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68" r:id="rId5"/>
    <p:sldId id="269" r:id="rId6"/>
    <p:sldId id="277" r:id="rId7"/>
    <p:sldId id="278" r:id="rId8"/>
    <p:sldId id="279" r:id="rId9"/>
    <p:sldId id="280" r:id="rId10"/>
    <p:sldId id="283" r:id="rId11"/>
    <p:sldId id="281" r:id="rId12"/>
    <p:sldId id="282" r:id="rId13"/>
    <p:sldId id="284" r:id="rId14"/>
    <p:sldId id="285" r:id="rId15"/>
    <p:sldId id="287" r:id="rId16"/>
    <p:sldId id="289" r:id="rId17"/>
    <p:sldId id="286" r:id="rId18"/>
    <p:sldId id="290" r:id="rId19"/>
    <p:sldId id="295" r:id="rId20"/>
    <p:sldId id="297" r:id="rId21"/>
    <p:sldId id="298" r:id="rId22"/>
    <p:sldId id="299" r:id="rId23"/>
    <p:sldId id="300" r:id="rId24"/>
    <p:sldId id="292" r:id="rId25"/>
    <p:sldId id="293" r:id="rId26"/>
    <p:sldId id="294" r:id="rId27"/>
    <p:sldId id="302" r:id="rId28"/>
    <p:sldId id="296" r:id="rId29"/>
    <p:sldId id="301" r:id="rId30"/>
    <p:sldId id="291" r:id="rId31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567A"/>
    <a:srgbClr val="0D1D51"/>
    <a:srgbClr val="0072C7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85070" autoAdjust="0"/>
  </p:normalViewPr>
  <p:slideViewPr>
    <p:cSldViewPr snapToGrid="0" showGuides="1">
      <p:cViewPr varScale="1">
        <p:scale>
          <a:sx n="63" d="100"/>
          <a:sy n="63" d="100"/>
        </p:scale>
        <p:origin x="816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386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ECE4AB0-A141-48A3-8F94-05C5738136D2}" type="datetime1">
              <a:rPr lang="es-ES" smtClean="0"/>
              <a:t>16/04/2026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18A1656-FDB1-442A-B22F-67D2FDA9ED1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47850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D44D5-968C-47AE-923A-8F06B728004A}" type="datetime1">
              <a:rPr lang="es-ES" smtClean="0"/>
              <a:pPr/>
              <a:t>16/04/2026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336304E-FDE3-4B4F-A3B7-EBE87F3FA5E2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851386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316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1398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575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3903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8172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08106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1936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7779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=""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=""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=""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312605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334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49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=""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=""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=""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334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14083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333" userDrawn="1">
          <p15:clr>
            <a:srgbClr val="FBAE40"/>
          </p15:clr>
        </p15:guide>
        <p15:guide id="4" pos="36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=""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4ACB5603-8A62-4D45-B6EF-0D7E2D5FC4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39388" y="1154832"/>
            <a:ext cx="7900525" cy="764460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dirty="0"/>
              <a:t>Aquí se incluye texto ficticio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="" xmlns:a16="http://schemas.microsoft.com/office/drawing/2014/main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5" name="Marcador de posición de imagen 14">
            <a:extLst>
              <a:ext uri="{FF2B5EF4-FFF2-40B4-BE49-F238E27FC236}">
                <a16:creationId xmlns="" xmlns:a16="http://schemas.microsoft.com/office/drawing/2014/main" id="{B5A30B6B-EEDB-4142-8138-D50F5A307D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93041" y="2270376"/>
            <a:ext cx="6206400" cy="4587625"/>
          </a:xfrm>
          <a:custGeom>
            <a:avLst/>
            <a:gdLst>
              <a:gd name="connsiteX0" fmla="*/ 3103200 w 6206400"/>
              <a:gd name="connsiteY0" fmla="*/ 0 h 4587625"/>
              <a:gd name="connsiteX1" fmla="*/ 6206400 w 6206400"/>
              <a:gd name="connsiteY1" fmla="*/ 3103200 h 4587625"/>
              <a:gd name="connsiteX2" fmla="*/ 5831861 w 6206400"/>
              <a:gd name="connsiteY2" fmla="*/ 4582370 h 4587625"/>
              <a:gd name="connsiteX3" fmla="*/ 5828668 w 6206400"/>
              <a:gd name="connsiteY3" fmla="*/ 4587625 h 4587625"/>
              <a:gd name="connsiteX4" fmla="*/ 377733 w 6206400"/>
              <a:gd name="connsiteY4" fmla="*/ 4587625 h 4587625"/>
              <a:gd name="connsiteX5" fmla="*/ 374540 w 6206400"/>
              <a:gd name="connsiteY5" fmla="*/ 4582370 h 4587625"/>
              <a:gd name="connsiteX6" fmla="*/ 0 w 6206400"/>
              <a:gd name="connsiteY6" fmla="*/ 3103200 h 4587625"/>
              <a:gd name="connsiteX7" fmla="*/ 3103200 w 6206400"/>
              <a:gd name="connsiteY7" fmla="*/ 0 h 458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6400" h="4587625">
                <a:moveTo>
                  <a:pt x="3103200" y="0"/>
                </a:moveTo>
                <a:cubicBezTo>
                  <a:pt x="4817050" y="0"/>
                  <a:pt x="6206400" y="1389350"/>
                  <a:pt x="6206400" y="3103200"/>
                </a:cubicBezTo>
                <a:cubicBezTo>
                  <a:pt x="6206400" y="3638778"/>
                  <a:pt x="6070721" y="4142667"/>
                  <a:pt x="5831861" y="4582370"/>
                </a:cubicBezTo>
                <a:lnTo>
                  <a:pt x="5828668" y="4587625"/>
                </a:lnTo>
                <a:lnTo>
                  <a:pt x="377733" y="4587625"/>
                </a:lnTo>
                <a:lnTo>
                  <a:pt x="374540" y="4582370"/>
                </a:lnTo>
                <a:cubicBezTo>
                  <a:pt x="135679" y="4142667"/>
                  <a:pt x="0" y="3638778"/>
                  <a:pt x="0" y="3103200"/>
                </a:cubicBezTo>
                <a:cubicBezTo>
                  <a:pt x="0" y="1389350"/>
                  <a:pt x="1389350" y="0"/>
                  <a:pt x="310320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5049557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=""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 rtlCol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="" xmlns:a16="http://schemas.microsoft.com/office/drawing/2014/main" id="{42E17FB3-B5C4-4B3A-A57B-C6493A9D0C66}"/>
              </a:ext>
            </a:extLst>
          </p:cNvPr>
          <p:cNvGrpSpPr/>
          <p:nvPr userDrawn="1"/>
        </p:nvGrpSpPr>
        <p:grpSpPr>
          <a:xfrm rot="8650774">
            <a:off x="5037655" y="4336093"/>
            <a:ext cx="1905000" cy="2354263"/>
            <a:chOff x="11114088" y="2241550"/>
            <a:chExt cx="1905000" cy="2354263"/>
          </a:xfrm>
          <a:solidFill>
            <a:schemeClr val="bg2"/>
          </a:solidFill>
        </p:grpSpPr>
        <p:sp>
          <p:nvSpPr>
            <p:cNvPr id="11" name="Forma libre 5">
              <a:extLst>
                <a:ext uri="{FF2B5EF4-FFF2-40B4-BE49-F238E27FC236}">
                  <a16:creationId xmlns="" xmlns:a16="http://schemas.microsoft.com/office/drawing/2014/main" id="{DCA6C454-F761-4265-BB5E-DFD947CC3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6">
              <a:extLst>
                <a:ext uri="{FF2B5EF4-FFF2-40B4-BE49-F238E27FC236}">
                  <a16:creationId xmlns="" xmlns:a16="http://schemas.microsoft.com/office/drawing/2014/main" id="{6B853B2F-9E1C-4AC4-9344-8610498D5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7">
              <a:extLst>
                <a:ext uri="{FF2B5EF4-FFF2-40B4-BE49-F238E27FC236}">
                  <a16:creationId xmlns="" xmlns:a16="http://schemas.microsoft.com/office/drawing/2014/main" id="{B7FCC84B-2235-4948-8277-8363DFC69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3" name="Marcador de posición de imagen 22">
            <a:extLst>
              <a:ext uri="{FF2B5EF4-FFF2-40B4-BE49-F238E27FC236}">
                <a16:creationId xmlns="" xmlns:a16="http://schemas.microsoft.com/office/drawing/2014/main" id="{26619E66-5354-4D60-8529-27917AC037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4648" y="0"/>
            <a:ext cx="6307353" cy="5780372"/>
          </a:xfrm>
          <a:custGeom>
            <a:avLst/>
            <a:gdLst>
              <a:gd name="connsiteX0" fmla="*/ 760444 w 6307353"/>
              <a:gd name="connsiteY0" fmla="*/ 0 h 5780372"/>
              <a:gd name="connsiteX1" fmla="*/ 6307353 w 6307353"/>
              <a:gd name="connsiteY1" fmla="*/ 0 h 5780372"/>
              <a:gd name="connsiteX2" fmla="*/ 6307353 w 6307353"/>
              <a:gd name="connsiteY2" fmla="*/ 4515612 h 5780372"/>
              <a:gd name="connsiteX3" fmla="*/ 6110746 w 6307353"/>
              <a:gd name="connsiteY3" fmla="*/ 4731934 h 5780372"/>
              <a:gd name="connsiteX4" fmla="*/ 3579592 w 6307353"/>
              <a:gd name="connsiteY4" fmla="*/ 5780372 h 5780372"/>
              <a:gd name="connsiteX5" fmla="*/ 0 w 6307353"/>
              <a:gd name="connsiteY5" fmla="*/ 2200780 h 5780372"/>
              <a:gd name="connsiteX6" fmla="*/ 611338 w 6307353"/>
              <a:gd name="connsiteY6" fmla="*/ 199396 h 57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7353" h="5780372">
                <a:moveTo>
                  <a:pt x="760444" y="0"/>
                </a:moveTo>
                <a:lnTo>
                  <a:pt x="6307353" y="0"/>
                </a:lnTo>
                <a:lnTo>
                  <a:pt x="6307353" y="4515612"/>
                </a:lnTo>
                <a:lnTo>
                  <a:pt x="6110746" y="4731934"/>
                </a:lnTo>
                <a:cubicBezTo>
                  <a:pt x="5462967" y="5379713"/>
                  <a:pt x="4568069" y="5780372"/>
                  <a:pt x="3579592" y="5780372"/>
                </a:cubicBezTo>
                <a:cubicBezTo>
                  <a:pt x="1602638" y="5780372"/>
                  <a:pt x="0" y="4177734"/>
                  <a:pt x="0" y="2200780"/>
                </a:cubicBezTo>
                <a:cubicBezTo>
                  <a:pt x="0" y="1459422"/>
                  <a:pt x="225371" y="770703"/>
                  <a:pt x="611338" y="199396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2E646B4F-6CCB-724C-9D5E-6D577002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96208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=""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 rtlCol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="" xmlns:a16="http://schemas.microsoft.com/office/drawing/2014/main" id="{9D415693-E2CB-4DB4-B07C-2F96B0CAB302}"/>
              </a:ext>
            </a:extLst>
          </p:cNvPr>
          <p:cNvSpPr/>
          <p:nvPr userDrawn="1"/>
        </p:nvSpPr>
        <p:spPr>
          <a:xfrm>
            <a:off x="7854462" y="988536"/>
            <a:ext cx="4329129" cy="48809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Elipse 3">
            <a:extLst>
              <a:ext uri="{FF2B5EF4-FFF2-40B4-BE49-F238E27FC236}">
                <a16:creationId xmlns="" xmlns:a16="http://schemas.microsoft.com/office/drawing/2014/main" id="{14C1BF67-E354-4E04-8F94-BABF2B7D1AFB}"/>
              </a:ext>
            </a:extLst>
          </p:cNvPr>
          <p:cNvSpPr/>
          <p:nvPr userDrawn="1"/>
        </p:nvSpPr>
        <p:spPr>
          <a:xfrm>
            <a:off x="5107816" y="633613"/>
            <a:ext cx="5571908" cy="5571906"/>
          </a:xfrm>
          <a:prstGeom prst="ellipse">
            <a:avLst/>
          </a:prstGeom>
          <a:solidFill>
            <a:schemeClr val="bg2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Marcador de posición de imagen 5">
            <a:extLst>
              <a:ext uri="{FF2B5EF4-FFF2-40B4-BE49-F238E27FC236}">
                <a16:creationId xmlns="" xmlns:a16="http://schemas.microsoft.com/office/drawing/2014/main" id="{FF6AC390-6F85-4B64-AE7A-E8E0D8FC89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5212" y="988536"/>
            <a:ext cx="4884848" cy="488484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699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="" xmlns:a16="http://schemas.microsoft.com/office/drawing/2014/main" id="{12E4E194-63F1-4D43-AC02-75733DF045E9}"/>
              </a:ext>
            </a:extLst>
          </p:cNvPr>
          <p:cNvSpPr/>
          <p:nvPr userDrawn="1"/>
        </p:nvSpPr>
        <p:spPr>
          <a:xfrm>
            <a:off x="8308181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2" name="Elipse 21">
            <a:extLst>
              <a:ext uri="{FF2B5EF4-FFF2-40B4-BE49-F238E27FC236}">
                <a16:creationId xmlns="" xmlns:a16="http://schemas.microsoft.com/office/drawing/2014/main" id="{E799E3E2-888B-2343-9A63-F84C03265CB5}"/>
              </a:ext>
            </a:extLst>
          </p:cNvPr>
          <p:cNvSpPr>
            <a:spLocks noChangeAspect="1"/>
          </p:cNvSpPr>
          <p:nvPr userDrawn="1"/>
        </p:nvSpPr>
        <p:spPr>
          <a:xfrm>
            <a:off x="9833702" y="1823757"/>
            <a:ext cx="832104" cy="832104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3" name="Marcador de posición de imagen 11">
            <a:extLst>
              <a:ext uri="{FF2B5EF4-FFF2-40B4-BE49-F238E27FC236}">
                <a16:creationId xmlns="" xmlns:a16="http://schemas.microsoft.com/office/drawing/2014/main" id="{8FEDE8EF-5B7A-A741-9A56-D365CAE01B6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998318" y="1988373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3755C1FB-E61C-4BBC-8179-D34908DEA1B6}"/>
              </a:ext>
            </a:extLst>
          </p:cNvPr>
          <p:cNvSpPr/>
          <p:nvPr userDrawn="1"/>
        </p:nvSpPr>
        <p:spPr>
          <a:xfrm>
            <a:off x="0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Elipse 3">
            <a:extLst>
              <a:ext uri="{FF2B5EF4-FFF2-40B4-BE49-F238E27FC236}">
                <a16:creationId xmlns="" xmlns:a16="http://schemas.microsoft.com/office/drawing/2014/main" id="{8C1E0992-271E-4948-9461-C7AA54AF8FEA}"/>
              </a:ext>
            </a:extLst>
          </p:cNvPr>
          <p:cNvSpPr>
            <a:spLocks noChangeAspect="1"/>
          </p:cNvSpPr>
          <p:nvPr userDrawn="1"/>
        </p:nvSpPr>
        <p:spPr>
          <a:xfrm>
            <a:off x="1526011" y="1823757"/>
            <a:ext cx="832104" cy="83210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26" y="3207024"/>
            <a:ext cx="3445566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="" xmlns:a16="http://schemas.microsoft.com/office/drawing/2014/main" id="{35B71D50-AA4B-4E0C-8F6A-0F64F2C8A8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3819" y="1630018"/>
            <a:ext cx="4424362" cy="4373217"/>
          </a:xfrm>
          <a:solidFill>
            <a:schemeClr val="bg2">
              <a:lumMod val="90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contenido 2">
            <a:extLst>
              <a:ext uri="{FF2B5EF4-FFF2-40B4-BE49-F238E27FC236}">
                <a16:creationId xmlns="" xmlns:a16="http://schemas.microsoft.com/office/drawing/2014/main" id="{147C9C38-5B17-467D-B581-EF28ECB11E8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7490" y="3207024"/>
            <a:ext cx="3445200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0" name="Marcador de contenido 2">
            <a:extLst>
              <a:ext uri="{FF2B5EF4-FFF2-40B4-BE49-F238E27FC236}">
                <a16:creationId xmlns="" xmlns:a16="http://schemas.microsoft.com/office/drawing/2014/main" id="{FEB88DD7-AEB5-4718-AF2D-28B5B91ED71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19126" y="2711636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1" name="Marcador de contenido 2">
            <a:extLst>
              <a:ext uri="{FF2B5EF4-FFF2-40B4-BE49-F238E27FC236}">
                <a16:creationId xmlns="" xmlns:a16="http://schemas.microsoft.com/office/drawing/2014/main" id="{F694448B-800C-40EF-8F61-18C018E837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527124" y="2711636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="" xmlns:a16="http://schemas.microsoft.com/office/drawing/2014/main" id="{483B974E-5202-4EAD-9D55-4129C84BAE8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690627" y="1988373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</p:spTree>
    <p:extLst>
      <p:ext uri="{BB962C8B-B14F-4D97-AF65-F5344CB8AC3E}">
        <p14:creationId xmlns:p14="http://schemas.microsoft.com/office/powerpoint/2010/main" val="1741033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>
            <a:extLst>
              <a:ext uri="{FF2B5EF4-FFF2-40B4-BE49-F238E27FC236}">
                <a16:creationId xmlns="" xmlns:a16="http://schemas.microsoft.com/office/drawing/2014/main" id="{1B6EB0C6-606C-4AFB-8FF8-AB43606B95BD}"/>
              </a:ext>
            </a:extLst>
          </p:cNvPr>
          <p:cNvSpPr/>
          <p:nvPr userDrawn="1"/>
        </p:nvSpPr>
        <p:spPr>
          <a:xfrm>
            <a:off x="6599236" y="4707908"/>
            <a:ext cx="5592763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25CE6D5A-A5C0-4B12-A26A-691D5743FA5C}"/>
              </a:ext>
            </a:extLst>
          </p:cNvPr>
          <p:cNvSpPr/>
          <p:nvPr userDrawn="1"/>
        </p:nvSpPr>
        <p:spPr>
          <a:xfrm>
            <a:off x="-82063" y="1648186"/>
            <a:ext cx="5709139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4" y="2863158"/>
            <a:ext cx="4074002" cy="2846648"/>
          </a:xfrm>
        </p:spPr>
        <p:txBody>
          <a:bodyPr lIns="0" tIns="0" rIns="0" bIns="0" rtlCol="0">
            <a:noAutofit/>
          </a:bodyPr>
          <a:lstStyle>
            <a:lvl1pPr marL="0" indent="0" algn="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accent2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0" name="Marcador de contenido 2">
            <a:extLst>
              <a:ext uri="{FF2B5EF4-FFF2-40B4-BE49-F238E27FC236}">
                <a16:creationId xmlns="" xmlns:a16="http://schemas.microsoft.com/office/drawing/2014/main" id="{FEB88DD7-AEB5-4718-AF2D-28B5B91ED71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309370" y="1903728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r">
              <a:buNone/>
              <a:defRPr sz="18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Tema 01 va aquí</a:t>
            </a:r>
          </a:p>
        </p:txBody>
      </p:sp>
      <p:sp>
        <p:nvSpPr>
          <p:cNvPr id="23" name="Marcador de posición de contenido 2">
            <a:extLst>
              <a:ext uri="{FF2B5EF4-FFF2-40B4-BE49-F238E27FC236}">
                <a16:creationId xmlns="" xmlns:a16="http://schemas.microsoft.com/office/drawing/2014/main" id="{E5123CE7-2F8A-489B-BD99-0C2A33ADF49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7327918" y="1648186"/>
            <a:ext cx="4074002" cy="2834508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5" name="Marcador de contenido 2">
            <a:extLst>
              <a:ext uri="{FF2B5EF4-FFF2-40B4-BE49-F238E27FC236}">
                <a16:creationId xmlns="" xmlns:a16="http://schemas.microsoft.com/office/drawing/2014/main" id="{07730BCF-AC2A-4FEC-8F01-63964DB444CF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75709" y="4963450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Tema 02 va aquí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="" xmlns:a16="http://schemas.microsoft.com/office/drawing/2014/main" id="{919C8692-230B-D543-A7F7-4FD61B04D1C6}"/>
              </a:ext>
            </a:extLst>
          </p:cNvPr>
          <p:cNvSpPr>
            <a:spLocks noChangeAspect="1"/>
          </p:cNvSpPr>
          <p:nvPr userDrawn="1"/>
        </p:nvSpPr>
        <p:spPr>
          <a:xfrm>
            <a:off x="5084763" y="1652762"/>
            <a:ext cx="1001899" cy="1001899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Marcador de posición de imagen 11">
            <a:extLst>
              <a:ext uri="{FF2B5EF4-FFF2-40B4-BE49-F238E27FC236}">
                <a16:creationId xmlns="" xmlns:a16="http://schemas.microsoft.com/office/drawing/2014/main" id="{E150BFC7-A11D-CC46-B5A2-8BD93C26950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82969" y="1850968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="" xmlns:a16="http://schemas.microsoft.com/office/drawing/2014/main" id="{F95B55F4-B501-3440-8904-A1C7F049CBE8}"/>
              </a:ext>
            </a:extLst>
          </p:cNvPr>
          <p:cNvSpPr>
            <a:spLocks noChangeAspect="1"/>
          </p:cNvSpPr>
          <p:nvPr userDrawn="1"/>
        </p:nvSpPr>
        <p:spPr>
          <a:xfrm>
            <a:off x="6100576" y="4707907"/>
            <a:ext cx="1001899" cy="100189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9" name="Marcador de posición de imagen 11">
            <a:extLst>
              <a:ext uri="{FF2B5EF4-FFF2-40B4-BE49-F238E27FC236}">
                <a16:creationId xmlns="" xmlns:a16="http://schemas.microsoft.com/office/drawing/2014/main" id="{F2116994-BE3E-6A43-9C15-E71BA8EC82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98782" y="4906113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</p:spTree>
    <p:extLst>
      <p:ext uri="{BB962C8B-B14F-4D97-AF65-F5344CB8AC3E}">
        <p14:creationId xmlns:p14="http://schemas.microsoft.com/office/powerpoint/2010/main" val="891400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="" xmlns:a16="http://schemas.microsoft.com/office/drawing/2014/main" id="{04B31150-A166-4DB3-A898-2154C9665891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2" name="Forma libre 5">
              <a:extLst>
                <a:ext uri="{FF2B5EF4-FFF2-40B4-BE49-F238E27FC236}">
                  <a16:creationId xmlns="" xmlns:a16="http://schemas.microsoft.com/office/drawing/2014/main" id="{1C1A95BC-42CA-4166-918D-DF4306881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6">
              <a:extLst>
                <a:ext uri="{FF2B5EF4-FFF2-40B4-BE49-F238E27FC236}">
                  <a16:creationId xmlns="" xmlns:a16="http://schemas.microsoft.com/office/drawing/2014/main" id="{4B4D5F91-2158-4A30-B83C-5CC9CC6E5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">
              <a:extLst>
                <a:ext uri="{FF2B5EF4-FFF2-40B4-BE49-F238E27FC236}">
                  <a16:creationId xmlns="" xmlns:a16="http://schemas.microsoft.com/office/drawing/2014/main" id="{C509E5D6-79CC-4E1D-AAF4-C6F28F3C1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6" name="Título 1">
            <a:extLst>
              <a:ext uri="{FF2B5EF4-FFF2-40B4-BE49-F238E27FC236}">
                <a16:creationId xmlns="" xmlns:a16="http://schemas.microsoft.com/office/drawing/2014/main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="" xmlns:a16="http://schemas.microsoft.com/office/drawing/2014/main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=""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64760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l equ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o 34">
            <a:extLst>
              <a:ext uri="{FF2B5EF4-FFF2-40B4-BE49-F238E27FC236}">
                <a16:creationId xmlns="" xmlns:a16="http://schemas.microsoft.com/office/drawing/2014/main" id="{431CD316-21C7-4FA9-A45A-374D6AE71ED5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36" name="Forma libre 5">
              <a:extLst>
                <a:ext uri="{FF2B5EF4-FFF2-40B4-BE49-F238E27FC236}">
                  <a16:creationId xmlns="" xmlns:a16="http://schemas.microsoft.com/office/drawing/2014/main" id="{E107D9FB-3967-4583-A9DA-6787AF712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6">
              <a:extLst>
                <a:ext uri="{FF2B5EF4-FFF2-40B4-BE49-F238E27FC236}">
                  <a16:creationId xmlns="" xmlns:a16="http://schemas.microsoft.com/office/drawing/2014/main" id="{138D5FEB-37FF-4F26-B625-CE2BE91FF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7">
              <a:extLst>
                <a:ext uri="{FF2B5EF4-FFF2-40B4-BE49-F238E27FC236}">
                  <a16:creationId xmlns="" xmlns:a16="http://schemas.microsoft.com/office/drawing/2014/main" id="{6C2B67E8-673C-422C-B021-296E2E2B9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3" name="Elipse 22">
            <a:extLst>
              <a:ext uri="{FF2B5EF4-FFF2-40B4-BE49-F238E27FC236}">
                <a16:creationId xmlns="" xmlns:a16="http://schemas.microsoft.com/office/drawing/2014/main" id="{687010E4-ADF2-486D-8DF7-B0FF38C6DADF}"/>
              </a:ext>
            </a:extLst>
          </p:cNvPr>
          <p:cNvSpPr/>
          <p:nvPr userDrawn="1"/>
        </p:nvSpPr>
        <p:spPr>
          <a:xfrm>
            <a:off x="954140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Elipse 23">
            <a:extLst>
              <a:ext uri="{FF2B5EF4-FFF2-40B4-BE49-F238E27FC236}">
                <a16:creationId xmlns="" xmlns:a16="http://schemas.microsoft.com/office/drawing/2014/main" id="{9159AA79-2237-4A27-BBC2-D44032158D19}"/>
              </a:ext>
            </a:extLst>
          </p:cNvPr>
          <p:cNvSpPr/>
          <p:nvPr userDrawn="1"/>
        </p:nvSpPr>
        <p:spPr>
          <a:xfrm>
            <a:off x="3807539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5" name="Elipse 24">
            <a:extLst>
              <a:ext uri="{FF2B5EF4-FFF2-40B4-BE49-F238E27FC236}">
                <a16:creationId xmlns="" xmlns:a16="http://schemas.microsoft.com/office/drawing/2014/main" id="{0272B962-9566-42D2-B4C3-E7AA81884A83}"/>
              </a:ext>
            </a:extLst>
          </p:cNvPr>
          <p:cNvSpPr/>
          <p:nvPr userDrawn="1"/>
        </p:nvSpPr>
        <p:spPr>
          <a:xfrm>
            <a:off x="6646275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6" name="Elipse 25">
            <a:extLst>
              <a:ext uri="{FF2B5EF4-FFF2-40B4-BE49-F238E27FC236}">
                <a16:creationId xmlns="" xmlns:a16="http://schemas.microsoft.com/office/drawing/2014/main" id="{19733285-016C-4C38-816C-83D30C075C70}"/>
              </a:ext>
            </a:extLst>
          </p:cNvPr>
          <p:cNvSpPr/>
          <p:nvPr userDrawn="1"/>
        </p:nvSpPr>
        <p:spPr>
          <a:xfrm>
            <a:off x="9498658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0" name="Forma libre: Forma 19">
            <a:extLst>
              <a:ext uri="{FF2B5EF4-FFF2-40B4-BE49-F238E27FC236}">
                <a16:creationId xmlns="" xmlns:a16="http://schemas.microsoft.com/office/drawing/2014/main" id="{EF40DBA4-AB63-4B47-B37F-BCC3D59B5392}"/>
              </a:ext>
            </a:extLst>
          </p:cNvPr>
          <p:cNvSpPr/>
          <p:nvPr userDrawn="1"/>
        </p:nvSpPr>
        <p:spPr>
          <a:xfrm>
            <a:off x="4011967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1" name="Forma libre: Forma 20">
            <a:extLst>
              <a:ext uri="{FF2B5EF4-FFF2-40B4-BE49-F238E27FC236}">
                <a16:creationId xmlns="" xmlns:a16="http://schemas.microsoft.com/office/drawing/2014/main" id="{33EF0AFB-D099-4FF1-8963-7DA87268867F}"/>
              </a:ext>
            </a:extLst>
          </p:cNvPr>
          <p:cNvSpPr/>
          <p:nvPr userDrawn="1"/>
        </p:nvSpPr>
        <p:spPr>
          <a:xfrm>
            <a:off x="6850703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2" name="Forma libre: Forma 21">
            <a:extLst>
              <a:ext uri="{FF2B5EF4-FFF2-40B4-BE49-F238E27FC236}">
                <a16:creationId xmlns="" xmlns:a16="http://schemas.microsoft.com/office/drawing/2014/main" id="{6872C96E-9AF3-4FA0-8180-C213C7F2209E}"/>
              </a:ext>
            </a:extLst>
          </p:cNvPr>
          <p:cNvSpPr/>
          <p:nvPr userDrawn="1"/>
        </p:nvSpPr>
        <p:spPr>
          <a:xfrm>
            <a:off x="9703086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7" name="Forma libre: Forma 16">
            <a:extLst>
              <a:ext uri="{FF2B5EF4-FFF2-40B4-BE49-F238E27FC236}">
                <a16:creationId xmlns="" xmlns:a16="http://schemas.microsoft.com/office/drawing/2014/main" id="{3A08BE29-CFA5-4E0D-9DBE-A430AE1B8072}"/>
              </a:ext>
            </a:extLst>
          </p:cNvPr>
          <p:cNvSpPr/>
          <p:nvPr userDrawn="1"/>
        </p:nvSpPr>
        <p:spPr>
          <a:xfrm>
            <a:off x="1158568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Título 1">
            <a:extLst>
              <a:ext uri="{FF2B5EF4-FFF2-40B4-BE49-F238E27FC236}">
                <a16:creationId xmlns="" xmlns:a16="http://schemas.microsoft.com/office/drawing/2014/main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="" xmlns:a16="http://schemas.microsoft.com/office/drawing/2014/main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=""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B1B995BE-66C2-4379-885F-4BE069DA39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3638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1" name="Marcador de posición de imagen 2">
            <a:extLst>
              <a:ext uri="{FF2B5EF4-FFF2-40B4-BE49-F238E27FC236}">
                <a16:creationId xmlns="" xmlns:a16="http://schemas.microsoft.com/office/drawing/2014/main" id="{9B56B6C6-9F3C-4E80-BBAD-280E697B89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57037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Marcador de posición de imagen 2">
            <a:extLst>
              <a:ext uri="{FF2B5EF4-FFF2-40B4-BE49-F238E27FC236}">
                <a16:creationId xmlns="" xmlns:a16="http://schemas.microsoft.com/office/drawing/2014/main" id="{54704160-1ED7-4B90-8963-0F887C73E9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5773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3" name="Marcador de posición de imagen 2">
            <a:extLst>
              <a:ext uri="{FF2B5EF4-FFF2-40B4-BE49-F238E27FC236}">
                <a16:creationId xmlns="" xmlns:a16="http://schemas.microsoft.com/office/drawing/2014/main" id="{36610597-6A76-4A06-82A5-A8FFC5BAEA0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648156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7" name="Marcador de contenido 2">
            <a:extLst>
              <a:ext uri="{FF2B5EF4-FFF2-40B4-BE49-F238E27FC236}">
                <a16:creationId xmlns="" xmlns:a16="http://schemas.microsoft.com/office/drawing/2014/main" id="{FF56D2E5-86E4-473A-A62F-B7029E5B2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54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8" name="Marcador de contenido 2">
            <a:extLst>
              <a:ext uri="{FF2B5EF4-FFF2-40B4-BE49-F238E27FC236}">
                <a16:creationId xmlns="" xmlns:a16="http://schemas.microsoft.com/office/drawing/2014/main" id="{93934E34-6CC7-492D-9515-EBEC72EFF4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24454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  <p:sp>
        <p:nvSpPr>
          <p:cNvPr id="29" name="Marcador de contenido 2">
            <a:extLst>
              <a:ext uri="{FF2B5EF4-FFF2-40B4-BE49-F238E27FC236}">
                <a16:creationId xmlns="" xmlns:a16="http://schemas.microsoft.com/office/drawing/2014/main" id="{E4E27467-A1AA-4773-AAB5-A96267FBD71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377853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0" name="Marcador de contenido 2">
            <a:extLst>
              <a:ext uri="{FF2B5EF4-FFF2-40B4-BE49-F238E27FC236}">
                <a16:creationId xmlns="" xmlns:a16="http://schemas.microsoft.com/office/drawing/2014/main" id="{6CABD5EB-4A8B-448B-8ED1-B8B420815B2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77853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  <p:sp>
        <p:nvSpPr>
          <p:cNvPr id="31" name="Marcador de contenido 2">
            <a:extLst>
              <a:ext uri="{FF2B5EF4-FFF2-40B4-BE49-F238E27FC236}">
                <a16:creationId xmlns="" xmlns:a16="http://schemas.microsoft.com/office/drawing/2014/main" id="{0D86883C-E501-47FF-AE1A-E9CE8B71B42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216589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2" name="Marcador de contenido 2">
            <a:extLst>
              <a:ext uri="{FF2B5EF4-FFF2-40B4-BE49-F238E27FC236}">
                <a16:creationId xmlns="" xmlns:a16="http://schemas.microsoft.com/office/drawing/2014/main" id="{3683A037-F698-4CC9-904D-F377D71F690F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16589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  <p:sp>
        <p:nvSpPr>
          <p:cNvPr id="33" name="Marcador de contenido 2">
            <a:extLst>
              <a:ext uri="{FF2B5EF4-FFF2-40B4-BE49-F238E27FC236}">
                <a16:creationId xmlns="" xmlns:a16="http://schemas.microsoft.com/office/drawing/2014/main" id="{0A095594-2B82-44ED-8C9B-DA7C4D3D2872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9068972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4" name="Marcador de contenido 2">
            <a:extLst>
              <a:ext uri="{FF2B5EF4-FFF2-40B4-BE49-F238E27FC236}">
                <a16:creationId xmlns="" xmlns:a16="http://schemas.microsoft.com/office/drawing/2014/main" id="{54CDD46A-22ED-48F5-9B5F-13B1B5C4B32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9068972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</p:spTree>
    <p:extLst>
      <p:ext uri="{BB962C8B-B14F-4D97-AF65-F5344CB8AC3E}">
        <p14:creationId xmlns:p14="http://schemas.microsoft.com/office/powerpoint/2010/main" val="3876503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adecimiento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dirty="0"/>
              <a:t>correo electrónico</a:t>
            </a:r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=""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=""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=""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844881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texto 6">
            <a:extLst>
              <a:ext uri="{FF2B5EF4-FFF2-40B4-BE49-F238E27FC236}">
                <a16:creationId xmlns="" xmlns:a16="http://schemas.microsoft.com/office/drawing/2014/main" id="{4E0FBE0E-A6B0-483E-93DD-5C20DA069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/>
            </a:lvl1pPr>
          </a:lstStyle>
          <a:p>
            <a:pPr marL="228600" lvl="0" indent="-228600" rtl="0"/>
            <a:r>
              <a:rPr lang="es-ES" noProof="0" dirty="0"/>
              <a:t>Dirección URL del sitio web aquí</a:t>
            </a:r>
          </a:p>
        </p:txBody>
      </p:sp>
      <p:pic>
        <p:nvPicPr>
          <p:cNvPr id="17" name="Gráfico 16" descr="Sobre">
            <a:extLst>
              <a:ext uri="{FF2B5EF4-FFF2-40B4-BE49-F238E27FC236}">
                <a16:creationId xmlns="" xmlns:a16="http://schemas.microsoft.com/office/drawing/2014/main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18" name="Gráfico 17" descr="Red">
            <a:extLst>
              <a:ext uri="{FF2B5EF4-FFF2-40B4-BE49-F238E27FC236}">
                <a16:creationId xmlns="" xmlns:a16="http://schemas.microsoft.com/office/drawing/2014/main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CE9908F-CF81-43F9-880A-401D0C0F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429000"/>
            <a:ext cx="5011410" cy="651448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3713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=""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=""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=""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="" xmlns:a16="http://schemas.microsoft.com/office/drawing/2014/main" id="{77C312F4-62C2-4903-8C4B-423A8717E481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áfico 18" descr="Sobre">
            <a:extLst>
              <a:ext uri="{FF2B5EF4-FFF2-40B4-BE49-F238E27FC236}">
                <a16:creationId xmlns="" xmlns:a16="http://schemas.microsoft.com/office/drawing/2014/main" id="{A686352B-226C-4579-B831-0DC14EC389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20" name="Gráfico 19" descr="Red">
            <a:extLst>
              <a:ext uri="{FF2B5EF4-FFF2-40B4-BE49-F238E27FC236}">
                <a16:creationId xmlns="" xmlns:a16="http://schemas.microsoft.com/office/drawing/2014/main" id="{460C8169-012B-451A-A6C2-6FEC0DC82AF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1" name="Subtítulo 2">
            <a:extLst>
              <a:ext uri="{FF2B5EF4-FFF2-40B4-BE49-F238E27FC236}">
                <a16:creationId xmlns="" xmlns:a16="http://schemas.microsoft.com/office/drawing/2014/main" id="{ADF17BC1-06CE-42EA-A970-31A7ED871A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dirty="0"/>
              <a:t>correo electrónico</a:t>
            </a:r>
          </a:p>
        </p:txBody>
      </p:sp>
      <p:sp>
        <p:nvSpPr>
          <p:cNvPr id="22" name="Marcador de texto 6">
            <a:extLst>
              <a:ext uri="{FF2B5EF4-FFF2-40B4-BE49-F238E27FC236}">
                <a16:creationId xmlns="" xmlns:a16="http://schemas.microsoft.com/office/drawing/2014/main" id="{7035F1B3-4E91-44FF-B4E7-E5D87C7A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>
                <a:solidFill>
                  <a:schemeClr val="bg1"/>
                </a:solidFill>
              </a:defRPr>
            </a:lvl1pPr>
          </a:lstStyle>
          <a:p>
            <a:pPr marL="228600" lvl="0" indent="-228600" rtl="0"/>
            <a:r>
              <a:rPr lang="es-ES" noProof="0" dirty="0"/>
              <a:t>Dirección URL del sitio web aquí</a:t>
            </a:r>
          </a:p>
        </p:txBody>
      </p:sp>
      <p:sp>
        <p:nvSpPr>
          <p:cNvPr id="18" name="Título 1">
            <a:extLst>
              <a:ext uri="{FF2B5EF4-FFF2-40B4-BE49-F238E27FC236}">
                <a16:creationId xmlns="" xmlns:a16="http://schemas.microsoft.com/office/drawing/2014/main" id="{525B5135-F466-4A63-A42C-3BB2BAA7D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158641"/>
            <a:ext cx="5011410" cy="921807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 dirty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1010702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Elipse 5">
            <a:extLst>
              <a:ext uri="{FF2B5EF4-FFF2-40B4-BE49-F238E27FC236}">
                <a16:creationId xmlns="" xmlns:a16="http://schemas.microsoft.com/office/drawing/2014/main" id="{1F54E98B-AC75-484D-9121-68498EB888AA}"/>
              </a:ext>
            </a:extLst>
          </p:cNvPr>
          <p:cNvSpPr/>
          <p:nvPr userDrawn="1"/>
        </p:nvSpPr>
        <p:spPr>
          <a:xfrm>
            <a:off x="754010" y="708293"/>
            <a:ext cx="5334029" cy="5334029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=""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=""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0578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=""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="" xmlns:a16="http://schemas.microsoft.com/office/drawing/2014/main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grpSp>
        <p:nvGrpSpPr>
          <p:cNvPr id="4" name="Grupo 3">
            <a:extLst>
              <a:ext uri="{FF2B5EF4-FFF2-40B4-BE49-F238E27FC236}">
                <a16:creationId xmlns="" xmlns:a16="http://schemas.microsoft.com/office/drawing/2014/main" id="{AD5251EA-F450-4DD1-995B-DC89513424C8}"/>
              </a:ext>
            </a:extLst>
          </p:cNvPr>
          <p:cNvGrpSpPr/>
          <p:nvPr userDrawn="1"/>
        </p:nvGrpSpPr>
        <p:grpSpPr>
          <a:xfrm rot="16200000">
            <a:off x="1637386" y="1473117"/>
            <a:ext cx="8917229" cy="10769768"/>
            <a:chOff x="-1728305" y="-2049517"/>
            <a:chExt cx="8917229" cy="10769768"/>
          </a:xfrm>
        </p:grpSpPr>
        <p:sp>
          <p:nvSpPr>
            <p:cNvPr id="17" name="Elipse 16">
              <a:extLst>
                <a:ext uri="{FF2B5EF4-FFF2-40B4-BE49-F238E27FC236}">
                  <a16:creationId xmlns="" xmlns:a16="http://schemas.microsoft.com/office/drawing/2014/main" id="{44882F4E-E8C8-46FE-A9C8-7B79782767F6}"/>
                </a:ext>
              </a:extLst>
            </p:cNvPr>
            <p:cNvSpPr/>
            <p:nvPr userDrawn="1"/>
          </p:nvSpPr>
          <p:spPr>
            <a:xfrm>
              <a:off x="754010" y="708293"/>
              <a:ext cx="5334029" cy="5334029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grpSp>
          <p:nvGrpSpPr>
            <p:cNvPr id="18" name="Grupo 17">
              <a:extLst>
                <a:ext uri="{FF2B5EF4-FFF2-40B4-BE49-F238E27FC236}">
                  <a16:creationId xmlns="" xmlns:a16="http://schemas.microsoft.com/office/drawing/2014/main" id="{965CD13B-04FB-40D5-AF62-2F43CF49BA9B}"/>
                </a:ext>
              </a:extLst>
            </p:cNvPr>
            <p:cNvGrpSpPr/>
            <p:nvPr userDrawn="1"/>
          </p:nvGrpSpPr>
          <p:grpSpPr>
            <a:xfrm>
              <a:off x="-1728305" y="-2049517"/>
              <a:ext cx="8917229" cy="10769768"/>
              <a:chOff x="11114088" y="2241550"/>
              <a:chExt cx="1905000" cy="2354263"/>
            </a:xfrm>
            <a:solidFill>
              <a:schemeClr val="bg1">
                <a:alpha val="16000"/>
              </a:schemeClr>
            </a:solidFill>
          </p:grpSpPr>
          <p:sp>
            <p:nvSpPr>
              <p:cNvPr id="19" name="Forma libre 5">
                <a:extLst>
                  <a:ext uri="{FF2B5EF4-FFF2-40B4-BE49-F238E27FC236}">
                    <a16:creationId xmlns="" xmlns:a16="http://schemas.microsoft.com/office/drawing/2014/main" id="{01876F8F-C11E-4FB2-8150-1F0602752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4088" y="2241550"/>
                <a:ext cx="1905000" cy="2354263"/>
              </a:xfrm>
              <a:custGeom>
                <a:avLst/>
                <a:gdLst>
                  <a:gd name="T0" fmla="*/ 0 w 447"/>
                  <a:gd name="T1" fmla="*/ 264 h 553"/>
                  <a:gd name="T2" fmla="*/ 141 w 447"/>
                  <a:gd name="T3" fmla="*/ 48 h 553"/>
                  <a:gd name="T4" fmla="*/ 414 w 447"/>
                  <a:gd name="T5" fmla="*/ 67 h 553"/>
                  <a:gd name="T6" fmla="*/ 438 w 447"/>
                  <a:gd name="T7" fmla="*/ 98 h 553"/>
                  <a:gd name="T8" fmla="*/ 391 w 447"/>
                  <a:gd name="T9" fmla="*/ 111 h 553"/>
                  <a:gd name="T10" fmla="*/ 94 w 447"/>
                  <a:gd name="T11" fmla="*/ 149 h 553"/>
                  <a:gd name="T12" fmla="*/ 107 w 447"/>
                  <a:gd name="T13" fmla="*/ 424 h 553"/>
                  <a:gd name="T14" fmla="*/ 383 w 447"/>
                  <a:gd name="T15" fmla="*/ 453 h 553"/>
                  <a:gd name="T16" fmla="*/ 393 w 447"/>
                  <a:gd name="T17" fmla="*/ 446 h 553"/>
                  <a:gd name="T18" fmla="*/ 433 w 447"/>
                  <a:gd name="T19" fmla="*/ 449 h 553"/>
                  <a:gd name="T20" fmla="*/ 421 w 447"/>
                  <a:gd name="T21" fmla="*/ 485 h 553"/>
                  <a:gd name="T22" fmla="*/ 194 w 447"/>
                  <a:gd name="T23" fmla="*/ 531 h 553"/>
                  <a:gd name="T24" fmla="*/ 0 w 447"/>
                  <a:gd name="T25" fmla="*/ 264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7" h="553">
                    <a:moveTo>
                      <a:pt x="0" y="264"/>
                    </a:moveTo>
                    <a:cubicBezTo>
                      <a:pt x="5" y="176"/>
                      <a:pt x="49" y="96"/>
                      <a:pt x="141" y="48"/>
                    </a:cubicBezTo>
                    <a:cubicBezTo>
                      <a:pt x="235" y="0"/>
                      <a:pt x="327" y="9"/>
                      <a:pt x="414" y="67"/>
                    </a:cubicBezTo>
                    <a:cubicBezTo>
                      <a:pt x="425" y="75"/>
                      <a:pt x="439" y="82"/>
                      <a:pt x="438" y="98"/>
                    </a:cubicBezTo>
                    <a:cubicBezTo>
                      <a:pt x="437" y="120"/>
                      <a:pt x="413" y="127"/>
                      <a:pt x="391" y="111"/>
                    </a:cubicBezTo>
                    <a:cubicBezTo>
                      <a:pt x="294" y="40"/>
                      <a:pt x="166" y="56"/>
                      <a:pt x="94" y="149"/>
                    </a:cubicBezTo>
                    <a:cubicBezTo>
                      <a:pt x="30" y="231"/>
                      <a:pt x="36" y="349"/>
                      <a:pt x="107" y="424"/>
                    </a:cubicBezTo>
                    <a:cubicBezTo>
                      <a:pt x="180" y="502"/>
                      <a:pt x="296" y="514"/>
                      <a:pt x="383" y="453"/>
                    </a:cubicBezTo>
                    <a:cubicBezTo>
                      <a:pt x="386" y="451"/>
                      <a:pt x="390" y="449"/>
                      <a:pt x="393" y="446"/>
                    </a:cubicBezTo>
                    <a:cubicBezTo>
                      <a:pt x="407" y="433"/>
                      <a:pt x="420" y="433"/>
                      <a:pt x="433" y="449"/>
                    </a:cubicBezTo>
                    <a:cubicBezTo>
                      <a:pt x="447" y="467"/>
                      <a:pt x="433" y="477"/>
                      <a:pt x="421" y="485"/>
                    </a:cubicBezTo>
                    <a:cubicBezTo>
                      <a:pt x="353" y="537"/>
                      <a:pt x="277" y="553"/>
                      <a:pt x="194" y="531"/>
                    </a:cubicBezTo>
                    <a:cubicBezTo>
                      <a:pt x="79" y="501"/>
                      <a:pt x="1" y="397"/>
                      <a:pt x="0" y="2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0" name="Forma libre 6">
                <a:extLst>
                  <a:ext uri="{FF2B5EF4-FFF2-40B4-BE49-F238E27FC236}">
                    <a16:creationId xmlns="" xmlns:a16="http://schemas.microsoft.com/office/drawing/2014/main" id="{08A1D05F-5F61-4156-8C83-1A002AA1E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2538" y="2590800"/>
                <a:ext cx="835025" cy="1673225"/>
              </a:xfrm>
              <a:custGeom>
                <a:avLst/>
                <a:gdLst>
                  <a:gd name="T0" fmla="*/ 0 w 196"/>
                  <a:gd name="T1" fmla="*/ 198 h 393"/>
                  <a:gd name="T2" fmla="*/ 157 w 196"/>
                  <a:gd name="T3" fmla="*/ 8 h 393"/>
                  <a:gd name="T4" fmla="*/ 192 w 196"/>
                  <a:gd name="T5" fmla="*/ 22 h 393"/>
                  <a:gd name="T6" fmla="*/ 167 w 196"/>
                  <a:gd name="T7" fmla="*/ 56 h 393"/>
                  <a:gd name="T8" fmla="*/ 48 w 196"/>
                  <a:gd name="T9" fmla="*/ 198 h 393"/>
                  <a:gd name="T10" fmla="*/ 170 w 196"/>
                  <a:gd name="T11" fmla="*/ 339 h 393"/>
                  <a:gd name="T12" fmla="*/ 193 w 196"/>
                  <a:gd name="T13" fmla="*/ 372 h 393"/>
                  <a:gd name="T14" fmla="*/ 160 w 196"/>
                  <a:gd name="T15" fmla="*/ 387 h 393"/>
                  <a:gd name="T16" fmla="*/ 0 w 196"/>
                  <a:gd name="T17" fmla="*/ 198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393">
                    <a:moveTo>
                      <a:pt x="0" y="198"/>
                    </a:moveTo>
                    <a:cubicBezTo>
                      <a:pt x="0" y="103"/>
                      <a:pt x="64" y="26"/>
                      <a:pt x="157" y="8"/>
                    </a:cubicBezTo>
                    <a:cubicBezTo>
                      <a:pt x="171" y="6"/>
                      <a:pt x="188" y="0"/>
                      <a:pt x="192" y="22"/>
                    </a:cubicBezTo>
                    <a:cubicBezTo>
                      <a:pt x="196" y="41"/>
                      <a:pt x="190" y="52"/>
                      <a:pt x="167" y="56"/>
                    </a:cubicBezTo>
                    <a:cubicBezTo>
                      <a:pt x="95" y="70"/>
                      <a:pt x="47" y="129"/>
                      <a:pt x="48" y="198"/>
                    </a:cubicBezTo>
                    <a:cubicBezTo>
                      <a:pt x="48" y="267"/>
                      <a:pt x="97" y="325"/>
                      <a:pt x="170" y="339"/>
                    </a:cubicBezTo>
                    <a:cubicBezTo>
                      <a:pt x="191" y="343"/>
                      <a:pt x="195" y="354"/>
                      <a:pt x="193" y="372"/>
                    </a:cubicBezTo>
                    <a:cubicBezTo>
                      <a:pt x="190" y="393"/>
                      <a:pt x="174" y="389"/>
                      <a:pt x="160" y="387"/>
                    </a:cubicBezTo>
                    <a:cubicBezTo>
                      <a:pt x="70" y="375"/>
                      <a:pt x="0" y="293"/>
                      <a:pt x="0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</p:grpSp>
      <p:sp>
        <p:nvSpPr>
          <p:cNvPr id="21" name="Marcador de texto 2">
            <a:extLst>
              <a:ext uri="{FF2B5EF4-FFF2-40B4-BE49-F238E27FC236}">
                <a16:creationId xmlns="" xmlns:a16="http://schemas.microsoft.com/office/drawing/2014/main" id="{4D77C47B-CC1E-41DA-9146-5DFD63065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53348"/>
            <a:ext cx="10515600" cy="648543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22654412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o 21">
            <a:extLst>
              <a:ext uri="{FF2B5EF4-FFF2-40B4-BE49-F238E27FC236}">
                <a16:creationId xmlns="" xmlns:a16="http://schemas.microsoft.com/office/drawing/2014/main" id="{60E0B501-22AA-4685-BE9B-A267F6F675A7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4" name="Forma libre 5">
              <a:extLst>
                <a:ext uri="{FF2B5EF4-FFF2-40B4-BE49-F238E27FC236}">
                  <a16:creationId xmlns="" xmlns:a16="http://schemas.microsoft.com/office/drawing/2014/main" id="{5D0E179E-CA3D-4874-9ACD-F8990F48F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6">
              <a:extLst>
                <a:ext uri="{FF2B5EF4-FFF2-40B4-BE49-F238E27FC236}">
                  <a16:creationId xmlns="" xmlns:a16="http://schemas.microsoft.com/office/drawing/2014/main" id="{A9C53936-B93A-4CF6-8766-2FA93ACFE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7">
              <a:extLst>
                <a:ext uri="{FF2B5EF4-FFF2-40B4-BE49-F238E27FC236}">
                  <a16:creationId xmlns="" xmlns:a16="http://schemas.microsoft.com/office/drawing/2014/main" id="{5776DEA2-5422-4F51-B359-652B71274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7" name="Marcador de posición de contenido 2">
            <a:extLst>
              <a:ext uri="{FF2B5EF4-FFF2-40B4-BE49-F238E27FC236}">
                <a16:creationId xmlns="" xmlns:a16="http://schemas.microsoft.com/office/drawing/2014/main" id="{1A1F33A2-66F7-4D85-99DD-7B00F265A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0837862" cy="435133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EC2DFD46-BF74-47BA-A496-92ED1979C3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="" xmlns:a16="http://schemas.microsoft.com/office/drawing/2014/main" id="{EF788279-D710-447A-9E71-4D134457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789758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>
            <a:extLst>
              <a:ext uri="{FF2B5EF4-FFF2-40B4-BE49-F238E27FC236}">
                <a16:creationId xmlns="" xmlns:a16="http://schemas.microsoft.com/office/drawing/2014/main" id="{C2A6B906-ACDA-40FD-8AC8-0B693AB1279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9" name="Forma libre 5">
              <a:extLst>
                <a:ext uri="{FF2B5EF4-FFF2-40B4-BE49-F238E27FC236}">
                  <a16:creationId xmlns="" xmlns:a16="http://schemas.microsoft.com/office/drawing/2014/main" id="{717F7366-5A99-4065-90C2-AE7DF5DD0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6">
              <a:extLst>
                <a:ext uri="{FF2B5EF4-FFF2-40B4-BE49-F238E27FC236}">
                  <a16:creationId xmlns="" xmlns:a16="http://schemas.microsoft.com/office/drawing/2014/main" id="{90A089CA-63B9-4456-B0B1-17C75EBFB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7">
              <a:extLst>
                <a:ext uri="{FF2B5EF4-FFF2-40B4-BE49-F238E27FC236}">
                  <a16:creationId xmlns="" xmlns:a16="http://schemas.microsoft.com/office/drawing/2014/main" id="{8D36B2D1-BCFE-43FC-8743-7B7A30E1A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Marcador de posición de contenido 2">
            <a:extLst>
              <a:ext uri="{FF2B5EF4-FFF2-40B4-BE49-F238E27FC236}">
                <a16:creationId xmlns="" xmlns:a16="http://schemas.microsoft.com/office/drawing/2014/main" id="{079DA8F4-EDD3-4D62-A90B-8C3C1AFB0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2" cy="435133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17" name="Marcador de posición de contenido 3">
            <a:extLst>
              <a:ext uri="{FF2B5EF4-FFF2-40B4-BE49-F238E27FC236}">
                <a16:creationId xmlns="" xmlns:a16="http://schemas.microsoft.com/office/drawing/2014/main" id="{DA0DA994-B4A9-447A-BEBF-3EA31D375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332150F9-14BF-4DCB-884D-49596914C2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="" xmlns:a16="http://schemas.microsoft.com/office/drawing/2014/main" id="{19DEF115-82C2-4E9D-A22C-8DA561FB3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92934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>
            <a:extLst>
              <a:ext uri="{FF2B5EF4-FFF2-40B4-BE49-F238E27FC236}">
                <a16:creationId xmlns="" xmlns:a16="http://schemas.microsoft.com/office/drawing/2014/main" id="{616F52B4-215E-4237-893C-E22B23804744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2" name="Forma libre 5">
              <a:extLst>
                <a:ext uri="{FF2B5EF4-FFF2-40B4-BE49-F238E27FC236}">
                  <a16:creationId xmlns="" xmlns:a16="http://schemas.microsoft.com/office/drawing/2014/main" id="{B7C40C77-B795-4B07-B92D-2E8A56635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6">
              <a:extLst>
                <a:ext uri="{FF2B5EF4-FFF2-40B4-BE49-F238E27FC236}">
                  <a16:creationId xmlns="" xmlns:a16="http://schemas.microsoft.com/office/drawing/2014/main" id="{6E703A1E-5F10-4BB5-9D52-77CB6F599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7">
              <a:extLst>
                <a:ext uri="{FF2B5EF4-FFF2-40B4-BE49-F238E27FC236}">
                  <a16:creationId xmlns="" xmlns:a16="http://schemas.microsoft.com/office/drawing/2014/main" id="{22CEE04C-09CE-41CF-937D-EC2D3C23E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Marcador de posición de texto 2">
            <a:extLst>
              <a:ext uri="{FF2B5EF4-FFF2-40B4-BE49-F238E27FC236}">
                <a16:creationId xmlns="" xmlns:a16="http://schemas.microsoft.com/office/drawing/2014/main" id="{774CF4BA-8DCB-42CF-A2C4-D6AF95EE3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7" name="Marcador de posición de contenido 3">
            <a:extLst>
              <a:ext uri="{FF2B5EF4-FFF2-40B4-BE49-F238E27FC236}">
                <a16:creationId xmlns="" xmlns:a16="http://schemas.microsoft.com/office/drawing/2014/main" id="{67BA8B6E-A28D-4658-8C91-6CA7BD539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157787" cy="368458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18" name="Marcador de posición de texto 4">
            <a:extLst>
              <a:ext uri="{FF2B5EF4-FFF2-40B4-BE49-F238E27FC236}">
                <a16:creationId xmlns="" xmlns:a16="http://schemas.microsoft.com/office/drawing/2014/main" id="{F73B3215-82DB-4DBF-9E77-3AE2308C6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9" name="Marcador de posición de contenido 5">
            <a:extLst>
              <a:ext uri="{FF2B5EF4-FFF2-40B4-BE49-F238E27FC236}">
                <a16:creationId xmlns="" xmlns:a16="http://schemas.microsoft.com/office/drawing/2014/main" id="{8DFD34E8-36CC-4FFE-926B-C170208FE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21" name="Imagen 20">
            <a:extLst>
              <a:ext uri="{FF2B5EF4-FFF2-40B4-BE49-F238E27FC236}">
                <a16:creationId xmlns="" xmlns:a16="http://schemas.microsoft.com/office/drawing/2014/main" id="{03383C6B-3BE4-4380-AF26-1C21492FCE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25" name="Título 1">
            <a:extLst>
              <a:ext uri="{FF2B5EF4-FFF2-40B4-BE49-F238E27FC236}">
                <a16:creationId xmlns="" xmlns:a16="http://schemas.microsoft.com/office/drawing/2014/main" id="{AE3770E9-CB74-47B0-8229-91F6F7560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61794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posición de imagen 21">
            <a:extLst>
              <a:ext uri="{FF2B5EF4-FFF2-40B4-BE49-F238E27FC236}">
                <a16:creationId xmlns="" xmlns:a16="http://schemas.microsoft.com/office/drawing/2014/main" id="{C57825D7-DD33-4B70-BBBE-D46E7A535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768485"/>
            <a:ext cx="5305662" cy="5305662"/>
          </a:xfrm>
          <a:custGeom>
            <a:avLst/>
            <a:gdLst>
              <a:gd name="connsiteX0" fmla="*/ 2652831 w 5305662"/>
              <a:gd name="connsiteY0" fmla="*/ 0 h 5305662"/>
              <a:gd name="connsiteX1" fmla="*/ 5305662 w 5305662"/>
              <a:gd name="connsiteY1" fmla="*/ 2652831 h 5305662"/>
              <a:gd name="connsiteX2" fmla="*/ 2652831 w 5305662"/>
              <a:gd name="connsiteY2" fmla="*/ 5305662 h 5305662"/>
              <a:gd name="connsiteX3" fmla="*/ 0 w 5305662"/>
              <a:gd name="connsiteY3" fmla="*/ 2652831 h 5305662"/>
              <a:gd name="connsiteX4" fmla="*/ 2652831 w 5305662"/>
              <a:gd name="connsiteY4" fmla="*/ 0 h 530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662" h="5305662">
                <a:moveTo>
                  <a:pt x="2652831" y="0"/>
                </a:moveTo>
                <a:cubicBezTo>
                  <a:pt x="4117949" y="0"/>
                  <a:pt x="5305662" y="1187713"/>
                  <a:pt x="5305662" y="2652831"/>
                </a:cubicBezTo>
                <a:cubicBezTo>
                  <a:pt x="5305662" y="4117949"/>
                  <a:pt x="4117949" y="5305662"/>
                  <a:pt x="2652831" y="5305662"/>
                </a:cubicBezTo>
                <a:cubicBezTo>
                  <a:pt x="1187713" y="5305662"/>
                  <a:pt x="0" y="4117949"/>
                  <a:pt x="0" y="2652831"/>
                </a:cubicBezTo>
                <a:cubicBezTo>
                  <a:pt x="0" y="1187713"/>
                  <a:pt x="1187713" y="0"/>
                  <a:pt x="265283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 flipH="1">
            <a:off x="5400786" y="-2003509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=""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=""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9" name="Título 1">
            <a:extLst>
              <a:ext uri="{FF2B5EF4-FFF2-40B4-BE49-F238E27FC236}">
                <a16:creationId xmlns="" xmlns:a16="http://schemas.microsoft.com/office/drawing/2014/main" id="{19A1397F-1946-4CBE-9EC5-159C3CBC7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20" name="Marcador de texto 3">
            <a:extLst>
              <a:ext uri="{FF2B5EF4-FFF2-40B4-BE49-F238E27FC236}">
                <a16:creationId xmlns="" xmlns:a16="http://schemas.microsoft.com/office/drawing/2014/main" id="{C535F2AB-153E-44A9-97BE-00553BEC1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06298D65-1027-4897-A948-DCEEF8FC3D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185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="" xmlns:a16="http://schemas.microsoft.com/office/drawing/2014/main" id="{9F866E5C-B8AA-4805-B232-831BA01AAF1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0" name="Forma libre 5">
              <a:extLst>
                <a:ext uri="{FF2B5EF4-FFF2-40B4-BE49-F238E27FC236}">
                  <a16:creationId xmlns="" xmlns:a16="http://schemas.microsoft.com/office/drawing/2014/main" id="{F98614F0-2DA3-4F29-8CB3-D61424AC8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6">
              <a:extLst>
                <a:ext uri="{FF2B5EF4-FFF2-40B4-BE49-F238E27FC236}">
                  <a16:creationId xmlns="" xmlns:a16="http://schemas.microsoft.com/office/drawing/2014/main" id="{66D52F08-13EC-4AB4-BB79-89A5395A0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7">
              <a:extLst>
                <a:ext uri="{FF2B5EF4-FFF2-40B4-BE49-F238E27FC236}">
                  <a16:creationId xmlns="" xmlns:a16="http://schemas.microsoft.com/office/drawing/2014/main" id="{2544236D-8C3A-41EF-9A68-C84A8A7D0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9009D5C6-6206-4291-8037-67DC025F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17" name="Marcador de posición de texto 3">
            <a:extLst>
              <a:ext uri="{FF2B5EF4-FFF2-40B4-BE49-F238E27FC236}">
                <a16:creationId xmlns="" xmlns:a16="http://schemas.microsoft.com/office/drawing/2014/main" id="{BEB643FD-AA85-4A43-8EBD-AFD10DD98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8" name="Marcador de posición de contenido 2">
            <a:extLst>
              <a:ext uri="{FF2B5EF4-FFF2-40B4-BE49-F238E27FC236}">
                <a16:creationId xmlns="" xmlns:a16="http://schemas.microsoft.com/office/drawing/2014/main" id="{9001F313-F798-43BE-AFF0-A68C84C36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91881DEA-0ECB-4310-ADF5-4337ACB433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310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>
            <a:extLst>
              <a:ext uri="{FF2B5EF4-FFF2-40B4-BE49-F238E27FC236}">
                <a16:creationId xmlns="" xmlns:a16="http://schemas.microsoft.com/office/drawing/2014/main" id="{BCC4D7FA-B85E-4477-8C62-94955B34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="" xmlns:a16="http://schemas.microsoft.com/office/drawing/2014/main" id="{1F1226BB-3E56-4E7F-8172-7EC03C9F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95D08EF-72FB-4F19-9916-65815A9C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14758FF-3187-4609-B511-E3487A9781F9}" type="datetime1">
              <a:rPr lang="es-ES" noProof="0" smtClean="0"/>
              <a:t>16/04/2026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65084D-BC85-4A55-BD80-93876AD1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="" xmlns:a16="http://schemas.microsoft.com/office/drawing/2014/main" id="{45FDEF23-A140-4DD6-A0D0-A86BD4DF3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34708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0" r:id="rId4"/>
    <p:sldLayoutId id="2147483661" r:id="rId5"/>
    <p:sldLayoutId id="2147483662" r:id="rId6"/>
    <p:sldLayoutId id="2147483663" r:id="rId7"/>
    <p:sldLayoutId id="2147483654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es/resource/54566473/unit-1-globalization-and-communication-vocabulary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ordwall.net/es/resource/54649784/globalization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es-ar/community/present-perfect" TargetMode="Externa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C64C2A7-EC84-4D8C-9CA2-F6AE46F51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err="1" smtClean="0"/>
              <a:t>Globalization</a:t>
            </a:r>
            <a:r>
              <a:rPr lang="es-ES" dirty="0" smtClean="0"/>
              <a:t> and </a:t>
            </a:r>
            <a:r>
              <a:rPr lang="es-ES" dirty="0" err="1" smtClean="0"/>
              <a:t>communication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D66E959E-B23F-467A-9B6E-30F9EE96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1</a:t>
            </a:fld>
            <a:endParaRPr lang="es-ES" dirty="0"/>
          </a:p>
        </p:txBody>
      </p:sp>
      <p:pic>
        <p:nvPicPr>
          <p:cNvPr id="11" name="Marcador de posición de imagen 10" descr="panorama urbano">
            <a:extLst>
              <a:ext uri="{FF2B5EF4-FFF2-40B4-BE49-F238E27FC236}">
                <a16:creationId xmlns="" xmlns:a16="http://schemas.microsoft.com/office/drawing/2014/main" id="{9D82A855-CCB0-4075-B5EE-5CC6FD176D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87533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GLOBALIZATION</a:t>
            </a:r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3B5C6BAC-F3F8-4AA0-B332-02F66357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2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552A9C73-06ED-419B-81B5-491CBFC22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8096" y="1122745"/>
            <a:ext cx="10515600" cy="5520362"/>
          </a:xfrm>
        </p:spPr>
        <p:txBody>
          <a:bodyPr rtlCol="0">
            <a:normAutofit fontScale="92500"/>
          </a:bodyPr>
          <a:lstStyle/>
          <a:p>
            <a:pPr marL="0" indent="0">
              <a:buNone/>
            </a:pPr>
            <a:r>
              <a:rPr lang="en-US" sz="3500" dirty="0" smtClean="0"/>
              <a:t>What </a:t>
            </a:r>
            <a:r>
              <a:rPr lang="en-US" sz="3500" dirty="0"/>
              <a:t>does globalization mean? We always hear this word on TV and read about it in newspapers. It means the world is now a village – the global village. The world has become smaller. Of course, the world did not shrink and it isn’t a village. Because of better transport, the Internet and more trading between countries, it is easier to do business. Japanese car makers have factories in Thailand; American computer companies employ thousands of people in China. That’s globalization. And don’t forget the millions of call </a:t>
            </a:r>
            <a:r>
              <a:rPr lang="en-US" sz="3500" dirty="0" err="1"/>
              <a:t>centre</a:t>
            </a:r>
            <a:r>
              <a:rPr lang="en-US" sz="3500" dirty="0"/>
              <a:t> jobs in India that workers in America and Europe used to do. Globalization also means it is easier to work in another country. Is globalization a good or bad thing? That’s a difficult question to answer.</a:t>
            </a:r>
            <a:r>
              <a:rPr lang="en-US" sz="1800" dirty="0"/>
              <a:t> 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433561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GLOBALIZATION</a:t>
            </a:r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3B5C6BAC-F3F8-4AA0-B332-02F66357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3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552A9C73-06ED-419B-81B5-491CBFC22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8096" y="1122745"/>
            <a:ext cx="10515600" cy="5520362"/>
          </a:xfrm>
        </p:spPr>
        <p:txBody>
          <a:bodyPr rtlCol="0">
            <a:normAutofit/>
          </a:bodyPr>
          <a:lstStyle/>
          <a:p>
            <a:pPr algn="l"/>
            <a:r>
              <a:rPr lang="en-US" sz="2800" dirty="0"/>
              <a:t>1.- What examples can you find of globalization?  </a:t>
            </a:r>
            <a:r>
              <a:rPr lang="en-US" sz="2800" dirty="0" smtClean="0"/>
              <a:t>__________________________________________________________</a:t>
            </a:r>
          </a:p>
          <a:p>
            <a:pPr algn="l"/>
            <a:endParaRPr lang="en-US" sz="2800" dirty="0"/>
          </a:p>
          <a:p>
            <a:pPr algn="l"/>
            <a:r>
              <a:rPr lang="en-US" sz="2800" dirty="0" smtClean="0"/>
              <a:t>_ </a:t>
            </a:r>
            <a:r>
              <a:rPr lang="en-US" sz="2800" dirty="0"/>
              <a:t>2.- What kind of positive/negative effects does it have for you or your community?  </a:t>
            </a:r>
            <a:r>
              <a:rPr lang="en-US" sz="2800" dirty="0" smtClean="0"/>
              <a:t>__________________________________________________________</a:t>
            </a:r>
          </a:p>
          <a:p>
            <a:pPr algn="l"/>
            <a:endParaRPr lang="en-US" sz="2800" dirty="0"/>
          </a:p>
          <a:p>
            <a:pPr algn="l"/>
            <a:r>
              <a:rPr lang="en-US" sz="2800" dirty="0" smtClean="0"/>
              <a:t> </a:t>
            </a:r>
            <a:r>
              <a:rPr lang="en-US" sz="2800" dirty="0"/>
              <a:t>3.- How is globalization affecting you or your community? </a:t>
            </a:r>
            <a:r>
              <a:rPr lang="en-US" sz="2800" dirty="0" smtClean="0"/>
              <a:t>__________________________________________________________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3488102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4</a:t>
            </a:fld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b="2296"/>
          <a:stretch/>
        </p:blipFill>
        <p:spPr>
          <a:xfrm>
            <a:off x="2651760" y="0"/>
            <a:ext cx="6387737" cy="678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6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5</a:t>
            </a:fld>
            <a:endParaRPr lang="es-ES" dirty="0"/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514350" indent="-514350">
              <a:buFont typeface="+mj-lt"/>
              <a:buAutoNum type="arabicPeriod"/>
            </a:pPr>
            <a:r>
              <a:rPr lang="es-CL" dirty="0" smtClean="0"/>
              <a:t>TERRORISM = terrorismo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PEACE = paz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HOMELESSNESS = sin hogar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POVERTY = pobreza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ADDITION =adicción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FAMINE = hambruna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POLLUTION = CONTAMINACIÓN 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RACISM = racismo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WAR: guerra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err="1" smtClean="0"/>
              <a:t>Environment</a:t>
            </a:r>
            <a:r>
              <a:rPr lang="es-CL" dirty="0" smtClean="0"/>
              <a:t> = medio ambiente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DISEASE= enfermedad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IMMIGRATION = emigración</a:t>
            </a:r>
          </a:p>
          <a:p>
            <a:pPr marL="514350" indent="-514350">
              <a:buFont typeface="+mj-lt"/>
              <a:buAutoNum type="arabicPeriod"/>
            </a:pPr>
            <a:endParaRPr lang="es-CL" dirty="0" smtClean="0"/>
          </a:p>
          <a:p>
            <a:pPr marL="514350" indent="-514350">
              <a:buFont typeface="+mj-lt"/>
              <a:buAutoNum type="arabicPeriod"/>
            </a:pPr>
            <a:endParaRPr lang="es-CL" dirty="0" smtClean="0"/>
          </a:p>
          <a:p>
            <a:endParaRPr lang="es-CL" dirty="0" smtClean="0"/>
          </a:p>
          <a:p>
            <a:endParaRPr lang="es-CL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77249"/>
            <a:ext cx="11150600" cy="920336"/>
          </a:xfrm>
        </p:spPr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919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6</a:t>
            </a:fld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38"/>
          <a:stretch/>
        </p:blipFill>
        <p:spPr>
          <a:xfrm>
            <a:off x="2377440" y="0"/>
            <a:ext cx="7929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83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7</a:t>
            </a:fld>
            <a:endParaRPr lang="es-ES" noProof="0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515938" y="1166957"/>
            <a:ext cx="10837862" cy="5010006"/>
          </a:xfrm>
        </p:spPr>
        <p:txBody>
          <a:bodyPr/>
          <a:lstStyle/>
          <a:p>
            <a:r>
              <a:rPr lang="en-US" b="1" dirty="0" smtClean="0"/>
              <a:t>Axel</a:t>
            </a:r>
            <a:r>
              <a:rPr lang="en-US" dirty="0" smtClean="0"/>
              <a:t>: In </a:t>
            </a:r>
            <a:r>
              <a:rPr lang="en-US" dirty="0"/>
              <a:t>my opinion, Globalization can bring us positive and negative things. Positive things like better communication between people at any time, and negative like ambient pollution and global </a:t>
            </a:r>
            <a:r>
              <a:rPr lang="en-US" dirty="0" smtClean="0"/>
              <a:t>warming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smtClean="0"/>
              <a:t>Martina</a:t>
            </a:r>
            <a:r>
              <a:rPr lang="en-US" dirty="0" smtClean="0"/>
              <a:t>: </a:t>
            </a:r>
            <a:r>
              <a:rPr lang="en-US" dirty="0"/>
              <a:t>In my opinion, globalization is great because I can listen to music from other countries, watch series from all </a:t>
            </a:r>
            <a:r>
              <a:rPr lang="en-US" dirty="0" smtClean="0"/>
              <a:t>over the world, </a:t>
            </a:r>
            <a:r>
              <a:rPr lang="en-US" dirty="0"/>
              <a:t>and even get help with my homework from people who are far away (online classes).</a:t>
            </a:r>
            <a:endParaRPr lang="es-CL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EXAMPLES OF PERSONAL OPINIONS: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782176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8</a:t>
            </a:fld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508" y="262222"/>
            <a:ext cx="8700284" cy="652521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219303" y="476413"/>
            <a:ext cx="1397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Population</a:t>
            </a:r>
            <a:endParaRPr lang="es-CL" dirty="0" smtClean="0"/>
          </a:p>
          <a:p>
            <a:endParaRPr lang="es-CL" dirty="0"/>
          </a:p>
        </p:txBody>
      </p:sp>
      <p:sp>
        <p:nvSpPr>
          <p:cNvPr id="6" name="CuadroTexto 5"/>
          <p:cNvSpPr txBox="1"/>
          <p:nvPr/>
        </p:nvSpPr>
        <p:spPr>
          <a:xfrm>
            <a:off x="3774956" y="1122744"/>
            <a:ext cx="1842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Anti </a:t>
            </a:r>
            <a:r>
              <a:rPr lang="es-CL" dirty="0" err="1" smtClean="0"/>
              <a:t>globatization</a:t>
            </a:r>
            <a:endParaRPr lang="es-CL" dirty="0"/>
          </a:p>
        </p:txBody>
      </p:sp>
      <p:sp>
        <p:nvSpPr>
          <p:cNvPr id="7" name="CuadroTexto 6"/>
          <p:cNvSpPr txBox="1"/>
          <p:nvPr/>
        </p:nvSpPr>
        <p:spPr>
          <a:xfrm>
            <a:off x="4049486" y="1711234"/>
            <a:ext cx="128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wealthy</a:t>
            </a:r>
            <a:endParaRPr lang="es-CL" dirty="0"/>
          </a:p>
        </p:txBody>
      </p:sp>
      <p:sp>
        <p:nvSpPr>
          <p:cNvPr id="8" name="CuadroTexto 7"/>
          <p:cNvSpPr txBox="1"/>
          <p:nvPr/>
        </p:nvSpPr>
        <p:spPr>
          <a:xfrm>
            <a:off x="4114800" y="2272937"/>
            <a:ext cx="1293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products</a:t>
            </a:r>
            <a:endParaRPr lang="es-CL" dirty="0"/>
          </a:p>
        </p:txBody>
      </p:sp>
      <p:sp>
        <p:nvSpPr>
          <p:cNvPr id="9" name="CuadroTexto 8"/>
          <p:cNvSpPr txBox="1"/>
          <p:nvPr/>
        </p:nvSpPr>
        <p:spPr>
          <a:xfrm>
            <a:off x="4127864" y="2786165"/>
            <a:ext cx="1423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growth</a:t>
            </a:r>
            <a:endParaRPr lang="es-CL" dirty="0"/>
          </a:p>
        </p:txBody>
      </p:sp>
      <p:sp>
        <p:nvSpPr>
          <p:cNvPr id="10" name="CuadroTexto 9"/>
          <p:cNvSpPr txBox="1"/>
          <p:nvPr/>
        </p:nvSpPr>
        <p:spPr>
          <a:xfrm>
            <a:off x="4082143" y="3340163"/>
            <a:ext cx="1214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economic</a:t>
            </a:r>
            <a:endParaRPr lang="es-CL" dirty="0"/>
          </a:p>
        </p:txBody>
      </p:sp>
      <p:sp>
        <p:nvSpPr>
          <p:cNvPr id="11" name="CuadroTexto 10"/>
          <p:cNvSpPr txBox="1"/>
          <p:nvPr/>
        </p:nvSpPr>
        <p:spPr>
          <a:xfrm>
            <a:off x="4127864" y="3915260"/>
            <a:ext cx="1423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Global </a:t>
            </a:r>
            <a:r>
              <a:rPr lang="es-CL" dirty="0" err="1" smtClean="0"/>
              <a:t>issue</a:t>
            </a:r>
            <a:endParaRPr lang="es-CL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879669" y="4449586"/>
            <a:ext cx="192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Global </a:t>
            </a:r>
            <a:r>
              <a:rPr lang="es-CL" dirty="0" err="1" smtClean="0"/>
              <a:t>warming</a:t>
            </a:r>
            <a:endParaRPr lang="es-CL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062550" y="4969092"/>
            <a:ext cx="1502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globalization</a:t>
            </a:r>
            <a:endParaRPr lang="es-CL" dirty="0"/>
          </a:p>
        </p:txBody>
      </p:sp>
      <p:sp>
        <p:nvSpPr>
          <p:cNvPr id="15" name="CuadroTexto 14"/>
          <p:cNvSpPr txBox="1"/>
          <p:nvPr/>
        </p:nvSpPr>
        <p:spPr>
          <a:xfrm>
            <a:off x="4049486" y="5538651"/>
            <a:ext cx="156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Food</a:t>
            </a:r>
            <a:r>
              <a:rPr lang="es-CL" dirty="0" smtClean="0"/>
              <a:t> </a:t>
            </a:r>
            <a:r>
              <a:rPr lang="es-CL" dirty="0" err="1" smtClean="0"/>
              <a:t>shortage</a:t>
            </a:r>
            <a:endParaRPr lang="es-CL" dirty="0"/>
          </a:p>
        </p:txBody>
      </p:sp>
      <p:sp>
        <p:nvSpPr>
          <p:cNvPr id="16" name="CuadroTexto 15"/>
          <p:cNvSpPr txBox="1"/>
          <p:nvPr/>
        </p:nvSpPr>
        <p:spPr>
          <a:xfrm>
            <a:off x="4042954" y="5987642"/>
            <a:ext cx="1750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Water</a:t>
            </a:r>
            <a:r>
              <a:rPr lang="es-CL" dirty="0" smtClean="0"/>
              <a:t> </a:t>
            </a:r>
            <a:r>
              <a:rPr lang="es-CL" dirty="0" err="1" smtClean="0"/>
              <a:t>shotage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6872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9</a:t>
            </a:fld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556" y="547067"/>
            <a:ext cx="11150600" cy="920336"/>
          </a:xfrm>
        </p:spPr>
        <p:txBody>
          <a:bodyPr rtlCol="0"/>
          <a:lstStyle/>
          <a:p>
            <a:pPr rtl="0"/>
            <a:r>
              <a:rPr lang="es-ES" dirty="0" smtClean="0"/>
              <a:t>Links of </a:t>
            </a:r>
            <a:r>
              <a:rPr lang="es-ES" dirty="0" err="1" smtClean="0"/>
              <a:t>educational</a:t>
            </a:r>
            <a:r>
              <a:rPr lang="es-ES" dirty="0" smtClean="0"/>
              <a:t> </a:t>
            </a:r>
            <a:r>
              <a:rPr lang="es-ES" dirty="0" err="1" smtClean="0"/>
              <a:t>exercises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web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1881051" y="3105835"/>
            <a:ext cx="93138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dirty="0">
                <a:hlinkClick r:id="rId3"/>
              </a:rPr>
              <a:t>https://wordwall.net/es/resource/54566473/unit-1-globalization-and-communication-vocabulary</a:t>
            </a:r>
            <a:endParaRPr lang="es-CL" dirty="0"/>
          </a:p>
        </p:txBody>
      </p:sp>
      <p:sp>
        <p:nvSpPr>
          <p:cNvPr id="5" name="Rectángulo 4"/>
          <p:cNvSpPr/>
          <p:nvPr/>
        </p:nvSpPr>
        <p:spPr>
          <a:xfrm>
            <a:off x="1881051" y="2499751"/>
            <a:ext cx="56404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dirty="0">
                <a:hlinkClick r:id="rId4"/>
              </a:rPr>
              <a:t>https://wordwall.net/es/resource/54649784/globalization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76959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10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722820"/>
            <a:ext cx="10837862" cy="5732919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Acciones </a:t>
            </a:r>
            <a:r>
              <a:rPr lang="en-US" b="1" dirty="0" err="1">
                <a:solidFill>
                  <a:srgbClr val="FF0000"/>
                </a:solidFill>
              </a:rPr>
              <a:t>iniciadas</a:t>
            </a:r>
            <a:r>
              <a:rPr lang="en-US" b="1" dirty="0">
                <a:solidFill>
                  <a:srgbClr val="FF0000"/>
                </a:solidFill>
              </a:rPr>
              <a:t> en el </a:t>
            </a:r>
            <a:r>
              <a:rPr lang="en-US" b="1" dirty="0" err="1">
                <a:solidFill>
                  <a:srgbClr val="FF0000"/>
                </a:solidFill>
              </a:rPr>
              <a:t>pasado</a:t>
            </a:r>
            <a:r>
              <a:rPr lang="en-US" b="1" dirty="0">
                <a:solidFill>
                  <a:srgbClr val="FF0000"/>
                </a:solidFill>
              </a:rPr>
              <a:t> y </a:t>
            </a:r>
            <a:r>
              <a:rPr lang="en-US" b="1" dirty="0" err="1">
                <a:solidFill>
                  <a:srgbClr val="FF0000"/>
                </a:solidFill>
              </a:rPr>
              <a:t>que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continúan</a:t>
            </a:r>
            <a:r>
              <a:rPr lang="en-US" b="1" dirty="0">
                <a:solidFill>
                  <a:srgbClr val="FF0000"/>
                </a:solidFill>
              </a:rPr>
              <a:t> en el </a:t>
            </a:r>
            <a:r>
              <a:rPr lang="en-US" b="1" dirty="0" err="1">
                <a:solidFill>
                  <a:srgbClr val="FF0000"/>
                </a:solidFill>
              </a:rPr>
              <a:t>presente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dirty="0"/>
              <a:t>They </a:t>
            </a:r>
            <a:r>
              <a:rPr lang="en-US" b="1" i="1" dirty="0"/>
              <a:t>haven't lived</a:t>
            </a:r>
            <a:r>
              <a:rPr lang="en-US" dirty="0"/>
              <a:t> here for years.</a:t>
            </a:r>
          </a:p>
          <a:p>
            <a:r>
              <a:rPr lang="en-US" dirty="0"/>
              <a:t>She </a:t>
            </a:r>
            <a:r>
              <a:rPr lang="en-US" b="1" i="1" dirty="0"/>
              <a:t>has worked</a:t>
            </a:r>
            <a:r>
              <a:rPr lang="en-US" dirty="0"/>
              <a:t> in the bank for five years.</a:t>
            </a:r>
          </a:p>
          <a:p>
            <a:r>
              <a:rPr lang="en-US" dirty="0"/>
              <a:t>We </a:t>
            </a:r>
            <a:r>
              <a:rPr lang="en-US" b="1" i="1" dirty="0"/>
              <a:t>have had</a:t>
            </a:r>
            <a:r>
              <a:rPr lang="en-US" dirty="0"/>
              <a:t> the same car for ten years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b="1" dirty="0" err="1">
                <a:solidFill>
                  <a:srgbClr val="FF0000"/>
                </a:solidFill>
              </a:rPr>
              <a:t>Cuando</a:t>
            </a:r>
            <a:r>
              <a:rPr lang="en-US" b="1" dirty="0">
                <a:solidFill>
                  <a:srgbClr val="FF0000"/>
                </a:solidFill>
              </a:rPr>
              <a:t> se </a:t>
            </a:r>
            <a:r>
              <a:rPr lang="en-US" b="1" dirty="0" err="1">
                <a:solidFill>
                  <a:srgbClr val="FF0000"/>
                </a:solidFill>
              </a:rPr>
              <a:t>hace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referencia</a:t>
            </a:r>
            <a:r>
              <a:rPr lang="en-US" b="1" dirty="0">
                <a:solidFill>
                  <a:srgbClr val="FF0000"/>
                </a:solidFill>
              </a:rPr>
              <a:t> a un </a:t>
            </a:r>
            <a:r>
              <a:rPr lang="en-US" b="1" dirty="0" err="1">
                <a:solidFill>
                  <a:srgbClr val="FF0000"/>
                </a:solidFill>
              </a:rPr>
              <a:t>periodo</a:t>
            </a:r>
            <a:r>
              <a:rPr lang="en-US" b="1" dirty="0">
                <a:solidFill>
                  <a:srgbClr val="FF0000"/>
                </a:solidFill>
              </a:rPr>
              <a:t> temporal </a:t>
            </a:r>
            <a:r>
              <a:rPr lang="en-US" b="1" dirty="0" err="1">
                <a:solidFill>
                  <a:srgbClr val="FF0000"/>
                </a:solidFill>
              </a:rPr>
              <a:t>inacabado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i="1" dirty="0"/>
              <a:t>I have worked</a:t>
            </a:r>
            <a:r>
              <a:rPr lang="en-US" dirty="0"/>
              <a:t> hard</a:t>
            </a:r>
            <a:r>
              <a:rPr lang="en-US" i="1" dirty="0"/>
              <a:t> </a:t>
            </a:r>
            <a:r>
              <a:rPr lang="en-US" b="1" i="1" dirty="0"/>
              <a:t>this week</a:t>
            </a:r>
            <a:r>
              <a:rPr lang="en-US" dirty="0"/>
              <a:t>.</a:t>
            </a:r>
          </a:p>
          <a:p>
            <a:r>
              <a:rPr lang="en-US" dirty="0"/>
              <a:t>It </a:t>
            </a:r>
            <a:r>
              <a:rPr lang="en-US" b="1" i="1" dirty="0"/>
              <a:t>has rained</a:t>
            </a:r>
            <a:r>
              <a:rPr lang="en-US" dirty="0"/>
              <a:t> a lot </a:t>
            </a:r>
            <a:r>
              <a:rPr lang="en-US" b="1" i="1" dirty="0"/>
              <a:t>this year</a:t>
            </a:r>
            <a:r>
              <a:rPr lang="en-US" dirty="0"/>
              <a:t>.</a:t>
            </a:r>
          </a:p>
          <a:p>
            <a:r>
              <a:rPr lang="en-US" dirty="0"/>
              <a:t>We </a:t>
            </a:r>
            <a:r>
              <a:rPr lang="en-US" b="1" i="1" dirty="0"/>
              <a:t>haven't seen</a:t>
            </a:r>
            <a:r>
              <a:rPr lang="en-US" dirty="0"/>
              <a:t> her </a:t>
            </a:r>
            <a:r>
              <a:rPr lang="en-US" b="1" i="1" dirty="0"/>
              <a:t>today</a:t>
            </a:r>
            <a:r>
              <a:rPr lang="en-US" dirty="0"/>
              <a:t>.</a:t>
            </a:r>
          </a:p>
          <a:p>
            <a:r>
              <a:rPr lang="en-US" b="1" dirty="0">
                <a:solidFill>
                  <a:srgbClr val="FF0000"/>
                </a:solidFill>
              </a:rPr>
              <a:t>Acciones </a:t>
            </a:r>
            <a:r>
              <a:rPr lang="en-US" b="1" dirty="0" err="1">
                <a:solidFill>
                  <a:srgbClr val="FF0000"/>
                </a:solidFill>
              </a:rPr>
              <a:t>reiteradas</a:t>
            </a:r>
            <a:r>
              <a:rPr lang="en-US" b="1" dirty="0">
                <a:solidFill>
                  <a:srgbClr val="FF0000"/>
                </a:solidFill>
              </a:rPr>
              <a:t> en un </a:t>
            </a:r>
            <a:r>
              <a:rPr lang="en-US" b="1" dirty="0" err="1">
                <a:solidFill>
                  <a:srgbClr val="FF0000"/>
                </a:solidFill>
              </a:rPr>
              <a:t>periodo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inespecífico</a:t>
            </a:r>
            <a:r>
              <a:rPr lang="en-US" b="1" dirty="0">
                <a:solidFill>
                  <a:srgbClr val="FF0000"/>
                </a:solidFill>
              </a:rPr>
              <a:t>, entre el </a:t>
            </a:r>
            <a:r>
              <a:rPr lang="en-US" b="1" dirty="0" err="1">
                <a:solidFill>
                  <a:srgbClr val="FF0000"/>
                </a:solidFill>
              </a:rPr>
              <a:t>pasado</a:t>
            </a:r>
            <a:r>
              <a:rPr lang="en-US" b="1" dirty="0">
                <a:solidFill>
                  <a:srgbClr val="FF0000"/>
                </a:solidFill>
              </a:rPr>
              <a:t> y el </a:t>
            </a:r>
            <a:r>
              <a:rPr lang="en-US" b="1" dirty="0" err="1">
                <a:solidFill>
                  <a:srgbClr val="FF0000"/>
                </a:solidFill>
              </a:rPr>
              <a:t>presente</a:t>
            </a:r>
            <a:r>
              <a:rPr lang="en-US" b="1" dirty="0">
                <a:solidFill>
                  <a:srgbClr val="FF0000"/>
                </a:solidFill>
              </a:rPr>
              <a:t>.</a:t>
            </a:r>
          </a:p>
          <a:p>
            <a:r>
              <a:rPr lang="en-US" dirty="0"/>
              <a:t>They </a:t>
            </a:r>
            <a:r>
              <a:rPr lang="en-US" b="1" i="1" dirty="0"/>
              <a:t>have seen</a:t>
            </a:r>
            <a:r>
              <a:rPr lang="en-US" dirty="0"/>
              <a:t> that film six times</a:t>
            </a:r>
          </a:p>
          <a:p>
            <a:r>
              <a:rPr lang="en-US" dirty="0"/>
              <a:t>It </a:t>
            </a:r>
            <a:r>
              <a:rPr lang="en-US" b="1" i="1" dirty="0"/>
              <a:t>has happened</a:t>
            </a:r>
            <a:r>
              <a:rPr lang="en-US" dirty="0"/>
              <a:t> several times already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We </a:t>
            </a:r>
            <a:r>
              <a:rPr lang="en-US" b="1" i="1" dirty="0"/>
              <a:t>have eaten</a:t>
            </a:r>
            <a:r>
              <a:rPr lang="en-US" dirty="0"/>
              <a:t> at that restaurant many times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15938" y="-197516"/>
            <a:ext cx="11150600" cy="920336"/>
          </a:xfrm>
        </p:spPr>
        <p:txBody>
          <a:bodyPr/>
          <a:lstStyle/>
          <a:p>
            <a:r>
              <a:rPr lang="es-CL" dirty="0" err="1" smtClean="0"/>
              <a:t>Present</a:t>
            </a:r>
            <a:r>
              <a:rPr lang="es-CL" dirty="0" smtClean="0"/>
              <a:t> </a:t>
            </a:r>
            <a:r>
              <a:rPr lang="es-CL" dirty="0" err="1" smtClean="0"/>
              <a:t>perfect</a:t>
            </a:r>
            <a:r>
              <a:rPr lang="es-CL" dirty="0" smtClean="0"/>
              <a:t> tense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965464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11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722820"/>
            <a:ext cx="10837862" cy="5732919"/>
          </a:xfrm>
        </p:spPr>
        <p:txBody>
          <a:bodyPr>
            <a:normAutofit/>
          </a:bodyPr>
          <a:lstStyle/>
          <a:p>
            <a:pPr lvl="0"/>
            <a:r>
              <a:rPr lang="en-US" sz="3200" b="1" dirty="0">
                <a:solidFill>
                  <a:srgbClr val="FF0000"/>
                </a:solidFill>
              </a:rPr>
              <a:t>Acciones </a:t>
            </a:r>
            <a:r>
              <a:rPr lang="en-US" sz="3200" b="1" dirty="0" err="1">
                <a:solidFill>
                  <a:srgbClr val="FF0000"/>
                </a:solidFill>
              </a:rPr>
              <a:t>concluidas</a:t>
            </a:r>
            <a:r>
              <a:rPr lang="en-US" sz="3200" b="1" dirty="0">
                <a:solidFill>
                  <a:srgbClr val="FF0000"/>
                </a:solidFill>
              </a:rPr>
              <a:t> en un </a:t>
            </a:r>
            <a:r>
              <a:rPr lang="en-US" sz="3200" b="1" dirty="0" err="1">
                <a:solidFill>
                  <a:srgbClr val="FF0000"/>
                </a:solidFill>
              </a:rPr>
              <a:t>pasado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muy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reciente</a:t>
            </a:r>
            <a:r>
              <a:rPr lang="en-US" sz="3200" b="1" dirty="0">
                <a:solidFill>
                  <a:srgbClr val="FF0000"/>
                </a:solidFill>
              </a:rPr>
              <a:t> (+just)</a:t>
            </a:r>
          </a:p>
          <a:p>
            <a:pPr lvl="0"/>
            <a:r>
              <a:rPr lang="en-US" sz="3200" b="1" i="1" dirty="0">
                <a:solidFill>
                  <a:prstClr val="black"/>
                </a:solidFill>
              </a:rPr>
              <a:t>Have you just finished</a:t>
            </a:r>
            <a:r>
              <a:rPr lang="en-US" sz="3200" dirty="0">
                <a:solidFill>
                  <a:prstClr val="black"/>
                </a:solidFill>
              </a:rPr>
              <a:t> </a:t>
            </a:r>
            <a:r>
              <a:rPr lang="en-US" sz="3200" dirty="0" smtClean="0">
                <a:solidFill>
                  <a:prstClr val="black"/>
                </a:solidFill>
              </a:rPr>
              <a:t>working?</a:t>
            </a:r>
            <a:endParaRPr lang="en-US" sz="3200" dirty="0">
              <a:solidFill>
                <a:prstClr val="black"/>
              </a:solidFill>
            </a:endParaRPr>
          </a:p>
          <a:p>
            <a:pPr lvl="0"/>
            <a:r>
              <a:rPr lang="en-US" sz="3200" dirty="0">
                <a:solidFill>
                  <a:prstClr val="black"/>
                </a:solidFill>
              </a:rPr>
              <a:t>I </a:t>
            </a:r>
            <a:r>
              <a:rPr lang="en-US" sz="3200" b="1" i="1" dirty="0">
                <a:solidFill>
                  <a:prstClr val="black"/>
                </a:solidFill>
              </a:rPr>
              <a:t>have just eaten</a:t>
            </a:r>
            <a:r>
              <a:rPr lang="en-US" sz="3200" dirty="0">
                <a:solidFill>
                  <a:prstClr val="black"/>
                </a:solidFill>
              </a:rPr>
              <a:t>.</a:t>
            </a:r>
          </a:p>
          <a:p>
            <a:pPr lvl="0"/>
            <a:r>
              <a:rPr lang="en-US" sz="3200" dirty="0">
                <a:solidFill>
                  <a:prstClr val="black"/>
                </a:solidFill>
              </a:rPr>
              <a:t>We </a:t>
            </a:r>
            <a:r>
              <a:rPr lang="en-US" sz="3200" b="1" i="1" dirty="0">
                <a:solidFill>
                  <a:prstClr val="black"/>
                </a:solidFill>
              </a:rPr>
              <a:t>have just seen</a:t>
            </a:r>
            <a:r>
              <a:rPr lang="en-US" sz="3200" dirty="0">
                <a:solidFill>
                  <a:prstClr val="black"/>
                </a:solidFill>
              </a:rPr>
              <a:t> her.</a:t>
            </a:r>
          </a:p>
          <a:p>
            <a:pPr lvl="0"/>
            <a:r>
              <a:rPr lang="en-US" sz="3200" b="1" i="1" dirty="0">
                <a:solidFill>
                  <a:prstClr val="black"/>
                </a:solidFill>
              </a:rPr>
              <a:t>Has he just left</a:t>
            </a:r>
            <a:r>
              <a:rPr lang="en-US" sz="3200" dirty="0">
                <a:solidFill>
                  <a:prstClr val="black"/>
                </a:solidFill>
              </a:rPr>
              <a:t>?</a:t>
            </a:r>
          </a:p>
          <a:p>
            <a:pPr lvl="0"/>
            <a:r>
              <a:rPr lang="en-US" sz="3200" b="1" dirty="0" err="1">
                <a:solidFill>
                  <a:srgbClr val="FF0000"/>
                </a:solidFill>
              </a:rPr>
              <a:t>Cuando</a:t>
            </a:r>
            <a:r>
              <a:rPr lang="en-US" sz="3200" b="1" dirty="0">
                <a:solidFill>
                  <a:srgbClr val="FF0000"/>
                </a:solidFill>
              </a:rPr>
              <a:t> la </a:t>
            </a:r>
            <a:r>
              <a:rPr lang="en-US" sz="3200" b="1" dirty="0" err="1">
                <a:solidFill>
                  <a:srgbClr val="FF0000"/>
                </a:solidFill>
              </a:rPr>
              <a:t>dimensión</a:t>
            </a:r>
            <a:r>
              <a:rPr lang="en-US" sz="3200" b="1" dirty="0">
                <a:solidFill>
                  <a:srgbClr val="FF0000"/>
                </a:solidFill>
              </a:rPr>
              <a:t> temporal no </a:t>
            </a:r>
            <a:r>
              <a:rPr lang="en-US" sz="3200" b="1" dirty="0" err="1">
                <a:solidFill>
                  <a:srgbClr val="FF0000"/>
                </a:solidFill>
              </a:rPr>
              <a:t>es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relevante</a:t>
            </a:r>
            <a:r>
              <a:rPr lang="en-US" sz="3200" b="1" dirty="0">
                <a:solidFill>
                  <a:srgbClr val="FF0000"/>
                </a:solidFill>
              </a:rPr>
              <a:t> o </a:t>
            </a:r>
            <a:r>
              <a:rPr lang="en-US" sz="3200" b="1" dirty="0" err="1">
                <a:solidFill>
                  <a:srgbClr val="FF0000"/>
                </a:solidFill>
              </a:rPr>
              <a:t>conocida</a:t>
            </a:r>
            <a:endParaRPr lang="en-US" sz="3200" b="1" dirty="0">
              <a:solidFill>
                <a:srgbClr val="FF0000"/>
              </a:solidFill>
            </a:endParaRPr>
          </a:p>
          <a:p>
            <a:pPr lvl="0"/>
            <a:r>
              <a:rPr lang="en-US" sz="3200" dirty="0">
                <a:solidFill>
                  <a:prstClr val="black"/>
                </a:solidFill>
              </a:rPr>
              <a:t>Someone</a:t>
            </a:r>
            <a:r>
              <a:rPr lang="en-US" sz="3200" i="1" dirty="0">
                <a:solidFill>
                  <a:prstClr val="black"/>
                </a:solidFill>
              </a:rPr>
              <a:t> </a:t>
            </a:r>
            <a:r>
              <a:rPr lang="en-US" sz="3200" b="1" i="1" dirty="0">
                <a:solidFill>
                  <a:prstClr val="black"/>
                </a:solidFill>
              </a:rPr>
              <a:t>has eaten</a:t>
            </a:r>
            <a:r>
              <a:rPr lang="en-US" sz="3200" i="1" dirty="0">
                <a:solidFill>
                  <a:prstClr val="black"/>
                </a:solidFill>
              </a:rPr>
              <a:t> my soup</a:t>
            </a:r>
            <a:r>
              <a:rPr lang="en-US" sz="3200" dirty="0">
                <a:solidFill>
                  <a:prstClr val="black"/>
                </a:solidFill>
              </a:rPr>
              <a:t>!</a:t>
            </a:r>
          </a:p>
          <a:p>
            <a:pPr lvl="0"/>
            <a:r>
              <a:rPr lang="en-US" sz="3200" b="1" i="1" dirty="0">
                <a:solidFill>
                  <a:prstClr val="black"/>
                </a:solidFill>
              </a:rPr>
              <a:t>Have you seen</a:t>
            </a:r>
            <a:r>
              <a:rPr lang="en-US" sz="3200" i="1" dirty="0">
                <a:solidFill>
                  <a:prstClr val="black"/>
                </a:solidFill>
              </a:rPr>
              <a:t> </a:t>
            </a:r>
            <a:r>
              <a:rPr lang="en-US" sz="3200" dirty="0">
                <a:solidFill>
                  <a:prstClr val="black"/>
                </a:solidFill>
              </a:rPr>
              <a:t>'Gone with the Wind'?</a:t>
            </a:r>
          </a:p>
          <a:p>
            <a:pPr lvl="0"/>
            <a:r>
              <a:rPr lang="en-US" sz="3200" b="1" i="1" dirty="0" smtClean="0">
                <a:solidFill>
                  <a:prstClr val="black"/>
                </a:solidFill>
              </a:rPr>
              <a:t>She</a:t>
            </a:r>
            <a:r>
              <a:rPr lang="en-US" sz="3200" b="1" i="1" dirty="0">
                <a:solidFill>
                  <a:prstClr val="black"/>
                </a:solidFill>
              </a:rPr>
              <a:t> </a:t>
            </a:r>
            <a:r>
              <a:rPr lang="en-US" sz="3200" b="1" i="1" dirty="0" smtClean="0">
                <a:solidFill>
                  <a:prstClr val="black"/>
                </a:solidFill>
              </a:rPr>
              <a:t>has </a:t>
            </a:r>
            <a:r>
              <a:rPr lang="en-US" sz="3200" b="1" i="1" dirty="0">
                <a:solidFill>
                  <a:prstClr val="black"/>
                </a:solidFill>
              </a:rPr>
              <a:t>studied</a:t>
            </a:r>
            <a:r>
              <a:rPr lang="en-US" sz="3200" i="1" dirty="0">
                <a:solidFill>
                  <a:prstClr val="black"/>
                </a:solidFill>
              </a:rPr>
              <a:t> </a:t>
            </a:r>
            <a:r>
              <a:rPr lang="en-US" sz="3200" dirty="0">
                <a:solidFill>
                  <a:prstClr val="black"/>
                </a:solidFill>
              </a:rPr>
              <a:t>Japanese, Russian, and English.</a:t>
            </a:r>
          </a:p>
          <a:p>
            <a:pPr lvl="0"/>
            <a:endParaRPr lang="es-CL" sz="7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15938" y="-197516"/>
            <a:ext cx="11150600" cy="920336"/>
          </a:xfrm>
        </p:spPr>
        <p:txBody>
          <a:bodyPr/>
          <a:lstStyle/>
          <a:p>
            <a:r>
              <a:rPr lang="es-CL" dirty="0" err="1" smtClean="0"/>
              <a:t>Present</a:t>
            </a:r>
            <a:r>
              <a:rPr lang="es-CL" dirty="0" smtClean="0"/>
              <a:t> </a:t>
            </a:r>
            <a:r>
              <a:rPr lang="es-CL" dirty="0" err="1" smtClean="0"/>
              <a:t>perfect</a:t>
            </a:r>
            <a:r>
              <a:rPr lang="es-CL" dirty="0" smtClean="0"/>
              <a:t> tense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715736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12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s-CL" dirty="0" smtClean="0"/>
              <a:t>I</a:t>
            </a:r>
          </a:p>
          <a:p>
            <a:r>
              <a:rPr lang="es-CL" dirty="0" err="1" smtClean="0"/>
              <a:t>You</a:t>
            </a:r>
            <a:r>
              <a:rPr lang="es-CL" dirty="0" smtClean="0"/>
              <a:t>				He</a:t>
            </a:r>
          </a:p>
          <a:p>
            <a:r>
              <a:rPr lang="es-CL" dirty="0" err="1" smtClean="0"/>
              <a:t>We</a:t>
            </a:r>
            <a:r>
              <a:rPr lang="es-CL" dirty="0" smtClean="0"/>
              <a:t>		</a:t>
            </a:r>
            <a:r>
              <a:rPr lang="es-CL" dirty="0" err="1" smtClean="0"/>
              <a:t>Have</a:t>
            </a:r>
            <a:r>
              <a:rPr lang="es-CL" dirty="0" smtClean="0"/>
              <a:t>		</a:t>
            </a:r>
            <a:r>
              <a:rPr lang="es-CL" dirty="0" err="1" smtClean="0"/>
              <a:t>She</a:t>
            </a:r>
            <a:r>
              <a:rPr lang="es-CL" dirty="0" smtClean="0"/>
              <a:t>		Has		</a:t>
            </a:r>
          </a:p>
          <a:p>
            <a:r>
              <a:rPr lang="es-CL" dirty="0" err="1" smtClean="0"/>
              <a:t>They</a:t>
            </a:r>
            <a:r>
              <a:rPr lang="es-CL" dirty="0" smtClean="0"/>
              <a:t>			</a:t>
            </a:r>
            <a:r>
              <a:rPr lang="es-CL" dirty="0" err="1" smtClean="0"/>
              <a:t>It</a:t>
            </a:r>
            <a:r>
              <a:rPr lang="es-CL" dirty="0" smtClean="0"/>
              <a:t>			</a:t>
            </a: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/>
              <a:t>Present</a:t>
            </a:r>
            <a:r>
              <a:rPr lang="es-CL" dirty="0" smtClean="0"/>
              <a:t> </a:t>
            </a:r>
            <a:r>
              <a:rPr lang="es-CL" dirty="0" err="1" smtClean="0"/>
              <a:t>perfect</a:t>
            </a:r>
            <a:r>
              <a:rPr lang="es-CL" dirty="0" smtClean="0"/>
              <a:t> tense</a:t>
            </a:r>
            <a:endParaRPr lang="es-CL" dirty="0"/>
          </a:p>
        </p:txBody>
      </p:sp>
      <p:sp>
        <p:nvSpPr>
          <p:cNvPr id="5" name="Cerrar llave 4"/>
          <p:cNvSpPr/>
          <p:nvPr/>
        </p:nvSpPr>
        <p:spPr>
          <a:xfrm>
            <a:off x="1596325" y="1828800"/>
            <a:ext cx="867906" cy="2030278"/>
          </a:xfrm>
          <a:prstGeom prst="rightBrac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106" y="1952860"/>
            <a:ext cx="944962" cy="204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88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13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836023"/>
            <a:ext cx="10837862" cy="5340940"/>
          </a:xfrm>
        </p:spPr>
        <p:txBody>
          <a:bodyPr>
            <a:normAutofit/>
          </a:bodyPr>
          <a:lstStyle/>
          <a:p>
            <a:r>
              <a:rPr lang="es-CL" u="sng" dirty="0" smtClean="0"/>
              <a:t>Regular </a:t>
            </a:r>
            <a:r>
              <a:rPr lang="es-CL" u="sng" dirty="0" err="1" smtClean="0"/>
              <a:t>verbs</a:t>
            </a:r>
            <a:r>
              <a:rPr lang="es-CL" u="sng" dirty="0" smtClean="0"/>
              <a:t>					Irregular </a:t>
            </a:r>
            <a:r>
              <a:rPr lang="es-CL" u="sng" dirty="0" err="1" smtClean="0"/>
              <a:t>verbs</a:t>
            </a:r>
            <a:endParaRPr lang="es-CL" u="sng" dirty="0" smtClean="0"/>
          </a:p>
          <a:p>
            <a:r>
              <a:rPr lang="es-CL" dirty="0" err="1" smtClean="0"/>
              <a:t>Walk</a:t>
            </a:r>
            <a:r>
              <a:rPr lang="es-CL" dirty="0" smtClean="0"/>
              <a:t>= caminar				</a:t>
            </a:r>
            <a:r>
              <a:rPr lang="es-CL" dirty="0" err="1" smtClean="0"/>
              <a:t>write</a:t>
            </a:r>
            <a:r>
              <a:rPr lang="es-CL" dirty="0" smtClean="0"/>
              <a:t> = escribir</a:t>
            </a:r>
          </a:p>
          <a:p>
            <a:endParaRPr lang="es-CL" dirty="0"/>
          </a:p>
          <a:p>
            <a:r>
              <a:rPr lang="es-CL" dirty="0" err="1" smtClean="0"/>
              <a:t>Walk</a:t>
            </a:r>
            <a:r>
              <a:rPr lang="es-CL" dirty="0" err="1" smtClean="0">
                <a:solidFill>
                  <a:srgbClr val="FF0000"/>
                </a:solidFill>
              </a:rPr>
              <a:t>ed</a:t>
            </a:r>
            <a:r>
              <a:rPr lang="es-CL" dirty="0" smtClean="0"/>
              <a:t> pasado simple			</a:t>
            </a:r>
            <a:r>
              <a:rPr lang="es-CL" dirty="0" err="1" smtClean="0"/>
              <a:t>wrote</a:t>
            </a:r>
            <a:r>
              <a:rPr lang="es-CL" dirty="0" smtClean="0"/>
              <a:t> =pasado simple</a:t>
            </a:r>
          </a:p>
          <a:p>
            <a:endParaRPr lang="es-CL" dirty="0"/>
          </a:p>
          <a:p>
            <a:r>
              <a:rPr lang="es-CL" b="1" dirty="0" err="1" smtClean="0"/>
              <a:t>Walk</a:t>
            </a:r>
            <a:r>
              <a:rPr lang="es-CL" b="1" dirty="0" err="1" smtClean="0">
                <a:solidFill>
                  <a:srgbClr val="FF0000"/>
                </a:solidFill>
              </a:rPr>
              <a:t>ed</a:t>
            </a:r>
            <a:r>
              <a:rPr lang="es-CL" b="1" dirty="0" smtClean="0">
                <a:solidFill>
                  <a:srgbClr val="FF0000"/>
                </a:solidFill>
              </a:rPr>
              <a:t> </a:t>
            </a:r>
            <a:r>
              <a:rPr lang="es-CL" b="1" dirty="0" smtClean="0"/>
              <a:t>pasado participio		</a:t>
            </a:r>
            <a:r>
              <a:rPr lang="es-CL" b="1" dirty="0" err="1" smtClean="0"/>
              <a:t>written</a:t>
            </a:r>
            <a:r>
              <a:rPr lang="es-CL" b="1" dirty="0" smtClean="0"/>
              <a:t> = pasado participio</a:t>
            </a:r>
          </a:p>
          <a:p>
            <a:endParaRPr lang="es-CL" b="1" dirty="0"/>
          </a:p>
          <a:p>
            <a:r>
              <a:rPr lang="es-CL" dirty="0" err="1" smtClean="0"/>
              <a:t>Have</a:t>
            </a:r>
            <a:r>
              <a:rPr lang="es-CL" dirty="0" smtClean="0"/>
              <a:t> </a:t>
            </a:r>
            <a:r>
              <a:rPr lang="es-CL" dirty="0" err="1" smtClean="0"/>
              <a:t>not</a:t>
            </a:r>
            <a:r>
              <a:rPr lang="es-CL" dirty="0" smtClean="0"/>
              <a:t> = </a:t>
            </a:r>
            <a:r>
              <a:rPr lang="es-CL" dirty="0" err="1" smtClean="0"/>
              <a:t>haven’t</a:t>
            </a:r>
            <a:endParaRPr lang="es-CL" dirty="0" smtClean="0"/>
          </a:p>
          <a:p>
            <a:r>
              <a:rPr lang="es-CL" dirty="0" smtClean="0"/>
              <a:t>Has </a:t>
            </a:r>
            <a:r>
              <a:rPr lang="es-CL" dirty="0" err="1" smtClean="0"/>
              <a:t>not</a:t>
            </a:r>
            <a:r>
              <a:rPr lang="es-CL" dirty="0" smtClean="0"/>
              <a:t>= </a:t>
            </a:r>
            <a:r>
              <a:rPr lang="es-CL" dirty="0" err="1" smtClean="0"/>
              <a:t>hasn’t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411866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14</a:t>
            </a:fld>
            <a:endParaRPr lang="es-ES" noProof="0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4788613"/>
              </p:ext>
            </p:extLst>
          </p:nvPr>
        </p:nvGraphicFramePr>
        <p:xfrm>
          <a:off x="677069" y="495491"/>
          <a:ext cx="10981086" cy="6269000"/>
        </p:xfrm>
        <a:graphic>
          <a:graphicData uri="http://schemas.openxmlformats.org/drawingml/2006/table">
            <a:tbl>
              <a:tblPr/>
              <a:tblGrid>
                <a:gridCol w="3660362"/>
                <a:gridCol w="3660362"/>
                <a:gridCol w="3660362"/>
              </a:tblGrid>
              <a:tr h="851464">
                <a:tc>
                  <a:txBody>
                    <a:bodyPr/>
                    <a:lstStyle/>
                    <a:p>
                      <a:pPr algn="l" fontAlgn="t"/>
                      <a:r>
                        <a:rPr lang="es-CL" sz="2800" b="1" dirty="0">
                          <a:effectLst/>
                        </a:rPr>
                        <a:t>Afirmativa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2800" b="1" dirty="0">
                          <a:effectLst/>
                        </a:rPr>
                        <a:t>Negativa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2800" b="1" dirty="0">
                          <a:effectLst/>
                        </a:rPr>
                        <a:t>Interrogativa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s-CL" sz="2800" b="1" dirty="0">
                          <a:effectLst/>
                        </a:rPr>
                        <a:t>I</a:t>
                      </a:r>
                      <a:r>
                        <a:rPr lang="es-CL" sz="2800" dirty="0">
                          <a:effectLst/>
                        </a:rPr>
                        <a:t> 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smtClean="0">
                          <a:effectLst/>
                        </a:rPr>
                        <a:t>   </a:t>
                      </a:r>
                      <a:r>
                        <a:rPr lang="es-CL" sz="2800" dirty="0" err="1" smtClean="0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 smtClean="0">
                          <a:solidFill>
                            <a:srgbClr val="FF0000"/>
                          </a:solidFill>
                          <a:effectLst/>
                        </a:rPr>
                        <a:t> + </a:t>
                      </a:r>
                      <a:r>
                        <a:rPr lang="es-CL" sz="2800" dirty="0" err="1" smtClean="0">
                          <a:solidFill>
                            <a:srgbClr val="FF0000"/>
                          </a:solidFill>
                          <a:effectLst/>
                        </a:rPr>
                        <a:t>not</a:t>
                      </a:r>
                      <a:endParaRPr lang="es-CL" sz="28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fontAlgn="t"/>
                      <a:r>
                        <a:rPr lang="es-CL" sz="2800" dirty="0" smtClean="0">
                          <a:effectLst/>
                        </a:rPr>
                        <a:t>I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haven't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I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r>
                        <a:rPr lang="es-CL" sz="2800" dirty="0">
                          <a:effectLst/>
                        </a:rPr>
                        <a:t>?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s-CL" sz="2800" b="1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 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CL" sz="2800" dirty="0" err="1" smtClean="0">
                          <a:effectLst/>
                        </a:rPr>
                        <a:t>written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haven't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r>
                        <a:rPr lang="es-CL" sz="2800" dirty="0">
                          <a:effectLst/>
                        </a:rPr>
                        <a:t>.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 smtClean="0">
                          <a:solidFill>
                            <a:srgbClr val="FF0000"/>
                          </a:solidFill>
                          <a:effectLst/>
                        </a:rPr>
                        <a:t>Where</a:t>
                      </a:r>
                      <a:r>
                        <a:rPr lang="es-CL" sz="2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CL" sz="2800" dirty="0" err="1" smtClean="0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 smtClean="0">
                          <a:effectLst/>
                        </a:rPr>
                        <a:t>gone</a:t>
                      </a:r>
                      <a:r>
                        <a:rPr lang="es-CL" sz="2800" dirty="0" smtClean="0">
                          <a:effectLst/>
                        </a:rPr>
                        <a:t>?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n-US" sz="2800" b="1" dirty="0">
                          <a:effectLst/>
                        </a:rPr>
                        <a:t>He, she, it 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  <a:effectLst/>
                        </a:rPr>
                        <a:t>has</a:t>
                      </a:r>
                      <a:r>
                        <a:rPr lang="en-US" sz="2800" dirty="0">
                          <a:effectLst/>
                        </a:rPr>
                        <a:t> walked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smtClean="0">
                          <a:effectLst/>
                        </a:rPr>
                        <a:t>                 </a:t>
                      </a:r>
                      <a:r>
                        <a:rPr lang="es-CL" sz="2800" dirty="0" err="1" smtClean="0">
                          <a:solidFill>
                            <a:srgbClr val="FF0000"/>
                          </a:solidFill>
                          <a:effectLst/>
                        </a:rPr>
                        <a:t>has+not</a:t>
                      </a:r>
                      <a:endParaRPr lang="es-CL" sz="28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fontAlgn="t"/>
                      <a:r>
                        <a:rPr lang="es-CL" sz="2800" dirty="0" smtClean="0">
                          <a:effectLst/>
                        </a:rPr>
                        <a:t>He</a:t>
                      </a:r>
                      <a:r>
                        <a:rPr lang="es-CL" sz="2800" dirty="0">
                          <a:effectLst/>
                        </a:rPr>
                        <a:t>, </a:t>
                      </a:r>
                      <a:r>
                        <a:rPr lang="es-CL" sz="2800" dirty="0" err="1">
                          <a:effectLst/>
                        </a:rPr>
                        <a:t>she</a:t>
                      </a:r>
                      <a:r>
                        <a:rPr lang="es-CL" sz="2800" dirty="0" smtClean="0">
                          <a:effectLst/>
                        </a:rPr>
                        <a:t>, </a:t>
                      </a:r>
                      <a:r>
                        <a:rPr lang="es-CL" sz="2800" dirty="0" err="1" smtClean="0">
                          <a:effectLst/>
                        </a:rPr>
                        <a:t>it</a:t>
                      </a:r>
                      <a:r>
                        <a:rPr lang="es-CL" sz="2800" dirty="0" smtClean="0">
                          <a:effectLst/>
                        </a:rPr>
                        <a:t>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hasn't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800" dirty="0">
                          <a:solidFill>
                            <a:srgbClr val="FF0000"/>
                          </a:solidFill>
                          <a:effectLst/>
                        </a:rPr>
                        <a:t>Has</a:t>
                      </a:r>
                      <a:r>
                        <a:rPr lang="en-US" sz="2800" dirty="0">
                          <a:effectLst/>
                        </a:rPr>
                        <a:t> he, she, it walked?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s-CL" sz="2800" b="1" dirty="0" err="1">
                          <a:effectLst/>
                        </a:rPr>
                        <a:t>We</a:t>
                      </a:r>
                      <a:r>
                        <a:rPr lang="es-CL" sz="2800" dirty="0">
                          <a:effectLst/>
                        </a:rPr>
                        <a:t> 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effectLst/>
                        </a:rPr>
                        <a:t>We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haven't</a:t>
                      </a:r>
                      <a:r>
                        <a:rPr lang="es-CL" sz="28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r>
                        <a:rPr lang="es-CL" sz="2800" dirty="0">
                          <a:effectLst/>
                        </a:rPr>
                        <a:t>?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s-CL" sz="2800" b="1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 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haven't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r>
                        <a:rPr lang="es-CL" sz="2800" dirty="0">
                          <a:effectLst/>
                        </a:rPr>
                        <a:t>?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s-CL" sz="2800" b="1" dirty="0" err="1">
                          <a:effectLst/>
                        </a:rPr>
                        <a:t>They</a:t>
                      </a:r>
                      <a:r>
                        <a:rPr lang="es-CL" sz="2800" dirty="0">
                          <a:effectLst/>
                        </a:rPr>
                        <a:t> 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effectLst/>
                        </a:rPr>
                        <a:t>They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haven't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they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r>
                        <a:rPr lang="es-CL" sz="2800" dirty="0">
                          <a:effectLst/>
                        </a:rPr>
                        <a:t>?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-38288"/>
            <a:ext cx="65" cy="53377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71415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sz="1200" b="0" i="0" u="none" strike="noStrike" cap="none" normalizeH="0" baseline="0" dirty="0" smtClean="0">
              <a:ln>
                <a:noFill/>
              </a:ln>
              <a:solidFill>
                <a:srgbClr val="191919"/>
              </a:solidFill>
              <a:effectLst/>
              <a:latin typeface="EF Circular VF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378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15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/>
              </a:rPr>
              <a:t>https://wordwall.net/es-ar/community/present-perfect</a:t>
            </a: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 of </a:t>
            </a:r>
            <a:r>
              <a:rPr lang="es-CL" dirty="0" err="1" smtClean="0"/>
              <a:t>educational</a:t>
            </a:r>
            <a:r>
              <a:rPr lang="es-CL" dirty="0" smtClean="0"/>
              <a:t> </a:t>
            </a:r>
            <a:r>
              <a:rPr lang="es-CL" dirty="0" err="1" smtClean="0"/>
              <a:t>didactic</a:t>
            </a:r>
            <a:r>
              <a:rPr lang="es-CL" dirty="0" smtClean="0"/>
              <a:t> </a:t>
            </a:r>
            <a:r>
              <a:rPr lang="es-CL" dirty="0" err="1" smtClean="0"/>
              <a:t>exercise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772335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16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1. </a:t>
            </a:r>
            <a:r>
              <a:rPr lang="en-US" b="1" dirty="0" err="1"/>
              <a:t>Completa</a:t>
            </a:r>
            <a:r>
              <a:rPr lang="en-US" b="1" dirty="0"/>
              <a:t> con </a:t>
            </a:r>
            <a:r>
              <a:rPr lang="en-US" b="1" i="1" dirty="0"/>
              <a:t>have / </a:t>
            </a:r>
            <a:r>
              <a:rPr lang="en-US" b="1" i="1" dirty="0" smtClean="0"/>
              <a:t>has</a:t>
            </a:r>
          </a:p>
          <a:p>
            <a:pPr marL="0" indent="0">
              <a:buNone/>
            </a:pPr>
            <a:endParaRPr lang="en-US" b="1" dirty="0"/>
          </a:p>
          <a:p>
            <a:pPr>
              <a:buFont typeface="+mj-lt"/>
              <a:buAutoNum type="arabicPeriod"/>
            </a:pPr>
            <a:r>
              <a:rPr lang="en-US" dirty="0"/>
              <a:t>She </a:t>
            </a:r>
            <a:r>
              <a:rPr lang="en-US" u="sng" dirty="0" smtClean="0"/>
              <a:t>_has___</a:t>
            </a:r>
            <a:r>
              <a:rPr lang="en-US" dirty="0" smtClean="0"/>
              <a:t> </a:t>
            </a:r>
            <a:r>
              <a:rPr lang="en-US" dirty="0"/>
              <a:t>finished her homework. </a:t>
            </a:r>
          </a:p>
          <a:p>
            <a:pPr>
              <a:buFont typeface="+mj-lt"/>
              <a:buAutoNum type="arabicPeriod"/>
            </a:pPr>
            <a:r>
              <a:rPr lang="en-US" dirty="0"/>
              <a:t>They </a:t>
            </a:r>
            <a:r>
              <a:rPr lang="en-US" u="sng" dirty="0" smtClean="0"/>
              <a:t>_have_____</a:t>
            </a:r>
            <a:r>
              <a:rPr lang="en-US" dirty="0" smtClean="0"/>
              <a:t> </a:t>
            </a:r>
            <a:r>
              <a:rPr lang="en-US" dirty="0"/>
              <a:t>visited that place. </a:t>
            </a:r>
          </a:p>
          <a:p>
            <a:pPr>
              <a:buFont typeface="+mj-lt"/>
              <a:buAutoNum type="arabicPeriod"/>
            </a:pPr>
            <a:r>
              <a:rPr lang="en-US" dirty="0"/>
              <a:t>I </a:t>
            </a:r>
            <a:r>
              <a:rPr lang="en-US" dirty="0" smtClean="0"/>
              <a:t>_</a:t>
            </a:r>
            <a:r>
              <a:rPr lang="en-US" u="sng" dirty="0" smtClean="0"/>
              <a:t>have</a:t>
            </a:r>
            <a:r>
              <a:rPr lang="en-US" dirty="0" smtClean="0"/>
              <a:t>_____ </a:t>
            </a:r>
            <a:r>
              <a:rPr lang="en-US" dirty="0"/>
              <a:t>seen that movie. </a:t>
            </a:r>
          </a:p>
          <a:p>
            <a:pPr>
              <a:buFont typeface="+mj-lt"/>
              <a:buAutoNum type="arabicPeriod"/>
            </a:pPr>
            <a:r>
              <a:rPr lang="en-US" dirty="0"/>
              <a:t>He </a:t>
            </a:r>
            <a:r>
              <a:rPr lang="en-US" dirty="0" smtClean="0"/>
              <a:t>_</a:t>
            </a:r>
            <a:r>
              <a:rPr lang="en-US" u="sng" dirty="0" smtClean="0"/>
              <a:t>has</a:t>
            </a:r>
            <a:r>
              <a:rPr lang="en-US" dirty="0" smtClean="0"/>
              <a:t>_____ </a:t>
            </a:r>
            <a:r>
              <a:rPr lang="en-US" dirty="0"/>
              <a:t>eaten sushi. </a:t>
            </a:r>
          </a:p>
          <a:p>
            <a:pPr>
              <a:buFont typeface="+mj-lt"/>
              <a:buAutoNum type="arabicPeriod"/>
            </a:pPr>
            <a:r>
              <a:rPr lang="en-US" dirty="0"/>
              <a:t>We </a:t>
            </a:r>
            <a:r>
              <a:rPr lang="en-US" dirty="0" smtClean="0"/>
              <a:t>_</a:t>
            </a:r>
            <a:r>
              <a:rPr lang="en-US" u="sng" dirty="0" smtClean="0"/>
              <a:t>have</a:t>
            </a:r>
            <a:r>
              <a:rPr lang="en-US" dirty="0" smtClean="0"/>
              <a:t>_____ </a:t>
            </a:r>
            <a:r>
              <a:rPr lang="en-US" dirty="0"/>
              <a:t>studied English.</a:t>
            </a:r>
          </a:p>
          <a:p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EXERCISES</a:t>
            </a:r>
            <a:endParaRPr lang="es-CL" dirty="0">
              <a:solidFill>
                <a:schemeClr val="accent2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73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17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1267097"/>
            <a:ext cx="10837862" cy="4909866"/>
          </a:xfrm>
        </p:spPr>
        <p:txBody>
          <a:bodyPr/>
          <a:lstStyle/>
          <a:p>
            <a:r>
              <a:rPr lang="en-US" b="1" dirty="0" err="1"/>
              <a:t>Completa</a:t>
            </a:r>
            <a:r>
              <a:rPr lang="en-US" b="1" dirty="0"/>
              <a:t> con el </a:t>
            </a:r>
            <a:r>
              <a:rPr lang="en-US" b="1" dirty="0" err="1"/>
              <a:t>participio</a:t>
            </a:r>
            <a:r>
              <a:rPr lang="en-US" b="1" dirty="0"/>
              <a:t> </a:t>
            </a:r>
            <a:r>
              <a:rPr lang="en-US" b="1" dirty="0" err="1" smtClean="0"/>
              <a:t>correcto</a:t>
            </a:r>
            <a:endParaRPr lang="en-US" b="1" dirty="0" smtClean="0"/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 err="1"/>
              <a:t>verbos</a:t>
            </a:r>
            <a:r>
              <a:rPr lang="en-US" dirty="0"/>
              <a:t> entre </a:t>
            </a:r>
            <a:r>
              <a:rPr lang="en-US" dirty="0" err="1"/>
              <a:t>paréntesis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I have </a:t>
            </a:r>
            <a:r>
              <a:rPr lang="en-US" dirty="0" smtClean="0"/>
              <a:t>_</a:t>
            </a:r>
            <a:r>
              <a:rPr lang="en-US" u="sng" dirty="0" smtClean="0"/>
              <a:t>eaten</a:t>
            </a:r>
            <a:r>
              <a:rPr lang="en-US" dirty="0" smtClean="0"/>
              <a:t>_____ </a:t>
            </a:r>
            <a:r>
              <a:rPr lang="en-US" dirty="0"/>
              <a:t>(eat) pizza. </a:t>
            </a:r>
          </a:p>
          <a:p>
            <a:pPr>
              <a:buFont typeface="+mj-lt"/>
              <a:buAutoNum type="arabicPeriod"/>
            </a:pPr>
            <a:r>
              <a:rPr lang="en-US" dirty="0"/>
              <a:t>She has </a:t>
            </a:r>
            <a:r>
              <a:rPr lang="en-US" dirty="0" smtClean="0"/>
              <a:t>_</a:t>
            </a:r>
            <a:r>
              <a:rPr lang="en-US" u="sng" dirty="0" smtClean="0"/>
              <a:t>gone</a:t>
            </a:r>
            <a:r>
              <a:rPr lang="en-US" dirty="0" smtClean="0"/>
              <a:t>_____ </a:t>
            </a:r>
            <a:r>
              <a:rPr lang="en-US" dirty="0"/>
              <a:t>(go) to the park. </a:t>
            </a:r>
          </a:p>
          <a:p>
            <a:pPr>
              <a:buFont typeface="+mj-lt"/>
              <a:buAutoNum type="arabicPeriod"/>
            </a:pPr>
            <a:r>
              <a:rPr lang="en-US" dirty="0"/>
              <a:t>They have </a:t>
            </a:r>
            <a:r>
              <a:rPr lang="en-US" dirty="0" smtClean="0"/>
              <a:t>_</a:t>
            </a:r>
            <a:r>
              <a:rPr lang="en-US" u="sng" dirty="0" smtClean="0"/>
              <a:t>played</a:t>
            </a:r>
            <a:r>
              <a:rPr lang="en-US" dirty="0" smtClean="0"/>
              <a:t>_____ </a:t>
            </a:r>
            <a:r>
              <a:rPr lang="en-US" dirty="0"/>
              <a:t>(play) soccer. </a:t>
            </a:r>
          </a:p>
          <a:p>
            <a:pPr>
              <a:buFont typeface="+mj-lt"/>
              <a:buAutoNum type="arabicPeriod"/>
            </a:pPr>
            <a:r>
              <a:rPr lang="en-US" dirty="0"/>
              <a:t>He has </a:t>
            </a:r>
            <a:r>
              <a:rPr lang="en-US" dirty="0" smtClean="0"/>
              <a:t>_</a:t>
            </a:r>
            <a:r>
              <a:rPr lang="en-US" u="sng" dirty="0" smtClean="0"/>
              <a:t>written</a:t>
            </a:r>
            <a:r>
              <a:rPr lang="en-US" dirty="0" smtClean="0"/>
              <a:t>_____ </a:t>
            </a:r>
            <a:r>
              <a:rPr lang="en-US" dirty="0"/>
              <a:t>(write) a letter. </a:t>
            </a:r>
          </a:p>
          <a:p>
            <a:pPr>
              <a:buFont typeface="+mj-lt"/>
              <a:buAutoNum type="arabicPeriod"/>
            </a:pPr>
            <a:r>
              <a:rPr lang="en-US" dirty="0"/>
              <a:t>We have </a:t>
            </a:r>
            <a:r>
              <a:rPr lang="en-US" dirty="0" smtClean="0"/>
              <a:t>_</a:t>
            </a:r>
            <a:r>
              <a:rPr lang="en-US" u="sng" dirty="0" smtClean="0"/>
              <a:t>seen</a:t>
            </a:r>
            <a:r>
              <a:rPr lang="en-US" dirty="0" smtClean="0"/>
              <a:t>_____ </a:t>
            </a:r>
            <a:r>
              <a:rPr lang="en-US" dirty="0"/>
              <a:t>(see) that film.</a:t>
            </a:r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EXERCISES</a:t>
            </a:r>
            <a:endParaRPr lang="es-CL" dirty="0">
              <a:solidFill>
                <a:schemeClr val="accent2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85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18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1267097"/>
            <a:ext cx="10837862" cy="4909866"/>
          </a:xfrm>
        </p:spPr>
        <p:txBody>
          <a:bodyPr>
            <a:normAutofit/>
          </a:bodyPr>
          <a:lstStyle/>
          <a:p>
            <a:r>
              <a:rPr lang="en-US" b="1" dirty="0" err="1"/>
              <a:t>Escribe</a:t>
            </a:r>
            <a:r>
              <a:rPr lang="en-US" b="1" dirty="0"/>
              <a:t> </a:t>
            </a:r>
            <a:r>
              <a:rPr lang="en-US" b="1" dirty="0" err="1"/>
              <a:t>oraciones</a:t>
            </a:r>
            <a:r>
              <a:rPr lang="en-US" b="1" dirty="0"/>
              <a:t> en Present Perfect</a:t>
            </a:r>
          </a:p>
          <a:p>
            <a:r>
              <a:rPr lang="en-US" dirty="0"/>
              <a:t>(</a:t>
            </a:r>
            <a:r>
              <a:rPr lang="en-US" dirty="0" err="1"/>
              <a:t>Ejemplo</a:t>
            </a:r>
            <a:r>
              <a:rPr lang="en-US" dirty="0"/>
              <a:t>: I / eat pizza → I have eaten pizza)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She / visit London → </a:t>
            </a:r>
            <a:r>
              <a:rPr lang="en-US" dirty="0" smtClean="0"/>
              <a:t>_</a:t>
            </a:r>
            <a:r>
              <a:rPr lang="en-US" u="sng" dirty="0" smtClean="0"/>
              <a:t>she has visited London</a:t>
            </a:r>
            <a:r>
              <a:rPr lang="en-US" dirty="0" smtClean="0"/>
              <a:t>______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They / finish the test → </a:t>
            </a:r>
            <a:r>
              <a:rPr lang="en-US" dirty="0" smtClean="0"/>
              <a:t>_</a:t>
            </a:r>
            <a:r>
              <a:rPr lang="en-US" u="sng" dirty="0" smtClean="0"/>
              <a:t>They have finished the test</a:t>
            </a:r>
            <a:r>
              <a:rPr lang="en-US" dirty="0" smtClean="0"/>
              <a:t>_____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He / read that book → </a:t>
            </a:r>
            <a:r>
              <a:rPr lang="en-US" dirty="0" smtClean="0"/>
              <a:t>__</a:t>
            </a:r>
            <a:r>
              <a:rPr lang="en-US" u="sng" dirty="0" smtClean="0"/>
              <a:t>He has read that book</a:t>
            </a:r>
            <a:r>
              <a:rPr lang="en-US" dirty="0" smtClean="0"/>
              <a:t>________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We / watch that movie → </a:t>
            </a:r>
            <a:r>
              <a:rPr lang="en-US" dirty="0" smtClean="0"/>
              <a:t>__</a:t>
            </a:r>
            <a:r>
              <a:rPr lang="en-US" u="sng" dirty="0" smtClean="0"/>
              <a:t>We have watched that movie</a:t>
            </a:r>
            <a:r>
              <a:rPr lang="en-US" dirty="0" smtClean="0"/>
              <a:t>_____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/ do my homework → </a:t>
            </a:r>
            <a:r>
              <a:rPr lang="en-US" dirty="0" smtClean="0"/>
              <a:t>__</a:t>
            </a:r>
            <a:r>
              <a:rPr lang="en-US" u="sng" dirty="0" smtClean="0"/>
              <a:t>I have done my homework</a:t>
            </a:r>
            <a:r>
              <a:rPr lang="en-US" dirty="0" smtClean="0"/>
              <a:t>______ </a:t>
            </a:r>
            <a:endParaRPr lang="en-US" dirty="0"/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EXERCISES</a:t>
            </a:r>
            <a:endParaRPr lang="es-CL" dirty="0">
              <a:solidFill>
                <a:schemeClr val="accent2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7767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19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1267097"/>
            <a:ext cx="10837862" cy="4909866"/>
          </a:xfrm>
        </p:spPr>
        <p:txBody>
          <a:bodyPr/>
          <a:lstStyle/>
          <a:p>
            <a:r>
              <a:rPr lang="en-US" b="1" dirty="0"/>
              <a:t>Negative sentences</a:t>
            </a:r>
          </a:p>
          <a:p>
            <a:r>
              <a:rPr lang="en-US" dirty="0"/>
              <a:t>(Cambia a </a:t>
            </a:r>
            <a:r>
              <a:rPr lang="en-US" dirty="0" err="1"/>
              <a:t>negativo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I have eaten sushi. → __________________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She has finished her work. → __________________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They have played soccer. → __________________ </a:t>
            </a:r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EXERCISES</a:t>
            </a:r>
            <a:endParaRPr lang="es-CL" dirty="0">
              <a:solidFill>
                <a:schemeClr val="accent2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61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20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1267097"/>
            <a:ext cx="10837862" cy="4909866"/>
          </a:xfrm>
        </p:spPr>
        <p:txBody>
          <a:bodyPr/>
          <a:lstStyle/>
          <a:p>
            <a:r>
              <a:rPr lang="en-US" b="1" dirty="0"/>
              <a:t>Questions</a:t>
            </a:r>
          </a:p>
          <a:p>
            <a:r>
              <a:rPr lang="en-US" dirty="0"/>
              <a:t>(Forma </a:t>
            </a:r>
            <a:r>
              <a:rPr lang="en-US" dirty="0" err="1"/>
              <a:t>preguntas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1.- You </a:t>
            </a:r>
            <a:r>
              <a:rPr lang="en-US" dirty="0"/>
              <a:t>/ ever / travel abroad?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 marL="0" indent="0">
              <a:buNone/>
            </a:pPr>
            <a:r>
              <a:rPr lang="en-US" dirty="0" smtClean="0"/>
              <a:t>2.- She </a:t>
            </a:r>
            <a:r>
              <a:rPr lang="en-US" dirty="0"/>
              <a:t>/ finish / her homework?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 marL="0" indent="0">
              <a:buNone/>
            </a:pPr>
            <a:r>
              <a:rPr lang="en-US" dirty="0" smtClean="0"/>
              <a:t>3.- They </a:t>
            </a:r>
            <a:r>
              <a:rPr lang="en-US" dirty="0"/>
              <a:t>/ see / that movie?</a:t>
            </a:r>
            <a:br>
              <a:rPr lang="en-US" dirty="0"/>
            </a:br>
            <a:r>
              <a:rPr lang="en-US" dirty="0"/>
              <a:t>👉 __________________</a:t>
            </a:r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EXERCISES</a:t>
            </a:r>
            <a:endParaRPr lang="es-CL" dirty="0">
              <a:solidFill>
                <a:schemeClr val="accent2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149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21</a:t>
            </a:fld>
            <a:endParaRPr lang="es-ES" noProof="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869" y="0"/>
            <a:ext cx="81642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01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22</a:t>
            </a:fld>
            <a:endParaRPr lang="es-ES" noProof="0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1318" y="0"/>
            <a:ext cx="81532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5061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23</a:t>
            </a:fld>
            <a:endParaRPr lang="es-ES" noProof="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066" y="143691"/>
            <a:ext cx="8842741" cy="649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492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24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dirty="0"/>
              <a:t>https://www.youtube.com/watch?v=cd1-B87SgdA</a:t>
            </a: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 interactivo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7434952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25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25834" y="1166957"/>
            <a:ext cx="10837862" cy="5288782"/>
          </a:xfrm>
        </p:spPr>
        <p:txBody>
          <a:bodyPr>
            <a:normAutofit lnSpcReduction="10000"/>
          </a:bodyPr>
          <a:lstStyle/>
          <a:p>
            <a:r>
              <a:rPr lang="en-US" b="1" dirty="0" err="1"/>
              <a:t>Completa</a:t>
            </a:r>
            <a:r>
              <a:rPr lang="en-US" b="1" dirty="0"/>
              <a:t> con FOR o SINCE</a:t>
            </a:r>
          </a:p>
          <a:p>
            <a:pPr>
              <a:buFont typeface="+mj-lt"/>
              <a:buAutoNum type="arabicPeriod"/>
            </a:pPr>
            <a:r>
              <a:rPr lang="en-US" dirty="0"/>
              <a:t>I have lived here </a:t>
            </a:r>
            <a:r>
              <a:rPr lang="en-US" u="sng" dirty="0" smtClean="0"/>
              <a:t>__for____</a:t>
            </a:r>
            <a:r>
              <a:rPr lang="en-US" dirty="0" smtClean="0"/>
              <a:t> </a:t>
            </a:r>
            <a:r>
              <a:rPr lang="en-US" dirty="0"/>
              <a:t>5 years. </a:t>
            </a:r>
          </a:p>
          <a:p>
            <a:pPr>
              <a:buFont typeface="+mj-lt"/>
              <a:buAutoNum type="arabicPeriod"/>
            </a:pPr>
            <a:r>
              <a:rPr lang="en-US" dirty="0"/>
              <a:t>She has studied English </a:t>
            </a:r>
            <a:r>
              <a:rPr lang="en-US" u="sng" dirty="0" smtClean="0"/>
              <a:t>__since____</a:t>
            </a:r>
            <a:r>
              <a:rPr lang="en-US" dirty="0" smtClean="0"/>
              <a:t> </a:t>
            </a:r>
            <a:r>
              <a:rPr lang="en-US" dirty="0"/>
              <a:t>2020. </a:t>
            </a:r>
          </a:p>
          <a:p>
            <a:pPr>
              <a:buFont typeface="+mj-lt"/>
              <a:buAutoNum type="arabicPeriod"/>
            </a:pPr>
            <a:r>
              <a:rPr lang="en-US" dirty="0"/>
              <a:t>They have known each other </a:t>
            </a:r>
            <a:r>
              <a:rPr lang="en-US" u="sng" dirty="0" smtClean="0"/>
              <a:t>_for_____</a:t>
            </a:r>
            <a:r>
              <a:rPr lang="en-US" dirty="0" smtClean="0"/>
              <a:t> </a:t>
            </a:r>
            <a:r>
              <a:rPr lang="en-US" dirty="0"/>
              <a:t>a long time. </a:t>
            </a:r>
          </a:p>
          <a:p>
            <a:pPr>
              <a:buFont typeface="+mj-lt"/>
              <a:buAutoNum type="arabicPeriod"/>
            </a:pPr>
            <a:r>
              <a:rPr lang="en-US" dirty="0"/>
              <a:t>He has worked here </a:t>
            </a:r>
            <a:r>
              <a:rPr lang="en-US" u="sng" dirty="0" smtClean="0"/>
              <a:t>_since_____</a:t>
            </a:r>
            <a:r>
              <a:rPr lang="en-US" dirty="0" smtClean="0"/>
              <a:t> </a:t>
            </a:r>
            <a:r>
              <a:rPr lang="en-US" dirty="0"/>
              <a:t>January. </a:t>
            </a:r>
          </a:p>
          <a:p>
            <a:pPr>
              <a:buFont typeface="+mj-lt"/>
              <a:buAutoNum type="arabicPeriod"/>
            </a:pPr>
            <a:r>
              <a:rPr lang="en-US" dirty="0"/>
              <a:t>We have been friends </a:t>
            </a:r>
            <a:r>
              <a:rPr lang="en-US" u="sng" dirty="0" smtClean="0"/>
              <a:t>_since_____</a:t>
            </a:r>
            <a:r>
              <a:rPr lang="en-US" dirty="0" smtClean="0"/>
              <a:t> </a:t>
            </a:r>
            <a:r>
              <a:rPr lang="en-US" dirty="0"/>
              <a:t>childhood</a:t>
            </a:r>
            <a:r>
              <a:rPr lang="en-US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en-US" dirty="0"/>
              <a:t>I have studied English </a:t>
            </a:r>
            <a:r>
              <a:rPr lang="en-US" u="sng" dirty="0" smtClean="0"/>
              <a:t>_for_____</a:t>
            </a:r>
            <a:r>
              <a:rPr lang="en-US" dirty="0" smtClean="0"/>
              <a:t> </a:t>
            </a:r>
            <a:r>
              <a:rPr lang="en-US" dirty="0"/>
              <a:t>3 years</a:t>
            </a:r>
            <a:r>
              <a:rPr lang="en-US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She </a:t>
            </a:r>
            <a:r>
              <a:rPr lang="en-US" dirty="0"/>
              <a:t>has lived in Chile </a:t>
            </a:r>
            <a:r>
              <a:rPr lang="en-US" u="sng" dirty="0" smtClean="0"/>
              <a:t>_since_____</a:t>
            </a:r>
            <a:r>
              <a:rPr lang="en-US" dirty="0" smtClean="0"/>
              <a:t> </a:t>
            </a:r>
            <a:r>
              <a:rPr lang="en-US" dirty="0"/>
              <a:t>2015</a:t>
            </a:r>
            <a:r>
              <a:rPr lang="en-US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They </a:t>
            </a:r>
            <a:r>
              <a:rPr lang="en-US" dirty="0"/>
              <a:t>have played soccer </a:t>
            </a:r>
            <a:r>
              <a:rPr lang="en-US" u="sng" dirty="0" smtClean="0"/>
              <a:t>_for_____</a:t>
            </a:r>
            <a:r>
              <a:rPr lang="en-US" dirty="0" smtClean="0"/>
              <a:t> </a:t>
            </a:r>
            <a:r>
              <a:rPr lang="en-US" dirty="0"/>
              <a:t>two hours</a:t>
            </a:r>
            <a:r>
              <a:rPr lang="en-US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He </a:t>
            </a:r>
            <a:r>
              <a:rPr lang="en-US" dirty="0"/>
              <a:t>has had this phone </a:t>
            </a:r>
            <a:r>
              <a:rPr lang="en-US" u="sng" dirty="0" smtClean="0"/>
              <a:t>__since____</a:t>
            </a:r>
            <a:r>
              <a:rPr lang="en-US" dirty="0" smtClean="0"/>
              <a:t> </a:t>
            </a:r>
            <a:r>
              <a:rPr lang="en-US" dirty="0"/>
              <a:t>last year</a:t>
            </a:r>
            <a:r>
              <a:rPr lang="en-US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We </a:t>
            </a:r>
            <a:r>
              <a:rPr lang="en-US" dirty="0"/>
              <a:t>have been here </a:t>
            </a:r>
            <a:r>
              <a:rPr lang="en-US" u="sng" dirty="0" smtClean="0"/>
              <a:t>_since_____</a:t>
            </a:r>
            <a:r>
              <a:rPr lang="en-US" dirty="0" smtClean="0"/>
              <a:t> </a:t>
            </a:r>
            <a:r>
              <a:rPr lang="en-US" dirty="0"/>
              <a:t>Monday.</a:t>
            </a:r>
          </a:p>
          <a:p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07556" y="0"/>
            <a:ext cx="11150600" cy="762008"/>
          </a:xfrm>
        </p:spPr>
        <p:txBody>
          <a:bodyPr/>
          <a:lstStyle/>
          <a:p>
            <a:r>
              <a:rPr lang="es-CL" dirty="0">
                <a:solidFill>
                  <a:srgbClr val="0072C7">
                    <a:lumMod val="75000"/>
                  </a:srgbClr>
                </a:solidFill>
                <a:latin typeface="Algerian" panose="04020705040A02060702" pitchFamily="82" charset="0"/>
              </a:rPr>
              <a:t>EXERCISE</a:t>
            </a:r>
            <a:endParaRPr lang="es-CL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1837" y="4114800"/>
            <a:ext cx="3760163" cy="26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1990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26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1045030"/>
            <a:ext cx="10837862" cy="541071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. </a:t>
            </a:r>
            <a:r>
              <a:rPr lang="en-US" b="1" dirty="0" err="1"/>
              <a:t>Corrige</a:t>
            </a:r>
            <a:r>
              <a:rPr lang="en-US" b="1" dirty="0"/>
              <a:t> </a:t>
            </a:r>
            <a:r>
              <a:rPr lang="en-US" b="1" dirty="0" err="1"/>
              <a:t>las</a:t>
            </a:r>
            <a:r>
              <a:rPr lang="en-US" b="1" dirty="0"/>
              <a:t> </a:t>
            </a:r>
            <a:r>
              <a:rPr lang="en-US" b="1" dirty="0" err="1" smtClean="0"/>
              <a:t>oraciones</a:t>
            </a:r>
            <a:r>
              <a:rPr lang="en-US" b="1" dirty="0" smtClean="0"/>
              <a:t>, </a:t>
            </a:r>
            <a:r>
              <a:rPr lang="en-US" b="1" dirty="0" err="1" smtClean="0"/>
              <a:t>ojo</a:t>
            </a:r>
            <a:r>
              <a:rPr lang="en-US" b="1" dirty="0" smtClean="0"/>
              <a:t> </a:t>
            </a:r>
            <a:r>
              <a:rPr lang="en-US" b="1" dirty="0" err="1" smtClean="0"/>
              <a:t>puede</a:t>
            </a:r>
            <a:r>
              <a:rPr lang="en-US" b="1" dirty="0" smtClean="0"/>
              <a:t> </a:t>
            </a:r>
            <a:r>
              <a:rPr lang="en-US" b="1" dirty="0" err="1" smtClean="0"/>
              <a:t>que</a:t>
            </a:r>
            <a:r>
              <a:rPr lang="en-US" b="1" dirty="0" smtClean="0"/>
              <a:t> </a:t>
            </a:r>
            <a:r>
              <a:rPr lang="en-US" b="1" dirty="0" err="1" smtClean="0"/>
              <a:t>esté</a:t>
            </a:r>
            <a:r>
              <a:rPr lang="en-US" b="1" dirty="0" smtClean="0"/>
              <a:t> </a:t>
            </a:r>
            <a:r>
              <a:rPr lang="en-US" b="1" dirty="0" err="1" smtClean="0"/>
              <a:t>correcta</a:t>
            </a:r>
            <a:endParaRPr lang="en-US" b="1" dirty="0"/>
          </a:p>
          <a:p>
            <a:pPr>
              <a:buFont typeface="+mj-lt"/>
              <a:buAutoNum type="arabicPeriod"/>
            </a:pPr>
            <a:r>
              <a:rPr lang="en-US" dirty="0"/>
              <a:t>I have lived here since 10 years. 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She has studied English </a:t>
            </a:r>
            <a:r>
              <a:rPr lang="en-US" dirty="0" smtClean="0"/>
              <a:t>since </a:t>
            </a:r>
            <a:r>
              <a:rPr lang="en-US" dirty="0"/>
              <a:t>2018. 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They have known each other since a long time. 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He has worked here </a:t>
            </a:r>
            <a:r>
              <a:rPr lang="en-US" dirty="0" smtClean="0"/>
              <a:t>for</a:t>
            </a:r>
            <a:r>
              <a:rPr lang="en-US" dirty="0" smtClean="0"/>
              <a:t> </a:t>
            </a:r>
            <a:r>
              <a:rPr lang="en-US" dirty="0"/>
              <a:t>two years. 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We have been friends for 2010. 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I have had this phone </a:t>
            </a:r>
            <a:r>
              <a:rPr lang="en-US" dirty="0" smtClean="0"/>
              <a:t>for </a:t>
            </a:r>
            <a:r>
              <a:rPr lang="en-US" dirty="0"/>
              <a:t>three months. 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She has lived in Chile for 2015. 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They have played soccer since two hours. </a:t>
            </a:r>
            <a:br>
              <a:rPr lang="en-US" dirty="0"/>
            </a:br>
            <a:r>
              <a:rPr lang="en-US" dirty="0"/>
              <a:t>👉 __________________</a:t>
            </a:r>
          </a:p>
          <a:p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15938" y="0"/>
            <a:ext cx="11150600" cy="920336"/>
          </a:xfrm>
        </p:spPr>
        <p:txBody>
          <a:bodyPr/>
          <a:lstStyle/>
          <a:p>
            <a:r>
              <a:rPr lang="es-CL" dirty="0">
                <a:solidFill>
                  <a:srgbClr val="0072C7">
                    <a:lumMod val="75000"/>
                  </a:srgbClr>
                </a:solidFill>
                <a:latin typeface="Algerian" panose="04020705040A02060702" pitchFamily="82" charset="0"/>
              </a:rPr>
              <a:t>EXERCISE</a:t>
            </a:r>
            <a:endParaRPr lang="es-CL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6107" y="3236731"/>
            <a:ext cx="5441798" cy="362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6641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27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1166957"/>
            <a:ext cx="10837862" cy="5010006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s-CL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Escriben oraciones sobre acciones reales o imaginarias que hayan realizado. Las escriben en el chat y los compañeros</a:t>
            </a:r>
            <a:r>
              <a:rPr lang="es-CL" spc="-3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s-CL" spc="-1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deciden</a:t>
            </a:r>
            <a:r>
              <a:rPr lang="es-CL" spc="-3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s-CL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si</a:t>
            </a:r>
            <a:r>
              <a:rPr lang="es-CL" spc="-25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s-CL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son</a:t>
            </a:r>
            <a:r>
              <a:rPr lang="es-CL" spc="-3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s-CL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verdaderas</a:t>
            </a:r>
            <a:r>
              <a:rPr lang="es-CL" spc="-3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s-CL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o</a:t>
            </a:r>
            <a:r>
              <a:rPr lang="es-CL" spc="-25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s-CL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falsas.</a:t>
            </a:r>
            <a:r>
              <a:rPr lang="es-CL" spc="-35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spc="-15" dirty="0" err="1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Por</a:t>
            </a:r>
            <a:r>
              <a:rPr lang="en-US" spc="-15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dirty="0" err="1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ejemplo</a:t>
            </a:r>
            <a:r>
              <a:rPr lang="en-US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:</a:t>
            </a:r>
            <a:r>
              <a:rPr lang="en-US" spc="-85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endParaRPr lang="en-US" spc="-85" dirty="0" smtClean="0">
              <a:solidFill>
                <a:srgbClr val="414042"/>
              </a:solidFill>
              <a:latin typeface="gobCL"/>
              <a:ea typeface="Calibri" panose="020F0502020204030204" pitchFamily="34" charset="0"/>
              <a:cs typeface="gobCL"/>
            </a:endParaRPr>
          </a:p>
          <a:p>
            <a:pPr marL="0" indent="0">
              <a:spcAft>
                <a:spcPts val="0"/>
              </a:spcAft>
              <a:buNone/>
            </a:pPr>
            <a:endParaRPr lang="en-US" spc="-85" dirty="0" smtClean="0">
              <a:solidFill>
                <a:srgbClr val="414042"/>
              </a:solidFill>
              <a:latin typeface="gobCL"/>
              <a:ea typeface="Calibri" panose="020F0502020204030204" pitchFamily="34" charset="0"/>
              <a:cs typeface="gobCL"/>
            </a:endParaRPr>
          </a:p>
          <a:p>
            <a:pPr>
              <a:spcAft>
                <a:spcPts val="0"/>
              </a:spcAft>
            </a:pPr>
            <a:r>
              <a:rPr lang="en-US" i="1" dirty="0" smtClean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I have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fallen asleep during </a:t>
            </a:r>
            <a:r>
              <a:rPr lang="en-US" i="1" dirty="0" smtClean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my own presentation</a:t>
            </a:r>
            <a:endParaRPr lang="en-US" i="1" dirty="0" smtClean="0">
              <a:solidFill>
                <a:srgbClr val="414042"/>
              </a:solidFill>
              <a:latin typeface="gobCL"/>
              <a:ea typeface="Calibri" panose="020F0502020204030204" pitchFamily="34" charset="0"/>
              <a:cs typeface="gobCL"/>
            </a:endParaRPr>
          </a:p>
          <a:p>
            <a:pPr>
              <a:spcAft>
                <a:spcPts val="0"/>
              </a:spcAft>
            </a:pPr>
            <a:r>
              <a:rPr lang="en-US" dirty="0" smtClean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My </a:t>
            </a:r>
            <a:r>
              <a:rPr lang="en-US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dog has stolen my </a:t>
            </a:r>
            <a:r>
              <a:rPr lang="en-US" dirty="0" smtClean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homework</a:t>
            </a:r>
          </a:p>
          <a:p>
            <a:pPr>
              <a:spcAft>
                <a:spcPts val="0"/>
              </a:spcAft>
            </a:pPr>
            <a:r>
              <a:rPr lang="en-US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I have forgotten my phone in the fridge</a:t>
            </a:r>
            <a:r>
              <a:rPr lang="en-US" dirty="0" smtClean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.</a:t>
            </a:r>
          </a:p>
          <a:p>
            <a:pPr>
              <a:spcAft>
                <a:spcPts val="0"/>
              </a:spcAft>
            </a:pPr>
            <a:r>
              <a:rPr lang="en-US" dirty="0" smtClean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I have worn different shoes in each foot</a:t>
            </a:r>
          </a:p>
          <a:p>
            <a:pPr>
              <a:spcAft>
                <a:spcPts val="0"/>
              </a:spcAft>
            </a:pPr>
            <a:endParaRPr lang="en-US" dirty="0" smtClean="0">
              <a:solidFill>
                <a:srgbClr val="414042"/>
              </a:solidFill>
              <a:latin typeface="gobCL"/>
              <a:ea typeface="Calibri" panose="020F0502020204030204" pitchFamily="34" charset="0"/>
              <a:cs typeface="gobCL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s-CL" dirty="0" smtClean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Una </a:t>
            </a:r>
            <a:r>
              <a:rPr lang="es-CL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vez que tenga la votación de los compañeros, el estudiante debe decir si era verdadera o falsa</a:t>
            </a:r>
            <a:endParaRPr lang="es-CL" dirty="0">
              <a:solidFill>
                <a:srgbClr val="000000"/>
              </a:solidFill>
              <a:latin typeface="gobCL"/>
              <a:ea typeface="Calibri" panose="020F0502020204030204" pitchFamily="34" charset="0"/>
              <a:cs typeface="gobCL"/>
            </a:endParaRPr>
          </a:p>
          <a:p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EXERCISE</a:t>
            </a:r>
            <a:endParaRPr lang="es-CL" dirty="0">
              <a:solidFill>
                <a:schemeClr val="accent2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6403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ontoso v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Contoso v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740551_TF34076243" id="{EB188560-FF41-4624-93D5-FDD7E127A2DE}" vid="{F767023B-66A9-4F93-B759-29D4C16B6AC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0" ma:contentTypeDescription="Create a new document." ma:contentTypeScope="" ma:versionID="e39e7e9e36de66d473ce04bb4ab2dbb8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dc5994665da46609c24125788630d8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4C31332-3081-4BD9-AD6F-078B4521F35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F4E1AF-DB5E-4764-961C-6F82B33E9E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519797F-2510-4681-A59B-FCD8F3733FE0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71af3243-3dd4-4a8d-8c0d-dd76da1f02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esferas azules</Template>
  <TotalTime>0</TotalTime>
  <Words>938</Words>
  <Application>Microsoft Office PowerPoint</Application>
  <PresentationFormat>Panorámica</PresentationFormat>
  <Paragraphs>216</Paragraphs>
  <Slides>27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4" baseType="lpstr">
      <vt:lpstr>Algerian</vt:lpstr>
      <vt:lpstr>Arial</vt:lpstr>
      <vt:lpstr>Calibri</vt:lpstr>
      <vt:lpstr>Corbel</vt:lpstr>
      <vt:lpstr>EF Circular VF</vt:lpstr>
      <vt:lpstr>gobCL</vt:lpstr>
      <vt:lpstr>Tema de Office</vt:lpstr>
      <vt:lpstr>Globalization and communication</vt:lpstr>
      <vt:lpstr>GLOBALIZATION</vt:lpstr>
      <vt:lpstr>GLOBALIZATION</vt:lpstr>
      <vt:lpstr> </vt:lpstr>
      <vt:lpstr> </vt:lpstr>
      <vt:lpstr> </vt:lpstr>
      <vt:lpstr>EXAMPLES OF PERSONAL OPINIONS:</vt:lpstr>
      <vt:lpstr> </vt:lpstr>
      <vt:lpstr>Links of educational exercises on the web </vt:lpstr>
      <vt:lpstr>Present perfect tense</vt:lpstr>
      <vt:lpstr>Present perfect tense</vt:lpstr>
      <vt:lpstr>Present perfect tense</vt:lpstr>
      <vt:lpstr>Presentación de PowerPoint</vt:lpstr>
      <vt:lpstr>Presentación de PowerPoint</vt:lpstr>
      <vt:lpstr>Link of educational didactic exercise</vt:lpstr>
      <vt:lpstr>EXERCISES</vt:lpstr>
      <vt:lpstr>EXERCISES</vt:lpstr>
      <vt:lpstr>EXERCISES</vt:lpstr>
      <vt:lpstr>EXERCISES</vt:lpstr>
      <vt:lpstr>EXERCISES</vt:lpstr>
      <vt:lpstr>Presentación de PowerPoint</vt:lpstr>
      <vt:lpstr>Presentación de PowerPoint</vt:lpstr>
      <vt:lpstr>Presentación de PowerPoint</vt:lpstr>
      <vt:lpstr>Link interactivo</vt:lpstr>
      <vt:lpstr>EXERCISE</vt:lpstr>
      <vt:lpstr>EXERCISE</vt:lpstr>
      <vt:lpstr>EXERCISE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2026-03-12T00:13:31Z</dcterms:created>
  <dcterms:modified xsi:type="dcterms:W3CDTF">2026-04-16T14:57:14Z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