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67" r:id="rId3"/>
    <p:sldId id="256" r:id="rId4"/>
    <p:sldId id="260" r:id="rId5"/>
    <p:sldId id="261" r:id="rId6"/>
    <p:sldId id="257" r:id="rId7"/>
    <p:sldId id="258" r:id="rId8"/>
    <p:sldId id="263" r:id="rId9"/>
    <p:sldId id="259" r:id="rId10"/>
    <p:sldId id="268" r:id="rId11"/>
    <p:sldId id="265" r:id="rId12"/>
    <p:sldId id="270" r:id="rId13"/>
    <p:sldId id="271" r:id="rId14"/>
    <p:sldId id="264" r:id="rId15"/>
    <p:sldId id="272" r:id="rId16"/>
    <p:sldId id="274" r:id="rId17"/>
    <p:sldId id="273" r:id="rId18"/>
    <p:sldId id="275" r:id="rId19"/>
    <p:sldId id="276" r:id="rId20"/>
    <p:sldId id="262" r:id="rId21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C3B5-8DAF-4A3E-B9A2-B39C27F7E375}" type="datetimeFigureOut">
              <a:rPr lang="es-CL" smtClean="0"/>
              <a:t>08-04-2026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C6C8-0DAC-4802-968B-4E4D2BCBEAD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037959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C3B5-8DAF-4A3E-B9A2-B39C27F7E375}" type="datetimeFigureOut">
              <a:rPr lang="es-CL" smtClean="0"/>
              <a:t>08-04-2026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C6C8-0DAC-4802-968B-4E4D2BCBEAD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95450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C3B5-8DAF-4A3E-B9A2-B39C27F7E375}" type="datetimeFigureOut">
              <a:rPr lang="es-CL" smtClean="0"/>
              <a:t>08-04-2026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C6C8-0DAC-4802-968B-4E4D2BCBEAD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50122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C3B5-8DAF-4A3E-B9A2-B39C27F7E375}" type="datetimeFigureOut">
              <a:rPr lang="es-CL" smtClean="0"/>
              <a:t>08-04-2026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C6C8-0DAC-4802-968B-4E4D2BCBEAD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60017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C3B5-8DAF-4A3E-B9A2-B39C27F7E375}" type="datetimeFigureOut">
              <a:rPr lang="es-CL" smtClean="0"/>
              <a:t>08-04-2026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C6C8-0DAC-4802-968B-4E4D2BCBEAD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086798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C3B5-8DAF-4A3E-B9A2-B39C27F7E375}" type="datetimeFigureOut">
              <a:rPr lang="es-CL" smtClean="0"/>
              <a:t>08-04-2026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C6C8-0DAC-4802-968B-4E4D2BCBEAD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67735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C3B5-8DAF-4A3E-B9A2-B39C27F7E375}" type="datetimeFigureOut">
              <a:rPr lang="es-CL" smtClean="0"/>
              <a:t>08-04-2026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C6C8-0DAC-4802-968B-4E4D2BCBEAD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76829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C3B5-8DAF-4A3E-B9A2-B39C27F7E375}" type="datetimeFigureOut">
              <a:rPr lang="es-CL" smtClean="0"/>
              <a:t>08-04-2026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C6C8-0DAC-4802-968B-4E4D2BCBEAD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15730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C3B5-8DAF-4A3E-B9A2-B39C27F7E375}" type="datetimeFigureOut">
              <a:rPr lang="es-CL" smtClean="0"/>
              <a:t>08-04-2026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C6C8-0DAC-4802-968B-4E4D2BCBEAD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62141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C3B5-8DAF-4A3E-B9A2-B39C27F7E375}" type="datetimeFigureOut">
              <a:rPr lang="es-CL" smtClean="0"/>
              <a:t>08-04-2026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C6C8-0DAC-4802-968B-4E4D2BCBEAD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63257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EC3B5-8DAF-4A3E-B9A2-B39C27F7E375}" type="datetimeFigureOut">
              <a:rPr lang="es-CL" smtClean="0"/>
              <a:t>08-04-2026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43C6C8-0DAC-4802-968B-4E4D2BCBEAD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03496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5EC3B5-8DAF-4A3E-B9A2-B39C27F7E375}" type="datetimeFigureOut">
              <a:rPr lang="es-CL" smtClean="0"/>
              <a:t>08-04-2026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43C6C8-0DAC-4802-968B-4E4D2BCBEAD9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82590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unit%201%202do%20basico%20kolibri.pptx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wordwall.net/es/resource/7196984/english/can-cant-farm-animals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13T-YqxNcHc" TargetMode="External"/><Relationship Id="rId2" Type="http://schemas.openxmlformats.org/officeDocument/2006/relationships/hyperlink" Target="https://www.youtube.com/watch?v=EzQ6Ag16rJk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hyperlink" Target="https://www.youtube.com/watch?v=_Ir0Mc6Qilo&amp;list=RD_Ir0Mc6Qilo&amp;start_radio=1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L" dirty="0" smtClean="0">
                <a:latin typeface="Algerian" panose="04020705040A02060702" pitchFamily="82" charset="0"/>
              </a:rPr>
              <a:t>LINK CANCIÓN DE SALUDO</a:t>
            </a:r>
            <a:endParaRPr lang="es-CL" dirty="0">
              <a:latin typeface="Algerian" panose="04020705040A02060702" pitchFamily="82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>
                <a:hlinkClick r:id="rId2" action="ppaction://hlinkpres?slideindex=1&amp;slidetitle="/>
              </a:rPr>
              <a:t>https://www.google.com/search?q=canciones+inglesas+para+ni%C3%B1os+saludos+en+ingl%C3%A9s+letra&amp;rlz=1C1AVFB_enCL895CL895&amp;oq=canciones+inglesas+para+ni%C3%B1o&amp;aqs=chrome.0.0i512j69i57j0i512j0i22i30l7.11958j0j15&amp;sourceid=chrome&amp;ie=UTF-8#fpstate=ive&amp;vld=cid:f00acd33,vid:gghDRJVxFxU,st:0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123476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Maneras de preguntar cómo estás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01445" y="2084831"/>
            <a:ext cx="11690555" cy="4522445"/>
          </a:xfrm>
        </p:spPr>
        <p:txBody>
          <a:bodyPr numCol="2">
            <a:normAutofit/>
          </a:bodyPr>
          <a:lstStyle/>
          <a:p>
            <a:r>
              <a:rPr lang="es-CL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ARE YOU TODAY?</a:t>
            </a:r>
          </a:p>
          <a:p>
            <a:r>
              <a:rPr lang="es-CL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I´M FINE: </a:t>
            </a:r>
            <a:r>
              <a:rPr lang="es-CL" sz="28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ESTOY BIEN</a:t>
            </a:r>
          </a:p>
          <a:p>
            <a:r>
              <a:rPr lang="es-CL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I´M GREAT: </a:t>
            </a:r>
            <a:r>
              <a:rPr lang="es-CL" sz="28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ESTOY GENIAL</a:t>
            </a:r>
          </a:p>
          <a:p>
            <a:r>
              <a:rPr lang="es-CL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I´M NOT GOOD: </a:t>
            </a:r>
            <a:r>
              <a:rPr lang="es-CL" sz="28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ESTOY BIEN</a:t>
            </a:r>
          </a:p>
          <a:p>
            <a:endParaRPr lang="es-C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CL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C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CL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s-CL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DO YOU FEEL TODAY?</a:t>
            </a:r>
          </a:p>
          <a:p>
            <a:r>
              <a:rPr lang="es-CL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FEEL HAPPY: </a:t>
            </a:r>
            <a:r>
              <a:rPr lang="es-CL" sz="28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 SIENTO FELIZ</a:t>
            </a:r>
          </a:p>
          <a:p>
            <a:r>
              <a:rPr lang="es-CL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FEEL SURPRISE: </a:t>
            </a:r>
            <a:r>
              <a:rPr lang="es-CL" sz="28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 SIENTO SORPRENDIDO</a:t>
            </a:r>
          </a:p>
          <a:p>
            <a:r>
              <a:rPr lang="es-CL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FEEL BAD: </a:t>
            </a:r>
            <a:r>
              <a:rPr lang="es-CL" sz="28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 SIENTO MAL</a:t>
            </a:r>
          </a:p>
          <a:p>
            <a:r>
              <a:rPr lang="es-CL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FEEL SLEEPY: </a:t>
            </a:r>
            <a:r>
              <a:rPr lang="es-CL" sz="28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 SIENTO SOMNOLIENTO</a:t>
            </a:r>
          </a:p>
          <a:p>
            <a:r>
              <a:rPr lang="es-CL" sz="28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(CON SUEÑO) </a:t>
            </a:r>
            <a:endParaRPr lang="es-CL" sz="2800" b="1" dirty="0">
              <a:solidFill>
                <a:srgbClr val="92D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90631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L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AT THE ZOO</a:t>
            </a:r>
            <a:br>
              <a:rPr lang="es-CL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</a:br>
            <a:endParaRPr lang="es-CL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CL" sz="2800" dirty="0"/>
              <a:t>U</a:t>
            </a:r>
            <a:r>
              <a:rPr lang="es-CL" sz="2800" dirty="0" smtClean="0"/>
              <a:t>NIT 1</a:t>
            </a:r>
            <a:endParaRPr lang="es-CL" sz="2800" dirty="0"/>
          </a:p>
        </p:txBody>
      </p:sp>
    </p:spTree>
    <p:extLst>
      <p:ext uri="{BB962C8B-B14F-4D97-AF65-F5344CB8AC3E}">
        <p14:creationId xmlns:p14="http://schemas.microsoft.com/office/powerpoint/2010/main" val="1584221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7674"/>
          <a:stretch/>
        </p:blipFill>
        <p:spPr>
          <a:xfrm>
            <a:off x="1409076" y="0"/>
            <a:ext cx="7869838" cy="6858000"/>
          </a:xfrm>
          <a:prstGeom prst="rect">
            <a:avLst/>
          </a:prstGeom>
        </p:spPr>
      </p:pic>
      <p:sp>
        <p:nvSpPr>
          <p:cNvPr id="9" name="Elipse 8"/>
          <p:cNvSpPr/>
          <p:nvPr/>
        </p:nvSpPr>
        <p:spPr>
          <a:xfrm>
            <a:off x="7496892" y="1007697"/>
            <a:ext cx="1154243" cy="689548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8479" y="5801394"/>
            <a:ext cx="1182727" cy="719390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1520" y="4770072"/>
            <a:ext cx="1182727" cy="719390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1415" y="3825866"/>
            <a:ext cx="1182727" cy="719390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1520" y="2974755"/>
            <a:ext cx="1182727" cy="719390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8480" y="1993076"/>
            <a:ext cx="1182727" cy="719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9480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7213" b="2513"/>
          <a:stretch/>
        </p:blipFill>
        <p:spPr>
          <a:xfrm>
            <a:off x="1159728" y="0"/>
            <a:ext cx="7571678" cy="668561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6625" y="5406031"/>
            <a:ext cx="1182727" cy="71939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4991" y="5441658"/>
            <a:ext cx="1182727" cy="71939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4992" y="4435329"/>
            <a:ext cx="1182727" cy="71939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6626" y="4406180"/>
            <a:ext cx="1182727" cy="71939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4887" y="3788695"/>
            <a:ext cx="1182727" cy="71939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6627" y="3788695"/>
            <a:ext cx="1182727" cy="719390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7718" y="2012658"/>
            <a:ext cx="1182727" cy="71939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6628" y="2203090"/>
            <a:ext cx="1182727" cy="719390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7719" y="1006329"/>
            <a:ext cx="1182727" cy="719390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2825" y="1588188"/>
            <a:ext cx="1182727" cy="719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0802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199" y="1514007"/>
            <a:ext cx="10948639" cy="5006714"/>
          </a:xfrm>
        </p:spPr>
        <p:txBody>
          <a:bodyPr>
            <a:normAutofit fontScale="92500" lnSpcReduction="10000"/>
          </a:bodyPr>
          <a:lstStyle/>
          <a:p>
            <a:pPr>
              <a:buBlip>
                <a:blip r:embed="rId2"/>
              </a:buBlip>
            </a:pPr>
            <a:r>
              <a:rPr lang="es-CL" sz="1800" dirty="0" smtClean="0">
                <a:solidFill>
                  <a:srgbClr val="000000"/>
                </a:solidFill>
                <a:latin typeface="Nobel"/>
              </a:rPr>
              <a:t> </a:t>
            </a:r>
            <a:r>
              <a:rPr lang="en-US" sz="3600" dirty="0" smtClean="0">
                <a:solidFill>
                  <a:srgbClr val="000000"/>
                </a:solidFill>
                <a:latin typeface="Nobel"/>
              </a:rPr>
              <a:t>a. This animal is grey and has big ears: </a:t>
            </a:r>
            <a:r>
              <a:rPr lang="en-US" sz="3600" dirty="0" smtClean="0">
                <a:solidFill>
                  <a:srgbClr val="FF0000"/>
                </a:solidFill>
                <a:latin typeface="Nobel"/>
              </a:rPr>
              <a:t>elephant</a:t>
            </a:r>
          </a:p>
          <a:p>
            <a:pPr marL="0" indent="0">
              <a:buNone/>
            </a:pPr>
            <a:endParaRPr lang="en-US" sz="3600" dirty="0" smtClean="0">
              <a:solidFill>
                <a:srgbClr val="000000"/>
              </a:solidFill>
              <a:latin typeface="Nobel"/>
            </a:endParaRPr>
          </a:p>
          <a:p>
            <a:pPr>
              <a:buBlip>
                <a:blip r:embed="rId2"/>
              </a:buBlip>
            </a:pPr>
            <a:r>
              <a:rPr lang="en-US" sz="3600" dirty="0" smtClean="0">
                <a:solidFill>
                  <a:srgbClr val="000000"/>
                </a:solidFill>
                <a:latin typeface="Nobel"/>
              </a:rPr>
              <a:t>b. This animal has black and white stripes: </a:t>
            </a:r>
            <a:r>
              <a:rPr lang="en-US" sz="3600" dirty="0" smtClean="0">
                <a:solidFill>
                  <a:srgbClr val="FF0000"/>
                </a:solidFill>
                <a:latin typeface="Nobel"/>
              </a:rPr>
              <a:t>zebra</a:t>
            </a:r>
          </a:p>
          <a:p>
            <a:pPr>
              <a:buBlip>
                <a:blip r:embed="rId2"/>
              </a:buBlip>
            </a:pPr>
            <a:endParaRPr lang="en-US" sz="3600" dirty="0" smtClean="0">
              <a:solidFill>
                <a:srgbClr val="000000"/>
              </a:solidFill>
              <a:latin typeface="Nobel"/>
            </a:endParaRPr>
          </a:p>
          <a:p>
            <a:pPr>
              <a:buBlip>
                <a:blip r:embed="rId2"/>
              </a:buBlip>
            </a:pPr>
            <a:r>
              <a:rPr lang="en-US" sz="3600" dirty="0" smtClean="0">
                <a:solidFill>
                  <a:srgbClr val="000000"/>
                </a:solidFill>
                <a:latin typeface="Nobel"/>
              </a:rPr>
              <a:t>c. This animal is funny and similar to humans: </a:t>
            </a:r>
            <a:r>
              <a:rPr lang="en-US" sz="3600" dirty="0" smtClean="0">
                <a:solidFill>
                  <a:srgbClr val="FF0000"/>
                </a:solidFill>
                <a:latin typeface="Nobel"/>
              </a:rPr>
              <a:t>monkey </a:t>
            </a:r>
          </a:p>
          <a:p>
            <a:pPr>
              <a:buBlip>
                <a:blip r:embed="rId2"/>
              </a:buBlip>
            </a:pPr>
            <a:endParaRPr lang="en-US" sz="3600" dirty="0" smtClean="0">
              <a:solidFill>
                <a:srgbClr val="000000"/>
              </a:solidFill>
              <a:latin typeface="Nobel"/>
            </a:endParaRPr>
          </a:p>
          <a:p>
            <a:pPr>
              <a:buBlip>
                <a:blip r:embed="rId2"/>
              </a:buBlip>
            </a:pPr>
            <a:r>
              <a:rPr lang="en-US" sz="3600" dirty="0" smtClean="0">
                <a:solidFill>
                  <a:srgbClr val="000000"/>
                </a:solidFill>
                <a:latin typeface="Nobel"/>
              </a:rPr>
              <a:t>d. This animal is long and moves on the ground: </a:t>
            </a:r>
            <a:r>
              <a:rPr lang="en-US" sz="3600" dirty="0" smtClean="0">
                <a:solidFill>
                  <a:srgbClr val="FF0000"/>
                </a:solidFill>
                <a:latin typeface="Nobel"/>
              </a:rPr>
              <a:t>snake</a:t>
            </a:r>
            <a:r>
              <a:rPr lang="en-US" sz="3600" dirty="0" smtClean="0">
                <a:solidFill>
                  <a:srgbClr val="000000"/>
                </a:solidFill>
                <a:latin typeface="Nobel"/>
              </a:rPr>
              <a:t> </a:t>
            </a:r>
          </a:p>
          <a:p>
            <a:pPr>
              <a:buBlip>
                <a:blip r:embed="rId2"/>
              </a:buBlip>
            </a:pPr>
            <a:endParaRPr lang="en-US" sz="3600" dirty="0" smtClean="0">
              <a:solidFill>
                <a:srgbClr val="000000"/>
              </a:solidFill>
              <a:latin typeface="Nobel"/>
            </a:endParaRPr>
          </a:p>
          <a:p>
            <a:pPr>
              <a:buBlip>
                <a:blip r:embed="rId2"/>
              </a:buBlip>
            </a:pPr>
            <a:r>
              <a:rPr lang="en-US" sz="3600" dirty="0" smtClean="0">
                <a:solidFill>
                  <a:srgbClr val="000000"/>
                </a:solidFill>
                <a:latin typeface="Nobel"/>
              </a:rPr>
              <a:t>e. This animal is slow, green and brown: </a:t>
            </a:r>
            <a:r>
              <a:rPr lang="en-US" sz="3600" dirty="0" smtClean="0">
                <a:solidFill>
                  <a:srgbClr val="FF0000"/>
                </a:solidFill>
                <a:latin typeface="Nobel"/>
              </a:rPr>
              <a:t>turtle</a:t>
            </a:r>
            <a:r>
              <a:rPr lang="en-US" sz="3600" dirty="0" smtClean="0">
                <a:solidFill>
                  <a:srgbClr val="000000"/>
                </a:solidFill>
                <a:latin typeface="Nobel"/>
              </a:rPr>
              <a:t> </a:t>
            </a:r>
          </a:p>
          <a:p>
            <a:pPr>
              <a:buBlip>
                <a:blip r:embed="rId2"/>
              </a:buBlip>
            </a:pPr>
            <a:endParaRPr lang="es-CL" dirty="0"/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marL="685800" indent="-685800">
              <a:buBlip>
                <a:blip r:embed="rId3"/>
              </a:buBlip>
            </a:pPr>
            <a:r>
              <a:rPr lang="es-CL" sz="6000" b="1" dirty="0" err="1" smtClean="0"/>
              <a:t>Read</a:t>
            </a:r>
            <a:r>
              <a:rPr lang="es-CL" sz="6000" b="1" dirty="0" smtClean="0"/>
              <a:t> and complete</a:t>
            </a:r>
            <a:endParaRPr lang="es-CL" sz="6000" b="1" dirty="0"/>
          </a:p>
        </p:txBody>
      </p:sp>
    </p:spTree>
    <p:extLst>
      <p:ext uri="{BB962C8B-B14F-4D97-AF65-F5344CB8AC3E}">
        <p14:creationId xmlns:p14="http://schemas.microsoft.com/office/powerpoint/2010/main" val="18039220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s-CL" dirty="0"/>
          </a:p>
          <a:p>
            <a:r>
              <a:rPr lang="en-US" dirty="0" smtClean="0"/>
              <a:t>a</a:t>
            </a:r>
            <a:r>
              <a:rPr lang="en-US" dirty="0"/>
              <a:t>. What color is the ocean? </a:t>
            </a:r>
            <a:r>
              <a:rPr lang="en-US" dirty="0" smtClean="0"/>
              <a:t>_blue_________________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b. What color is a carrot? </a:t>
            </a:r>
            <a:r>
              <a:rPr lang="en-US" dirty="0" smtClean="0"/>
              <a:t>___orange_____________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c. What color is an elephant? </a:t>
            </a:r>
            <a:r>
              <a:rPr lang="en-US" dirty="0" smtClean="0"/>
              <a:t>___grey________________</a:t>
            </a:r>
          </a:p>
          <a:p>
            <a:endParaRPr lang="en-US" dirty="0"/>
          </a:p>
          <a:p>
            <a:r>
              <a:rPr lang="en-US" dirty="0"/>
              <a:t>d. What color is a frog? </a:t>
            </a:r>
            <a:r>
              <a:rPr lang="en-US" dirty="0" smtClean="0"/>
              <a:t>_green_______________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e. What color is a tomato? </a:t>
            </a:r>
            <a:r>
              <a:rPr lang="en-US" dirty="0" smtClean="0"/>
              <a:t>__red_____________________</a:t>
            </a:r>
            <a:endParaRPr lang="en-US" dirty="0"/>
          </a:p>
        </p:txBody>
      </p:sp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18901"/>
          </a:xfrm>
        </p:spPr>
        <p:txBody>
          <a:bodyPr/>
          <a:lstStyle/>
          <a:p>
            <a:pPr marL="685800" indent="-685800">
              <a:buBlip>
                <a:blip r:embed="rId2"/>
              </a:buBlip>
            </a:pPr>
            <a:r>
              <a:rPr lang="es-CL" dirty="0" err="1" smtClean="0"/>
              <a:t>Answer</a:t>
            </a:r>
            <a:r>
              <a:rPr lang="es-CL" dirty="0"/>
              <a:t>:</a:t>
            </a:r>
          </a:p>
        </p:txBody>
      </p:sp>
      <p:pic>
        <p:nvPicPr>
          <p:cNvPr id="5" name="Marcador de contenido 3"/>
          <p:cNvPicPr>
            <a:picLocks noChangeAspect="1"/>
          </p:cNvPicPr>
          <p:nvPr/>
        </p:nvPicPr>
        <p:blipFill rotWithShape="1">
          <a:blip r:embed="rId3"/>
          <a:srcRect l="1986" t="10224" r="1986" b="9450"/>
          <a:stretch/>
        </p:blipFill>
        <p:spPr>
          <a:xfrm>
            <a:off x="2947102" y="816759"/>
            <a:ext cx="5860974" cy="1311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2188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sz="5400" b="1" dirty="0">
                <a:solidFill>
                  <a:srgbClr val="5B9BD5">
                    <a:lumMod val="75000"/>
                  </a:srgbClr>
                </a:solidFill>
              </a:rPr>
              <a:t>Can / </a:t>
            </a:r>
            <a:r>
              <a:rPr lang="es-CL" sz="5400" b="1" dirty="0" err="1">
                <a:solidFill>
                  <a:srgbClr val="5B9BD5">
                    <a:lumMod val="75000"/>
                  </a:srgbClr>
                </a:solidFill>
              </a:rPr>
              <a:t>can’t</a:t>
            </a:r>
            <a:endParaRPr lang="es-CL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17877" y="1690688"/>
            <a:ext cx="6659412" cy="4944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31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9351" y="0"/>
            <a:ext cx="10515600" cy="1070517"/>
          </a:xfrm>
        </p:spPr>
        <p:txBody>
          <a:bodyPr>
            <a:normAutofit/>
          </a:bodyPr>
          <a:lstStyle/>
          <a:p>
            <a:pPr algn="ctr"/>
            <a:r>
              <a:rPr lang="es-CL" sz="5400" b="1" dirty="0" smtClean="0">
                <a:solidFill>
                  <a:schemeClr val="accent1">
                    <a:lumMod val="75000"/>
                  </a:schemeClr>
                </a:solidFill>
              </a:rPr>
              <a:t>Can / </a:t>
            </a:r>
            <a:r>
              <a:rPr lang="es-CL" sz="5400" b="1" dirty="0" err="1" smtClean="0">
                <a:solidFill>
                  <a:schemeClr val="accent1">
                    <a:lumMod val="75000"/>
                  </a:schemeClr>
                </a:solidFill>
              </a:rPr>
              <a:t>can’t</a:t>
            </a:r>
            <a:endParaRPr lang="es-CL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3056"/>
          <a:stretch/>
        </p:blipFill>
        <p:spPr>
          <a:xfrm>
            <a:off x="2754351" y="713678"/>
            <a:ext cx="5898996" cy="5787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521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86345"/>
            <a:ext cx="10515600" cy="973021"/>
          </a:xfrm>
        </p:spPr>
        <p:txBody>
          <a:bodyPr>
            <a:normAutofit fontScale="90000"/>
          </a:bodyPr>
          <a:lstStyle/>
          <a:p>
            <a:r>
              <a:rPr lang="es-CL" sz="3600" b="1" u="sng" dirty="0" smtClean="0">
                <a:solidFill>
                  <a:srgbClr val="FF0000"/>
                </a:solidFill>
              </a:rPr>
              <a:t>Ejercicio didáctico en </a:t>
            </a:r>
            <a:r>
              <a:rPr lang="es-CL" sz="3600" b="1" u="sng" dirty="0" err="1" smtClean="0">
                <a:solidFill>
                  <a:srgbClr val="FF0000"/>
                </a:solidFill>
              </a:rPr>
              <a:t>wordwall</a:t>
            </a:r>
            <a:r>
              <a:rPr lang="es-CL" sz="3600" b="1" u="sng" dirty="0" smtClean="0">
                <a:solidFill>
                  <a:srgbClr val="FF0000"/>
                </a:solidFill>
              </a:rPr>
              <a:t>, pero antes veremos:</a:t>
            </a:r>
            <a:br>
              <a:rPr lang="es-CL" sz="3600" b="1" u="sng" dirty="0" smtClean="0">
                <a:solidFill>
                  <a:srgbClr val="FF0000"/>
                </a:solidFill>
              </a:rPr>
            </a:br>
            <a:r>
              <a:rPr lang="es-CL" sz="6000" b="1" u="sng" dirty="0" smtClean="0">
                <a:solidFill>
                  <a:srgbClr val="FF0000"/>
                </a:solidFill>
              </a:rPr>
              <a:t>V</a:t>
            </a:r>
            <a:r>
              <a:rPr lang="es-CL" sz="6000" b="1" u="sng" dirty="0" smtClean="0">
                <a:solidFill>
                  <a:srgbClr val="FFC000"/>
                </a:solidFill>
              </a:rPr>
              <a:t>o</a:t>
            </a:r>
            <a:r>
              <a:rPr lang="es-CL" sz="6000" b="1" u="sng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</a:t>
            </a:r>
            <a:r>
              <a:rPr lang="es-CL" sz="6000" b="1" u="sng" dirty="0" smtClean="0">
                <a:solidFill>
                  <a:srgbClr val="0070C0"/>
                </a:solidFill>
              </a:rPr>
              <a:t>a</a:t>
            </a:r>
            <a:r>
              <a:rPr lang="es-CL" sz="6000" b="1" u="sng" dirty="0" smtClean="0">
                <a:solidFill>
                  <a:srgbClr val="FF0000"/>
                </a:solidFill>
              </a:rPr>
              <a:t>b</a:t>
            </a:r>
            <a:r>
              <a:rPr lang="es-CL" sz="6000" b="1" u="sng" dirty="0" smtClean="0">
                <a:solidFill>
                  <a:srgbClr val="FFC000"/>
                </a:solidFill>
              </a:rPr>
              <a:t>u</a:t>
            </a:r>
            <a:r>
              <a:rPr lang="es-CL" sz="6000" b="1" u="sng" dirty="0" smtClean="0">
                <a:solidFill>
                  <a:srgbClr val="92D050"/>
                </a:solidFill>
              </a:rPr>
              <a:t>l</a:t>
            </a:r>
            <a:r>
              <a:rPr lang="es-CL" sz="6000" b="1" u="sng" dirty="0" smtClean="0">
                <a:solidFill>
                  <a:srgbClr val="0070C0"/>
                </a:solidFill>
              </a:rPr>
              <a:t>a</a:t>
            </a:r>
            <a:r>
              <a:rPr lang="es-CL" sz="6000" b="1" u="sng" dirty="0" smtClean="0">
                <a:solidFill>
                  <a:srgbClr val="FF0000"/>
                </a:solidFill>
              </a:rPr>
              <a:t>r</a:t>
            </a:r>
            <a:r>
              <a:rPr lang="es-CL" sz="6000" b="1" u="sng" dirty="0" smtClean="0">
                <a:solidFill>
                  <a:srgbClr val="FFC000"/>
                </a:solidFill>
              </a:rPr>
              <a:t>y</a:t>
            </a:r>
            <a:r>
              <a:rPr lang="es-CL" sz="5400" dirty="0" smtClean="0"/>
              <a:t> </a:t>
            </a:r>
            <a:r>
              <a:rPr lang="es-CL" sz="2700" dirty="0" smtClean="0"/>
              <a:t>(</a:t>
            </a:r>
            <a:r>
              <a:rPr lang="es-CL" sz="2700" dirty="0" err="1" smtClean="0"/>
              <a:t>wordwall</a:t>
            </a:r>
            <a:r>
              <a:rPr lang="es-CL" sz="2700" dirty="0" smtClean="0"/>
              <a:t>: cuestionario, abre cajas, reordenar)</a:t>
            </a:r>
            <a:endParaRPr lang="es-CL" sz="27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405054"/>
            <a:ext cx="10515600" cy="5452946"/>
          </a:xfrm>
        </p:spPr>
        <p:txBody>
          <a:bodyPr numCol="2">
            <a:noAutofit/>
          </a:bodyPr>
          <a:lstStyle/>
          <a:p>
            <a:r>
              <a:rPr lang="es-CL" sz="3600" b="1" dirty="0" err="1" smtClean="0"/>
              <a:t>Cow</a:t>
            </a:r>
            <a:r>
              <a:rPr lang="es-CL" sz="3600" dirty="0" smtClean="0"/>
              <a:t>: vaca</a:t>
            </a:r>
          </a:p>
          <a:p>
            <a:pPr marL="0" indent="0">
              <a:buNone/>
            </a:pPr>
            <a:endParaRPr lang="es-CL" sz="3600" dirty="0" smtClean="0"/>
          </a:p>
          <a:p>
            <a:r>
              <a:rPr lang="es-CL" sz="3600" b="1" dirty="0" err="1" smtClean="0"/>
              <a:t>Bird</a:t>
            </a:r>
            <a:r>
              <a:rPr lang="es-CL" sz="3600" b="1" dirty="0" smtClean="0"/>
              <a:t>:</a:t>
            </a:r>
            <a:r>
              <a:rPr lang="es-CL" sz="3600" dirty="0" smtClean="0"/>
              <a:t> pájaro</a:t>
            </a:r>
          </a:p>
          <a:p>
            <a:pPr marL="0" indent="0">
              <a:buNone/>
            </a:pPr>
            <a:endParaRPr lang="es-CL" sz="3600" dirty="0" smtClean="0"/>
          </a:p>
          <a:p>
            <a:r>
              <a:rPr lang="es-CL" sz="3600" b="1" dirty="0" err="1" smtClean="0"/>
              <a:t>Sheep</a:t>
            </a:r>
            <a:r>
              <a:rPr lang="es-CL" sz="3600" dirty="0" smtClean="0"/>
              <a:t>: oveja</a:t>
            </a:r>
          </a:p>
          <a:p>
            <a:pPr marL="0" indent="0">
              <a:buNone/>
            </a:pPr>
            <a:endParaRPr lang="es-CL" sz="3600" dirty="0" smtClean="0"/>
          </a:p>
          <a:p>
            <a:r>
              <a:rPr lang="es-CL" sz="3600" b="1" dirty="0" err="1" smtClean="0"/>
              <a:t>Dog</a:t>
            </a:r>
            <a:r>
              <a:rPr lang="es-CL" sz="3600" b="1" dirty="0" smtClean="0"/>
              <a:t>:</a:t>
            </a:r>
            <a:r>
              <a:rPr lang="es-CL" sz="3600" dirty="0" smtClean="0"/>
              <a:t> perro (a)</a:t>
            </a:r>
          </a:p>
          <a:p>
            <a:pPr marL="0" indent="0">
              <a:buNone/>
            </a:pPr>
            <a:endParaRPr lang="es-CL" sz="3600" dirty="0" smtClean="0"/>
          </a:p>
          <a:p>
            <a:r>
              <a:rPr lang="es-CL" sz="3600" b="1" dirty="0" err="1" smtClean="0"/>
              <a:t>Bee</a:t>
            </a:r>
            <a:r>
              <a:rPr lang="es-CL" sz="3600" b="1" dirty="0" smtClean="0"/>
              <a:t>:</a:t>
            </a:r>
            <a:r>
              <a:rPr lang="es-CL" sz="3600" dirty="0" smtClean="0"/>
              <a:t> abeja</a:t>
            </a:r>
          </a:p>
          <a:p>
            <a:pPr marL="0" indent="0">
              <a:buNone/>
            </a:pPr>
            <a:endParaRPr lang="es-CL" sz="3600" dirty="0" smtClean="0"/>
          </a:p>
          <a:p>
            <a:r>
              <a:rPr lang="es-CL" sz="3600" b="1" dirty="0" err="1" smtClean="0"/>
              <a:t>Duck</a:t>
            </a:r>
            <a:r>
              <a:rPr lang="es-CL" sz="3600" b="1" dirty="0" smtClean="0"/>
              <a:t>:</a:t>
            </a:r>
            <a:r>
              <a:rPr lang="es-CL" sz="3600" dirty="0" smtClean="0"/>
              <a:t> pato</a:t>
            </a:r>
          </a:p>
          <a:p>
            <a:pPr marL="0" indent="0">
              <a:buNone/>
            </a:pPr>
            <a:endParaRPr lang="es-CL" sz="3600" dirty="0" smtClean="0"/>
          </a:p>
          <a:p>
            <a:r>
              <a:rPr lang="es-CL" sz="3600" b="1" dirty="0" err="1" smtClean="0"/>
              <a:t>Chicken</a:t>
            </a:r>
            <a:r>
              <a:rPr lang="es-CL" sz="3600" dirty="0" smtClean="0"/>
              <a:t>: pollo</a:t>
            </a:r>
          </a:p>
          <a:p>
            <a:pPr marL="0" indent="0">
              <a:buNone/>
            </a:pPr>
            <a:endParaRPr lang="es-CL" sz="3600" dirty="0" smtClean="0"/>
          </a:p>
          <a:p>
            <a:r>
              <a:rPr lang="es-CL" sz="3600" b="1" dirty="0" err="1" smtClean="0"/>
              <a:t>Donkey</a:t>
            </a:r>
            <a:r>
              <a:rPr lang="es-CL" sz="3600" dirty="0" smtClean="0"/>
              <a:t>: burro, asno</a:t>
            </a:r>
            <a:endParaRPr lang="es-CL" sz="3600" dirty="0"/>
          </a:p>
        </p:txBody>
      </p:sp>
    </p:spTree>
    <p:extLst>
      <p:ext uri="{BB962C8B-B14F-4D97-AF65-F5344CB8AC3E}">
        <p14:creationId xmlns:p14="http://schemas.microsoft.com/office/powerpoint/2010/main" val="41349575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0088" y="-45920"/>
            <a:ext cx="4906536" cy="1450974"/>
          </a:xfrm>
          <a:prstGeom prst="rect">
            <a:avLst/>
          </a:prstGeom>
        </p:spPr>
      </p:pic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405054"/>
            <a:ext cx="10515600" cy="4771909"/>
          </a:xfrm>
        </p:spPr>
        <p:txBody>
          <a:bodyPr>
            <a:normAutofit fontScale="92500" lnSpcReduction="20000"/>
          </a:bodyPr>
          <a:lstStyle/>
          <a:p>
            <a:r>
              <a:rPr lang="es-CL" sz="3600" dirty="0" smtClean="0">
                <a:solidFill>
                  <a:srgbClr val="C00000"/>
                </a:solidFill>
              </a:rPr>
              <a:t>RUN FAST</a:t>
            </a:r>
            <a:r>
              <a:rPr lang="es-CL" sz="3600" dirty="0" smtClean="0"/>
              <a:t>= CORRER RÁPIDO</a:t>
            </a:r>
          </a:p>
          <a:p>
            <a:r>
              <a:rPr lang="es-CL" sz="3600" dirty="0" smtClean="0">
                <a:solidFill>
                  <a:srgbClr val="C00000"/>
                </a:solidFill>
              </a:rPr>
              <a:t>RUN</a:t>
            </a:r>
            <a:r>
              <a:rPr lang="es-CL" sz="3600" dirty="0" smtClean="0"/>
              <a:t> = CORRER</a:t>
            </a:r>
          </a:p>
          <a:p>
            <a:r>
              <a:rPr lang="es-CL" sz="3600" dirty="0" smtClean="0">
                <a:solidFill>
                  <a:srgbClr val="C00000"/>
                </a:solidFill>
              </a:rPr>
              <a:t>JUMP</a:t>
            </a:r>
            <a:r>
              <a:rPr lang="es-CL" sz="3600" dirty="0" smtClean="0"/>
              <a:t> = SALTAR</a:t>
            </a:r>
          </a:p>
          <a:p>
            <a:r>
              <a:rPr lang="es-CL" sz="3600" dirty="0" smtClean="0">
                <a:solidFill>
                  <a:srgbClr val="C00000"/>
                </a:solidFill>
              </a:rPr>
              <a:t>FLY</a:t>
            </a:r>
            <a:r>
              <a:rPr lang="es-CL" sz="3600" dirty="0" smtClean="0"/>
              <a:t> = VOLAR</a:t>
            </a:r>
          </a:p>
          <a:p>
            <a:r>
              <a:rPr lang="es-CL" sz="3600" dirty="0" smtClean="0">
                <a:solidFill>
                  <a:srgbClr val="C00000"/>
                </a:solidFill>
              </a:rPr>
              <a:t>SWIM</a:t>
            </a:r>
            <a:r>
              <a:rPr lang="es-CL" sz="3600" dirty="0" smtClean="0"/>
              <a:t> = NADAR</a:t>
            </a:r>
          </a:p>
          <a:p>
            <a:r>
              <a:rPr lang="es-CL" sz="3600" dirty="0" smtClean="0">
                <a:solidFill>
                  <a:srgbClr val="C00000"/>
                </a:solidFill>
              </a:rPr>
              <a:t>CLIMB TREES </a:t>
            </a:r>
            <a:r>
              <a:rPr lang="es-CL" sz="3600" dirty="0" smtClean="0"/>
              <a:t>= ESCALAR ÁRBOLES</a:t>
            </a:r>
          </a:p>
          <a:p>
            <a:r>
              <a:rPr lang="es-CL" sz="3600" dirty="0" smtClean="0">
                <a:solidFill>
                  <a:srgbClr val="C00000"/>
                </a:solidFill>
              </a:rPr>
              <a:t>CLIMB</a:t>
            </a:r>
            <a:r>
              <a:rPr lang="es-CL" sz="3600" dirty="0" smtClean="0"/>
              <a:t> = ESCALAR</a:t>
            </a:r>
          </a:p>
          <a:p>
            <a:r>
              <a:rPr lang="es-CL" sz="3600" dirty="0" smtClean="0">
                <a:solidFill>
                  <a:srgbClr val="C00000"/>
                </a:solidFill>
              </a:rPr>
              <a:t>DANCE</a:t>
            </a:r>
            <a:r>
              <a:rPr lang="es-CL" sz="3600" dirty="0" smtClean="0"/>
              <a:t> = BAILAR</a:t>
            </a:r>
          </a:p>
          <a:p>
            <a:r>
              <a:rPr lang="es-CL" sz="3600" dirty="0" smtClean="0">
                <a:solidFill>
                  <a:srgbClr val="C00000"/>
                </a:solidFill>
              </a:rPr>
              <a:t>WALK</a:t>
            </a:r>
            <a:r>
              <a:rPr lang="es-CL" sz="3600" dirty="0" smtClean="0"/>
              <a:t> = CAMINAR</a:t>
            </a:r>
          </a:p>
          <a:p>
            <a:r>
              <a:rPr lang="es-CL" sz="3600" dirty="0" smtClean="0">
                <a:solidFill>
                  <a:srgbClr val="C00000"/>
                </a:solidFill>
              </a:rPr>
              <a:t>TALK</a:t>
            </a:r>
            <a:r>
              <a:rPr lang="es-CL" sz="3600" dirty="0" smtClean="0"/>
              <a:t> = HABLAR</a:t>
            </a:r>
            <a:endParaRPr lang="es-CL" sz="3600" dirty="0"/>
          </a:p>
        </p:txBody>
      </p:sp>
    </p:spTree>
    <p:extLst>
      <p:ext uri="{BB962C8B-B14F-4D97-AF65-F5344CB8AC3E}">
        <p14:creationId xmlns:p14="http://schemas.microsoft.com/office/powerpoint/2010/main" val="2689465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-114770"/>
            <a:ext cx="10515600" cy="1325563"/>
          </a:xfrm>
        </p:spPr>
        <p:txBody>
          <a:bodyPr/>
          <a:lstStyle/>
          <a:p>
            <a:r>
              <a:rPr lang="es-CL" sz="6000" b="1" u="sng" dirty="0" smtClean="0"/>
              <a:t>Estructura</a:t>
            </a:r>
            <a:r>
              <a:rPr lang="es-CL" sz="4800" b="1" u="sng" dirty="0" smtClean="0"/>
              <a:t> </a:t>
            </a:r>
            <a:r>
              <a:rPr lang="es-CL" sz="3200" b="1" u="sng" dirty="0"/>
              <a:t>(</a:t>
            </a:r>
            <a:r>
              <a:rPr lang="es-CL" sz="3200" b="1" u="sng" dirty="0" smtClean="0"/>
              <a:t>juego en </a:t>
            </a:r>
            <a:r>
              <a:rPr lang="es-CL" sz="3200" b="1" u="sng" dirty="0" err="1" smtClean="0"/>
              <a:t>wordwall</a:t>
            </a:r>
            <a:r>
              <a:rPr lang="es-CL" sz="3200" b="1" u="sng" dirty="0" smtClean="0"/>
              <a:t>)</a:t>
            </a:r>
            <a:r>
              <a:rPr lang="es-CL" sz="2800" dirty="0" smtClean="0"/>
              <a:t>: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 smtClean="0"/>
              <a:t>Can a </a:t>
            </a:r>
            <a:r>
              <a:rPr lang="es-CL" dirty="0" err="1" smtClean="0"/>
              <a:t>cow</a:t>
            </a:r>
            <a:r>
              <a:rPr lang="es-CL" dirty="0" smtClean="0"/>
              <a:t> </a:t>
            </a:r>
            <a:r>
              <a:rPr lang="es-CL" dirty="0" err="1" smtClean="0"/>
              <a:t>fly</a:t>
            </a:r>
            <a:r>
              <a:rPr lang="es-CL" dirty="0" smtClean="0"/>
              <a:t>?</a:t>
            </a:r>
          </a:p>
          <a:p>
            <a:pPr marL="0" indent="0">
              <a:buNone/>
            </a:pPr>
            <a:r>
              <a:rPr lang="es-CL" dirty="0" smtClean="0">
                <a:solidFill>
                  <a:srgbClr val="C00000"/>
                </a:solidFill>
              </a:rPr>
              <a:t>¿puede una vaca volar?</a:t>
            </a:r>
          </a:p>
          <a:p>
            <a:pPr marL="0" indent="0">
              <a:buNone/>
            </a:pPr>
            <a:endParaRPr lang="es-CL" dirty="0"/>
          </a:p>
          <a:p>
            <a:r>
              <a:rPr lang="es-CL" dirty="0" smtClean="0"/>
              <a:t>Yes, </a:t>
            </a:r>
            <a:r>
              <a:rPr lang="es-CL" dirty="0" err="1" smtClean="0"/>
              <a:t>it</a:t>
            </a:r>
            <a:r>
              <a:rPr lang="es-CL" dirty="0" smtClean="0"/>
              <a:t> can</a:t>
            </a:r>
          </a:p>
          <a:p>
            <a:pPr marL="0" indent="0">
              <a:buNone/>
            </a:pPr>
            <a:r>
              <a:rPr lang="es-CL" dirty="0" smtClean="0">
                <a:solidFill>
                  <a:srgbClr val="C00000"/>
                </a:solidFill>
              </a:rPr>
              <a:t>Si, si puede</a:t>
            </a:r>
          </a:p>
          <a:p>
            <a:pPr marL="0" indent="0">
              <a:buNone/>
            </a:pPr>
            <a:endParaRPr lang="es-CL" dirty="0"/>
          </a:p>
          <a:p>
            <a:r>
              <a:rPr lang="es-CL" dirty="0" smtClean="0"/>
              <a:t>No, </a:t>
            </a:r>
            <a:r>
              <a:rPr lang="es-CL" dirty="0" err="1" smtClean="0"/>
              <a:t>it</a:t>
            </a:r>
            <a:r>
              <a:rPr lang="es-CL" dirty="0" smtClean="0"/>
              <a:t> </a:t>
            </a:r>
            <a:r>
              <a:rPr lang="es-CL" dirty="0" err="1" smtClean="0"/>
              <a:t>can´t</a:t>
            </a:r>
            <a:endParaRPr lang="es-CL" dirty="0" smtClean="0"/>
          </a:p>
          <a:p>
            <a:pPr marL="0" indent="0">
              <a:buNone/>
            </a:pPr>
            <a:r>
              <a:rPr lang="es-CL" dirty="0" smtClean="0">
                <a:solidFill>
                  <a:srgbClr val="C00000"/>
                </a:solidFill>
              </a:rPr>
              <a:t>No, no puede</a:t>
            </a:r>
            <a:endParaRPr lang="es-CL" dirty="0">
              <a:solidFill>
                <a:srgbClr val="C00000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r="59483" b="48759"/>
          <a:stretch/>
        </p:blipFill>
        <p:spPr>
          <a:xfrm>
            <a:off x="3054179" y="3231707"/>
            <a:ext cx="1149831" cy="107897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1359" t="53270" r="59984"/>
          <a:stretch/>
        </p:blipFill>
        <p:spPr>
          <a:xfrm>
            <a:off x="3055434" y="4817328"/>
            <a:ext cx="1148576" cy="10302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b="8695"/>
          <a:stretch/>
        </p:blipFill>
        <p:spPr>
          <a:xfrm>
            <a:off x="4583151" y="877447"/>
            <a:ext cx="1960060" cy="1896355"/>
          </a:xfrm>
          <a:prstGeom prst="rect">
            <a:avLst/>
          </a:prstGeom>
        </p:spPr>
      </p:pic>
      <p:sp>
        <p:nvSpPr>
          <p:cNvPr id="7" name="Elipse 6"/>
          <p:cNvSpPr/>
          <p:nvPr/>
        </p:nvSpPr>
        <p:spPr>
          <a:xfrm>
            <a:off x="747132" y="4627756"/>
            <a:ext cx="4047892" cy="154920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048208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Link del ejercicio didáctico 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>
                <a:hlinkClick r:id="rId2"/>
              </a:rPr>
              <a:t>https://</a:t>
            </a:r>
            <a:r>
              <a:rPr lang="es-CL" dirty="0" smtClean="0">
                <a:hlinkClick r:id="rId2"/>
              </a:rPr>
              <a:t>wordwall.net/es/resource/7196984/english/can-cant-farm-animals</a:t>
            </a:r>
            <a:r>
              <a:rPr lang="es-CL" dirty="0" smtClean="0"/>
              <a:t>           echa</a:t>
            </a:r>
            <a:endParaRPr lang="es-CL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6224" y="2223085"/>
            <a:ext cx="695004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2129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Links de videos Can – </a:t>
            </a:r>
            <a:r>
              <a:rPr lang="es-CL" dirty="0" err="1" smtClean="0"/>
              <a:t>Can’t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CL" dirty="0" smtClean="0">
                <a:hlinkClick r:id="rId2"/>
              </a:rPr>
              <a:t>https://www.youtube.com/watch?v=EzQ6Ag16rJk</a:t>
            </a:r>
            <a:r>
              <a:rPr lang="es-CL" dirty="0" smtClean="0"/>
              <a:t>       echa</a:t>
            </a:r>
          </a:p>
          <a:p>
            <a:pPr marL="0" indent="0">
              <a:buNone/>
            </a:pPr>
            <a:endParaRPr lang="es-CL" dirty="0"/>
          </a:p>
          <a:p>
            <a:pPr marL="0" indent="0">
              <a:buNone/>
            </a:pPr>
            <a:r>
              <a:rPr lang="es-CL" dirty="0" smtClean="0">
                <a:hlinkClick r:id="rId3"/>
              </a:rPr>
              <a:t>https://www.youtube.com/watch?v=13T-YqxNcHc</a:t>
            </a:r>
            <a:r>
              <a:rPr lang="es-CL" dirty="0" smtClean="0"/>
              <a:t>          echo</a:t>
            </a:r>
          </a:p>
          <a:p>
            <a:pPr marL="0" indent="0">
              <a:buNone/>
            </a:pPr>
            <a:endParaRPr lang="es-CL" dirty="0"/>
          </a:p>
          <a:p>
            <a:pPr marL="0" indent="0">
              <a:buNone/>
            </a:pPr>
            <a:r>
              <a:rPr lang="es-CL" dirty="0" smtClean="0">
                <a:hlinkClick r:id="rId4"/>
              </a:rPr>
              <a:t>https://www.youtube.com/watch?v=_Ir0Mc6Qilo&amp;list=RD_Ir0Mc6Qilo&amp;start_radio=1</a:t>
            </a:r>
            <a:r>
              <a:rPr lang="es-CL" dirty="0" smtClean="0"/>
              <a:t>          echa</a:t>
            </a:r>
          </a:p>
          <a:p>
            <a:pPr marL="0" indent="0">
              <a:buNone/>
            </a:pPr>
            <a:endParaRPr lang="es-CL" dirty="0"/>
          </a:p>
          <a:p>
            <a:pPr marL="0" indent="0">
              <a:buNone/>
            </a:pPr>
            <a:endParaRPr lang="es-CL" dirty="0" smtClean="0"/>
          </a:p>
          <a:p>
            <a:pPr marL="0" indent="0">
              <a:buNone/>
            </a:pPr>
            <a:endParaRPr lang="es-CL" dirty="0"/>
          </a:p>
          <a:p>
            <a:pPr marL="0" indent="0">
              <a:buNone/>
            </a:pPr>
            <a:endParaRPr lang="es-CL" dirty="0"/>
          </a:p>
        </p:txBody>
      </p:sp>
      <p:sp>
        <p:nvSpPr>
          <p:cNvPr id="2" name="Estrella de 5 puntas 1"/>
          <p:cNvSpPr/>
          <p:nvPr/>
        </p:nvSpPr>
        <p:spPr>
          <a:xfrm>
            <a:off x="3189249" y="4282068"/>
            <a:ext cx="646770" cy="457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67952" y="1801730"/>
            <a:ext cx="695004" cy="493819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35220" y="2780646"/>
            <a:ext cx="695004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716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83464" y="0"/>
            <a:ext cx="10515600" cy="1006475"/>
          </a:xfrm>
        </p:spPr>
        <p:txBody>
          <a:bodyPr/>
          <a:lstStyle/>
          <a:p>
            <a:r>
              <a:rPr lang="es-CL" b="1" u="sng" dirty="0" err="1" smtClean="0">
                <a:solidFill>
                  <a:srgbClr val="FF0000"/>
                </a:solidFill>
              </a:rPr>
              <a:t>Vocabulary</a:t>
            </a:r>
            <a:r>
              <a:rPr lang="es-CL" b="1" u="sng" dirty="0" smtClean="0">
                <a:solidFill>
                  <a:srgbClr val="FF0000"/>
                </a:solidFill>
              </a:rPr>
              <a:t> </a:t>
            </a:r>
            <a:r>
              <a:rPr lang="es-CL" b="1" u="sng" dirty="0" err="1" smtClean="0">
                <a:solidFill>
                  <a:srgbClr val="FF0000"/>
                </a:solidFill>
              </a:rPr>
              <a:t>animals</a:t>
            </a:r>
            <a:endParaRPr lang="es-CL" b="1" u="sng" dirty="0">
              <a:solidFill>
                <a:srgbClr val="FF000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 err="1" smtClean="0"/>
              <a:t>Fish</a:t>
            </a:r>
            <a:r>
              <a:rPr lang="es-CL" dirty="0" smtClean="0"/>
              <a:t> = pez</a:t>
            </a:r>
          </a:p>
          <a:p>
            <a:endParaRPr lang="es-CL" dirty="0"/>
          </a:p>
          <a:p>
            <a:r>
              <a:rPr lang="es-CL" dirty="0" smtClean="0"/>
              <a:t> </a:t>
            </a:r>
            <a:r>
              <a:rPr lang="es-CL" dirty="0" err="1" smtClean="0"/>
              <a:t>bird</a:t>
            </a:r>
            <a:r>
              <a:rPr lang="es-CL" dirty="0" smtClean="0"/>
              <a:t> = pájaro</a:t>
            </a:r>
          </a:p>
          <a:p>
            <a:pPr marL="0" indent="0">
              <a:buNone/>
            </a:pPr>
            <a:endParaRPr lang="es-CL" dirty="0" smtClean="0"/>
          </a:p>
          <a:p>
            <a:endParaRPr lang="es-CL" dirty="0"/>
          </a:p>
          <a:p>
            <a:endParaRPr lang="es-CL" dirty="0" smtClean="0"/>
          </a:p>
          <a:p>
            <a:r>
              <a:rPr lang="es-CL" dirty="0" err="1" smtClean="0"/>
              <a:t>Kangaroo</a:t>
            </a:r>
            <a:r>
              <a:rPr lang="es-CL" dirty="0" smtClean="0"/>
              <a:t>: canguro  </a:t>
            </a:r>
            <a:endParaRPr lang="es-CL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6716" y="1022561"/>
            <a:ext cx="2010250" cy="12817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7306" y="2732608"/>
            <a:ext cx="2364059" cy="14604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8189" y="4723526"/>
            <a:ext cx="2101889" cy="169988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24236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48990" y="0"/>
            <a:ext cx="10515600" cy="1037063"/>
          </a:xfrm>
        </p:spPr>
        <p:txBody>
          <a:bodyPr/>
          <a:lstStyle/>
          <a:p>
            <a:r>
              <a:rPr lang="es-CL" b="1" u="sng" dirty="0" err="1" smtClean="0">
                <a:solidFill>
                  <a:srgbClr val="FF0000"/>
                </a:solidFill>
              </a:rPr>
              <a:t>Vocabulary</a:t>
            </a:r>
            <a:r>
              <a:rPr lang="es-CL" b="1" u="sng" dirty="0" smtClean="0">
                <a:solidFill>
                  <a:srgbClr val="FF0000"/>
                </a:solidFill>
              </a:rPr>
              <a:t> </a:t>
            </a:r>
            <a:r>
              <a:rPr lang="es-CL" b="1" u="sng" dirty="0" err="1" smtClean="0">
                <a:solidFill>
                  <a:srgbClr val="FF0000"/>
                </a:solidFill>
              </a:rPr>
              <a:t>animals</a:t>
            </a:r>
            <a:endParaRPr lang="es-CL" b="1" u="sng" dirty="0">
              <a:solidFill>
                <a:srgbClr val="FF000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037063"/>
            <a:ext cx="10515600" cy="5139900"/>
          </a:xfrm>
        </p:spPr>
        <p:txBody>
          <a:bodyPr>
            <a:normAutofit lnSpcReduction="10000"/>
          </a:bodyPr>
          <a:lstStyle/>
          <a:p>
            <a:r>
              <a:rPr lang="es-CL" dirty="0" err="1" smtClean="0"/>
              <a:t>Dog</a:t>
            </a:r>
            <a:r>
              <a:rPr lang="es-CL" dirty="0" smtClean="0"/>
              <a:t> = perro				Spider = araña</a:t>
            </a:r>
          </a:p>
          <a:p>
            <a:pPr marL="0" indent="0">
              <a:buNone/>
            </a:pPr>
            <a:r>
              <a:rPr lang="es-CL" dirty="0" smtClean="0"/>
              <a:t>	</a:t>
            </a:r>
          </a:p>
          <a:p>
            <a:endParaRPr lang="es-CL" dirty="0"/>
          </a:p>
          <a:p>
            <a:endParaRPr lang="es-CL" dirty="0" smtClean="0"/>
          </a:p>
          <a:p>
            <a:pPr marL="0" indent="0">
              <a:buNone/>
            </a:pPr>
            <a:endParaRPr lang="es-CL" dirty="0" smtClean="0"/>
          </a:p>
          <a:p>
            <a:r>
              <a:rPr lang="es-CL" dirty="0" smtClean="0"/>
              <a:t> </a:t>
            </a:r>
            <a:r>
              <a:rPr lang="es-CL" dirty="0" err="1" smtClean="0"/>
              <a:t>turtle</a:t>
            </a:r>
            <a:r>
              <a:rPr lang="es-CL" dirty="0" smtClean="0"/>
              <a:t>= tortuga				</a:t>
            </a:r>
            <a:r>
              <a:rPr lang="es-CL" dirty="0" err="1" smtClean="0"/>
              <a:t>Cow</a:t>
            </a:r>
            <a:r>
              <a:rPr lang="es-CL" dirty="0" smtClean="0"/>
              <a:t> = vaca</a:t>
            </a:r>
          </a:p>
          <a:p>
            <a:endParaRPr lang="es-CL" dirty="0"/>
          </a:p>
          <a:p>
            <a:endParaRPr lang="es-CL" dirty="0" smtClean="0"/>
          </a:p>
          <a:p>
            <a:endParaRPr lang="es-CL" dirty="0" smtClean="0"/>
          </a:p>
          <a:p>
            <a:pPr marL="0" indent="0">
              <a:buNone/>
            </a:pPr>
            <a:endParaRPr lang="es-CL" dirty="0"/>
          </a:p>
          <a:p>
            <a:r>
              <a:rPr lang="es-CL" dirty="0" err="1" smtClean="0"/>
              <a:t>Cat</a:t>
            </a:r>
            <a:r>
              <a:rPr lang="es-CL" dirty="0" smtClean="0"/>
              <a:t> = gato 					</a:t>
            </a:r>
            <a:r>
              <a:rPr lang="es-CL" dirty="0" err="1" smtClean="0"/>
              <a:t>Penguin</a:t>
            </a:r>
            <a:r>
              <a:rPr lang="es-CL" dirty="0" smtClean="0"/>
              <a:t> = pingüino  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l="9870" r="12871"/>
          <a:stretch/>
        </p:blipFill>
        <p:spPr>
          <a:xfrm>
            <a:off x="3155795" y="766357"/>
            <a:ext cx="1739590" cy="185965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/>
          <a:srcRect t="12016" b="10455"/>
          <a:stretch/>
        </p:blipFill>
        <p:spPr>
          <a:xfrm>
            <a:off x="3400406" y="2898449"/>
            <a:ext cx="2143125" cy="16615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4"/>
          <a:srcRect l="5605" t="12749" r="6321" b="9708"/>
          <a:stretch/>
        </p:blipFill>
        <p:spPr>
          <a:xfrm>
            <a:off x="2699253" y="5034723"/>
            <a:ext cx="1828800" cy="170613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5"/>
          <a:srcRect l="11149" t="18000" r="6639" b="18520"/>
          <a:stretch/>
        </p:blipFill>
        <p:spPr>
          <a:xfrm>
            <a:off x="8755567" y="518531"/>
            <a:ext cx="1761892" cy="13604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74334" y="2074126"/>
            <a:ext cx="2143125" cy="21431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45896" y="4597735"/>
            <a:ext cx="2143125" cy="21431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521562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-71680"/>
            <a:ext cx="10515600" cy="1325563"/>
          </a:xfrm>
        </p:spPr>
        <p:txBody>
          <a:bodyPr/>
          <a:lstStyle/>
          <a:p>
            <a:r>
              <a:rPr lang="es-CL" b="1" u="sng" dirty="0" err="1" smtClean="0">
                <a:solidFill>
                  <a:srgbClr val="FF0000"/>
                </a:solidFill>
              </a:rPr>
              <a:t>Vocabulary</a:t>
            </a:r>
            <a:r>
              <a:rPr lang="es-CL" b="1" u="sng" dirty="0" smtClean="0">
                <a:solidFill>
                  <a:srgbClr val="FF0000"/>
                </a:solidFill>
              </a:rPr>
              <a:t> </a:t>
            </a:r>
            <a:r>
              <a:rPr lang="es-CL" b="1" u="sng" dirty="0" err="1" smtClean="0">
                <a:solidFill>
                  <a:srgbClr val="FF0000"/>
                </a:solidFill>
              </a:rPr>
              <a:t>actions</a:t>
            </a:r>
            <a:r>
              <a:rPr lang="es-CL" b="1" u="sng" dirty="0" smtClean="0">
                <a:solidFill>
                  <a:srgbClr val="FF0000"/>
                </a:solidFill>
              </a:rPr>
              <a:t> </a:t>
            </a:r>
            <a:endParaRPr lang="es-CL" b="1" u="sng" dirty="0">
              <a:solidFill>
                <a:srgbClr val="FF000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059366"/>
            <a:ext cx="10515600" cy="5117597"/>
          </a:xfrm>
        </p:spPr>
        <p:txBody>
          <a:bodyPr/>
          <a:lstStyle/>
          <a:p>
            <a:r>
              <a:rPr lang="es-CL" dirty="0" err="1" smtClean="0"/>
              <a:t>Walk</a:t>
            </a:r>
            <a:r>
              <a:rPr lang="es-CL" dirty="0" smtClean="0"/>
              <a:t> : caminar</a:t>
            </a:r>
          </a:p>
          <a:p>
            <a:endParaRPr lang="es-CL" dirty="0"/>
          </a:p>
          <a:p>
            <a:endParaRPr lang="es-CL" dirty="0" smtClean="0"/>
          </a:p>
          <a:p>
            <a:endParaRPr lang="es-CL" dirty="0"/>
          </a:p>
          <a:p>
            <a:r>
              <a:rPr lang="es-CL" dirty="0" err="1" smtClean="0"/>
              <a:t>Fly</a:t>
            </a:r>
            <a:r>
              <a:rPr lang="es-CL" dirty="0" smtClean="0"/>
              <a:t>: volar</a:t>
            </a:r>
          </a:p>
          <a:p>
            <a:endParaRPr lang="es-CL" dirty="0"/>
          </a:p>
          <a:p>
            <a:endParaRPr lang="es-CL" dirty="0" smtClean="0"/>
          </a:p>
          <a:p>
            <a:r>
              <a:rPr lang="es-CL" dirty="0" err="1" smtClean="0"/>
              <a:t>Jump</a:t>
            </a:r>
            <a:r>
              <a:rPr lang="es-CL" dirty="0" smtClean="0"/>
              <a:t>: saltar   </a:t>
            </a:r>
            <a:endParaRPr lang="es-CL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3191182"/>
            <a:ext cx="1202938" cy="12029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6963" y="5036820"/>
            <a:ext cx="2038350" cy="14298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4"/>
          <a:srcRect l="16352" t="5512" r="10803"/>
          <a:stretch/>
        </p:blipFill>
        <p:spPr>
          <a:xfrm>
            <a:off x="5167544" y="4638908"/>
            <a:ext cx="1561171" cy="20249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5"/>
          <a:srcRect l="16353" t="6553" r="11842"/>
          <a:stretch/>
        </p:blipFill>
        <p:spPr>
          <a:xfrm>
            <a:off x="3628676" y="943706"/>
            <a:ext cx="1538868" cy="200268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011462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73743"/>
          </a:xfrm>
        </p:spPr>
        <p:txBody>
          <a:bodyPr/>
          <a:lstStyle/>
          <a:p>
            <a:r>
              <a:rPr lang="es-CL" b="1" u="sng" dirty="0" err="1" smtClean="0">
                <a:solidFill>
                  <a:srgbClr val="FF0000"/>
                </a:solidFill>
              </a:rPr>
              <a:t>Vocabulary</a:t>
            </a:r>
            <a:r>
              <a:rPr lang="es-CL" b="1" u="sng" dirty="0" smtClean="0">
                <a:solidFill>
                  <a:srgbClr val="FF0000"/>
                </a:solidFill>
              </a:rPr>
              <a:t> </a:t>
            </a:r>
            <a:r>
              <a:rPr lang="es-CL" b="1" u="sng" dirty="0" err="1" smtClean="0">
                <a:solidFill>
                  <a:srgbClr val="FF0000"/>
                </a:solidFill>
              </a:rPr>
              <a:t>actions</a:t>
            </a:r>
            <a:r>
              <a:rPr lang="es-CL" b="1" u="sng" dirty="0" smtClean="0">
                <a:solidFill>
                  <a:srgbClr val="FF0000"/>
                </a:solidFill>
              </a:rPr>
              <a:t> </a:t>
            </a:r>
            <a:endParaRPr lang="es-CL" b="1" u="sng" dirty="0">
              <a:solidFill>
                <a:srgbClr val="FF000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1000" y="1783886"/>
            <a:ext cx="10515600" cy="4351338"/>
          </a:xfrm>
        </p:spPr>
        <p:txBody>
          <a:bodyPr/>
          <a:lstStyle/>
          <a:p>
            <a:r>
              <a:rPr lang="es-CL" dirty="0" err="1"/>
              <a:t>T</a:t>
            </a:r>
            <a:r>
              <a:rPr lang="es-CL" dirty="0" err="1" smtClean="0"/>
              <a:t>weet</a:t>
            </a:r>
            <a:r>
              <a:rPr lang="es-CL" dirty="0" smtClean="0"/>
              <a:t>: piar					</a:t>
            </a:r>
          </a:p>
          <a:p>
            <a:endParaRPr lang="es-CL" dirty="0"/>
          </a:p>
          <a:p>
            <a:r>
              <a:rPr lang="es-CL" dirty="0" err="1" smtClean="0"/>
              <a:t>Run</a:t>
            </a:r>
            <a:r>
              <a:rPr lang="es-CL" dirty="0" smtClean="0"/>
              <a:t> </a:t>
            </a:r>
            <a:r>
              <a:rPr lang="es-CL" dirty="0" err="1" smtClean="0"/>
              <a:t>fast</a:t>
            </a:r>
            <a:r>
              <a:rPr lang="es-CL" dirty="0" smtClean="0"/>
              <a:t>: correr rápido</a:t>
            </a:r>
          </a:p>
          <a:p>
            <a:endParaRPr lang="es-CL" dirty="0"/>
          </a:p>
          <a:p>
            <a:endParaRPr lang="es-CL" dirty="0" smtClean="0"/>
          </a:p>
          <a:p>
            <a:endParaRPr lang="es-CL" dirty="0"/>
          </a:p>
          <a:p>
            <a:r>
              <a:rPr lang="es-CL" dirty="0" err="1" smtClean="0"/>
              <a:t>Climb</a:t>
            </a:r>
            <a:r>
              <a:rPr lang="es-CL" dirty="0" smtClean="0"/>
              <a:t> </a:t>
            </a:r>
            <a:r>
              <a:rPr lang="es-CL" dirty="0" err="1" smtClean="0"/>
              <a:t>trees</a:t>
            </a:r>
            <a:r>
              <a:rPr lang="es-CL" dirty="0" smtClean="0"/>
              <a:t>: escalar árboles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l="17744" t="18843" r="14000"/>
          <a:stretch/>
        </p:blipFill>
        <p:spPr>
          <a:xfrm>
            <a:off x="2609387" y="892098"/>
            <a:ext cx="1761892" cy="143781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0623" y="4487320"/>
            <a:ext cx="2143125" cy="21431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4"/>
          <a:srcRect r="9033"/>
          <a:stretch/>
        </p:blipFill>
        <p:spPr>
          <a:xfrm>
            <a:off x="4371279" y="2168174"/>
            <a:ext cx="2210846" cy="210766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6584918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73743"/>
          </a:xfrm>
        </p:spPr>
        <p:txBody>
          <a:bodyPr/>
          <a:lstStyle/>
          <a:p>
            <a:r>
              <a:rPr lang="es-CL" b="1" u="sng" dirty="0" err="1" smtClean="0">
                <a:solidFill>
                  <a:srgbClr val="FF0000"/>
                </a:solidFill>
              </a:rPr>
              <a:t>Vocabulary</a:t>
            </a:r>
            <a:r>
              <a:rPr lang="es-CL" b="1" u="sng" dirty="0" smtClean="0">
                <a:solidFill>
                  <a:srgbClr val="FF0000"/>
                </a:solidFill>
              </a:rPr>
              <a:t> </a:t>
            </a:r>
            <a:r>
              <a:rPr lang="es-CL" b="1" u="sng" dirty="0" err="1" smtClean="0">
                <a:solidFill>
                  <a:srgbClr val="FF0000"/>
                </a:solidFill>
              </a:rPr>
              <a:t>actions</a:t>
            </a:r>
            <a:r>
              <a:rPr lang="es-CL" b="1" u="sng" dirty="0" smtClean="0">
                <a:solidFill>
                  <a:srgbClr val="FF0000"/>
                </a:solidFill>
              </a:rPr>
              <a:t> </a:t>
            </a:r>
            <a:endParaRPr lang="es-CL" b="1" u="sng" dirty="0">
              <a:solidFill>
                <a:srgbClr val="FF000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1000" y="1173743"/>
            <a:ext cx="10515600" cy="4961481"/>
          </a:xfrm>
        </p:spPr>
        <p:txBody>
          <a:bodyPr/>
          <a:lstStyle/>
          <a:p>
            <a:r>
              <a:rPr lang="es-CL" dirty="0" err="1" smtClean="0"/>
              <a:t>Make</a:t>
            </a:r>
            <a:r>
              <a:rPr lang="es-CL" dirty="0" smtClean="0"/>
              <a:t> webs: hacer telarañas</a:t>
            </a:r>
          </a:p>
          <a:p>
            <a:endParaRPr lang="es-CL" dirty="0"/>
          </a:p>
          <a:p>
            <a:endParaRPr lang="es-CL" dirty="0" smtClean="0"/>
          </a:p>
          <a:p>
            <a:endParaRPr lang="es-CL" dirty="0"/>
          </a:p>
          <a:p>
            <a:endParaRPr lang="es-CL" dirty="0" smtClean="0"/>
          </a:p>
          <a:p>
            <a:r>
              <a:rPr lang="es-CL" dirty="0" smtClean="0"/>
              <a:t>Produce </a:t>
            </a:r>
            <a:r>
              <a:rPr lang="es-CL" dirty="0" err="1" smtClean="0"/>
              <a:t>milk</a:t>
            </a:r>
            <a:r>
              <a:rPr lang="es-CL" dirty="0" smtClean="0"/>
              <a:t>: producir leche</a:t>
            </a:r>
          </a:p>
          <a:p>
            <a:endParaRPr lang="es-CL" dirty="0"/>
          </a:p>
          <a:p>
            <a:endParaRPr lang="es-CL" dirty="0" smtClean="0"/>
          </a:p>
          <a:p>
            <a:endParaRPr lang="es-CL" dirty="0"/>
          </a:p>
          <a:p>
            <a:endParaRPr lang="es-CL" dirty="0" smtClean="0"/>
          </a:p>
          <a:p>
            <a:endParaRPr lang="es-CL" dirty="0"/>
          </a:p>
          <a:p>
            <a:pPr marL="0" indent="0">
              <a:buNone/>
            </a:pPr>
            <a:endParaRPr lang="es-CL" dirty="0" smtClean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t="3859" b="11205"/>
          <a:stretch/>
        </p:blipFill>
        <p:spPr>
          <a:xfrm>
            <a:off x="5001670" y="812785"/>
            <a:ext cx="2123959" cy="21757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r="36288"/>
          <a:stretch/>
        </p:blipFill>
        <p:spPr>
          <a:xfrm>
            <a:off x="5196468" y="3654483"/>
            <a:ext cx="2832409" cy="31275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4051" y="3677774"/>
            <a:ext cx="1857375" cy="24574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0263918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13622"/>
          <a:stretch/>
        </p:blipFill>
        <p:spPr>
          <a:xfrm>
            <a:off x="2040673" y="89211"/>
            <a:ext cx="5616450" cy="6768789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2309" y="852417"/>
            <a:ext cx="758284" cy="461224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4984" y="6331109"/>
            <a:ext cx="755970" cy="463336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9626" y="5647914"/>
            <a:ext cx="755970" cy="463336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9626" y="5003592"/>
            <a:ext cx="755970" cy="463336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4984" y="4319631"/>
            <a:ext cx="755970" cy="463336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0593" y="2902188"/>
            <a:ext cx="755970" cy="463336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0954" y="2218227"/>
            <a:ext cx="755970" cy="463336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611" y="1534266"/>
            <a:ext cx="755970" cy="463336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6563" y="3586149"/>
            <a:ext cx="755970" cy="46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944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563</TotalTime>
  <Words>382</Words>
  <Application>Microsoft Office PowerPoint</Application>
  <PresentationFormat>Panorámica</PresentationFormat>
  <Paragraphs>135</Paragraphs>
  <Slides>20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6" baseType="lpstr">
      <vt:lpstr>Algerian</vt:lpstr>
      <vt:lpstr>Arial</vt:lpstr>
      <vt:lpstr>Calibri</vt:lpstr>
      <vt:lpstr>Calibri Light</vt:lpstr>
      <vt:lpstr>Nobel</vt:lpstr>
      <vt:lpstr>Tema de Office</vt:lpstr>
      <vt:lpstr>LINK CANCIÓN DE SALUDO</vt:lpstr>
      <vt:lpstr>Maneras de preguntar cómo estás</vt:lpstr>
      <vt:lpstr>AT THE ZOO </vt:lpstr>
      <vt:lpstr>Presentación de PowerPoint</vt:lpstr>
      <vt:lpstr>Presentación de PowerPoint</vt:lpstr>
      <vt:lpstr>Read and complete</vt:lpstr>
      <vt:lpstr>Answer:</vt:lpstr>
      <vt:lpstr>Can / can’t</vt:lpstr>
      <vt:lpstr>Can / can’t</vt:lpstr>
      <vt:lpstr>Ejercicio didáctico en wordwall, pero antes veremos: Vocabulary (wordwall: cuestionario, abre cajas, reordenar)</vt:lpstr>
      <vt:lpstr>Presentación de PowerPoint</vt:lpstr>
      <vt:lpstr>Estructura (juego en wordwall):</vt:lpstr>
      <vt:lpstr>Link del ejercicio didáctico </vt:lpstr>
      <vt:lpstr>Links de videos Can – Can’t</vt:lpstr>
      <vt:lpstr>Vocabulary animals</vt:lpstr>
      <vt:lpstr>Vocabulary animals</vt:lpstr>
      <vt:lpstr>Vocabulary actions </vt:lpstr>
      <vt:lpstr>Vocabulary actions </vt:lpstr>
      <vt:lpstr>Vocabulary actions 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 THE ZOO</dc:title>
  <dc:creator>Cuenta Microsoft</dc:creator>
  <cp:lastModifiedBy>Cuenta Microsoft</cp:lastModifiedBy>
  <cp:revision>43</cp:revision>
  <dcterms:created xsi:type="dcterms:W3CDTF">2026-03-17T21:55:18Z</dcterms:created>
  <dcterms:modified xsi:type="dcterms:W3CDTF">2026-04-08T15:00:40Z</dcterms:modified>
</cp:coreProperties>
</file>