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7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0" d="100"/>
          <a:sy n="60" d="100"/>
        </p:scale>
        <p:origin x="114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1EE1BF-7AB1-590B-DAD2-C94C420CC7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3E1CB23-3D7D-B141-D8B6-5D39CE11E1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E3DE246-F231-555A-C4C7-03658C6FD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41E74-F895-47C7-84E5-95339EFA75D4}" type="datetimeFigureOut">
              <a:rPr lang="es-CL" smtClean="0"/>
              <a:t>06-03-2026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CA30AD-D155-1701-26B3-30A91E900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68E47B-A2E0-4D8F-8B21-4C35A9E5E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5D3C5-FD37-4260-9B24-850E5F226B4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279260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D8F861-88FF-49B4-8DC5-14C6C2E91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021772B-1406-C3DF-5DB1-011D2676F3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A6D2A3-5528-B362-1837-3125FA06D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41E74-F895-47C7-84E5-95339EFA75D4}" type="datetimeFigureOut">
              <a:rPr lang="es-CL" smtClean="0"/>
              <a:t>06-03-2026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9D9E66A-05B3-336F-6C87-A0A4FC160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AC30217-AC9E-2E48-4C48-C5040B033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5D3C5-FD37-4260-9B24-850E5F226B4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798550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F1DC48-32A6-4970-3D5E-57E6AD5F5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7BA83F8-A8EE-1732-B3A1-37543B9EA6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20237D-A9A0-FB3E-4EBA-B8D0AF660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41E74-F895-47C7-84E5-95339EFA75D4}" type="datetimeFigureOut">
              <a:rPr lang="es-CL" smtClean="0"/>
              <a:t>06-03-2026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0A89279-238B-553A-9116-2E78FE784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E3CB804-96B4-5287-38C9-088EA0C55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5D3C5-FD37-4260-9B24-850E5F226B4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77282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C0E793-E1E6-3BC1-25EC-C6D646214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CD0A407-3941-8993-722D-AC58B7348A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17F74D3-E03F-52AC-DE82-C270A22D04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00E44DC-FA62-9558-2F38-8DDC1C31C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41E74-F895-47C7-84E5-95339EFA75D4}" type="datetimeFigureOut">
              <a:rPr lang="es-CL" smtClean="0"/>
              <a:t>06-03-2026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3D4585D-CF71-C99D-9FAD-D24C135DF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0FF0CA4-1C3A-1C08-9BC6-9A93D5459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5D3C5-FD37-4260-9B24-850E5F226B4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434288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C2605B-6BD6-2AB0-92AF-045BB2ACD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90520B9-A203-3180-96AC-5BD0E47408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CC25D5D-BA7E-27CD-2241-3C55249324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296114B-60BD-5633-7D06-534857B4A2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C1A7E1C-424F-9ED4-2FE8-0A48A8DA36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0BB8ACF-759C-8F05-83DA-540DA36F2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41E74-F895-47C7-84E5-95339EFA75D4}" type="datetimeFigureOut">
              <a:rPr lang="es-CL" smtClean="0"/>
              <a:t>06-03-2026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CFE85DA-9A71-A447-161A-556352954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F612B0E-AD21-DC10-EF58-650A1F10A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5D3C5-FD37-4260-9B24-850E5F226B4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767696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F1DE5C-4DC6-FAE3-5E84-4ED87CEBD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920D274-64FB-61F9-07A7-CB6F3134F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41E74-F895-47C7-84E5-95339EFA75D4}" type="datetimeFigureOut">
              <a:rPr lang="es-CL" smtClean="0"/>
              <a:t>06-03-2026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C7B0F5F-BACA-5A84-8809-92071B76C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1C4EC15-CAFD-3F00-F546-A2FA4F537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5D3C5-FD37-4260-9B24-850E5F226B4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405537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E52BC80-75D6-B506-2DD7-470159C92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41E74-F895-47C7-84E5-95339EFA75D4}" type="datetimeFigureOut">
              <a:rPr lang="es-CL" smtClean="0"/>
              <a:t>06-03-2026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1F6FC49-EE96-9B95-C988-B4E40B9DC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BAEDE1C-D42A-1DF8-299F-34C16F674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5D3C5-FD37-4260-9B24-850E5F226B4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501581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A4E1C9-AC2D-00F0-9C5C-F04EAA4E9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18DD95D-CC12-E094-F855-3688EA5D9C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3322F1D-BE9D-5013-5CCD-C7BACF6185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89EBC62-FB75-9796-0268-9F57171B4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41E74-F895-47C7-84E5-95339EFA75D4}" type="datetimeFigureOut">
              <a:rPr lang="es-CL" smtClean="0"/>
              <a:t>06-03-2026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7036D50-13F9-9B54-4A64-EC33D50C9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BEA1A76-B2DB-3243-D69F-C911523E1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5D3C5-FD37-4260-9B24-850E5F226B4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739393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D11A8B-FFE0-5D10-6DC2-EE2151560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0A59DE0-C5DC-D8C0-A533-5A024AAE6E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DCFC7E8-D33F-FB09-A2A0-75FED6D49A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5FB8B7C-AF32-7C56-6C3D-0CEF8D76A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41E74-F895-47C7-84E5-95339EFA75D4}" type="datetimeFigureOut">
              <a:rPr lang="es-CL" smtClean="0"/>
              <a:t>06-03-2026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8E04EA3-ABDB-FF16-13F3-3C8CF217D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ED72112-3A88-5E17-75FA-821E83B59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5D3C5-FD37-4260-9B24-850E5F226B4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789054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4307D3-C45A-5220-186E-EC929383E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C7FAF70-2051-4B48-8A81-550D60439E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DC5E72-ADD6-7FE5-734F-5A5DA9FFD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41E74-F895-47C7-84E5-95339EFA75D4}" type="datetimeFigureOut">
              <a:rPr lang="es-CL" smtClean="0"/>
              <a:t>06-03-2026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3DBCAFC-BC2D-A54F-B03F-5A9E070E8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0E98AD-6F3E-92D4-9CDB-E5C12A460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5D3C5-FD37-4260-9B24-850E5F226B4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698079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86E4DB2-C90C-F9DA-8AB1-C3A86796AA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D8CCFAD-7067-EBAE-DB5E-82F329948E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B31F220-3D7A-2A0D-D3B8-CA386D5A0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41E74-F895-47C7-84E5-95339EFA75D4}" type="datetimeFigureOut">
              <a:rPr lang="es-CL" smtClean="0"/>
              <a:t>06-03-2026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34BAC30-FC20-2184-AA5C-58BAEA43A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269EB67-D45F-D927-5F6D-510E674AA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5D3C5-FD37-4260-9B24-850E5F226B4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421974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>
        <p159:morph option="byWor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47C2DBB-4768-F38C-2779-28330B821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7CA0146-3152-2A70-0AE8-89B7330F8B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91E995A-BB44-5D22-0DC3-71369C29BD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141E74-F895-47C7-84E5-95339EFA75D4}" type="datetimeFigureOut">
              <a:rPr lang="es-CL" smtClean="0"/>
              <a:t>06-03-2026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3BD703A-37DB-EA39-4044-F8BAC598FE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6860F8-F1BA-5731-2DBA-8E32514927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85D3C5-FD37-4260-9B24-850E5F226B4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19860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>
        <p159:morph option="byWor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D6B9CF71-458A-365B-523D-CF64D311F0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058779"/>
            <a:ext cx="9144000" cy="4199021"/>
          </a:xfrm>
        </p:spPr>
        <p:txBody>
          <a:bodyPr anchor="ctr"/>
          <a:lstStyle/>
          <a:p>
            <a:r>
              <a:rPr lang="es-CL" sz="4400" dirty="0"/>
              <a:t>Claudio Chávez Toledo,</a:t>
            </a:r>
          </a:p>
          <a:p>
            <a:r>
              <a:rPr lang="es-CL" sz="4400" dirty="0"/>
              <a:t>Taller de Matemáticas PAES 3° y 4° medio 2026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2114932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>
        <p159:morph option="byWor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ACC984-C24C-74C3-ECBD-E4E3564AB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Prueba de Acceso a la Educación Superior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C93D403-8B72-1011-F84B-146843EE5A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CL" sz="3200" dirty="0"/>
              <a:t>Evaluación para medir competencias y habilidades aplicando matemáticas en situaciones cotidianas y académicas</a:t>
            </a:r>
          </a:p>
          <a:p>
            <a:pPr algn="just"/>
            <a:r>
              <a:rPr lang="es-CL" sz="3200" dirty="0"/>
              <a:t>Se divide en exámenes específicos: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es-CL" sz="3200" dirty="0"/>
              <a:t>M1: 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es-CL" sz="3200" dirty="0"/>
              <a:t> Obligatoria, abarca contenidos de 7° básico a 2° medio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es-CL" sz="3200" dirty="0"/>
              <a:t> 65 preguntas a resolver en 2 </a:t>
            </a:r>
            <a:r>
              <a:rPr lang="es-CL" sz="3200" dirty="0" err="1"/>
              <a:t>hr</a:t>
            </a:r>
            <a:r>
              <a:rPr lang="es-CL" sz="3200" dirty="0"/>
              <a:t> y 20 min. con 4 opciones de respuesta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8345820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>
        <p159:morph option="byWor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7AED37-A66A-E0E7-9DC5-A84DE096BA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95183"/>
            <a:ext cx="105156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CL" sz="3200" dirty="0"/>
              <a:t>b) M2: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s-CL" sz="3200" dirty="0"/>
              <a:t>Es electiva y requerida para carreras con alta carga matemática como Ingenierías, Física o Geología entre otras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s-CL" sz="3200" dirty="0"/>
              <a:t>Evalúa contenidos específicos y de mayor complejidad e incluye el temario de M1 además de contenidos específicos de 3° y 4° medio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s-CL" sz="3200" dirty="0"/>
              <a:t>55 preguntas con 4 </a:t>
            </a:r>
            <a:r>
              <a:rPr lang="es-CL" sz="3200" dirty="0" err="1"/>
              <a:t>ó</a:t>
            </a:r>
            <a:r>
              <a:rPr lang="es-CL" sz="3200" dirty="0"/>
              <a:t> 5 opciones de respuesta a resolver en 2 </a:t>
            </a:r>
            <a:r>
              <a:rPr lang="es-CL" sz="3200" dirty="0" err="1"/>
              <a:t>hr</a:t>
            </a:r>
            <a:r>
              <a:rPr lang="es-CL" sz="3200" dirty="0"/>
              <a:t> y 20 min.</a:t>
            </a:r>
          </a:p>
          <a:p>
            <a:pPr>
              <a:buFont typeface="Courier New" panose="02070309020205020404" pitchFamily="49" charset="0"/>
              <a:buChar char="o"/>
            </a:pPr>
            <a:endParaRPr lang="es-CL" sz="3200" dirty="0"/>
          </a:p>
          <a:p>
            <a:pPr marL="0" indent="0">
              <a:buNone/>
            </a:pPr>
            <a:endParaRPr lang="es-CL" sz="3200" dirty="0"/>
          </a:p>
          <a:p>
            <a:pPr marL="0" indent="0">
              <a:buNone/>
            </a:pPr>
            <a:endParaRPr lang="es-CL" sz="3200" dirty="0"/>
          </a:p>
        </p:txBody>
      </p:sp>
    </p:spTree>
    <p:extLst>
      <p:ext uri="{BB962C8B-B14F-4D97-AF65-F5344CB8AC3E}">
        <p14:creationId xmlns:p14="http://schemas.microsoft.com/office/powerpoint/2010/main" val="26236216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>
        <p159:morph option="byWor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8DB7931-F059-3D1A-8858-536A104B6E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98358"/>
            <a:ext cx="10515600" cy="5278605"/>
          </a:xfrm>
        </p:spPr>
        <p:txBody>
          <a:bodyPr>
            <a:normAutofit/>
          </a:bodyPr>
          <a:lstStyle/>
          <a:p>
            <a:r>
              <a:rPr lang="es-CL" sz="3200" dirty="0"/>
              <a:t>¿Qué habilidades mide?</a:t>
            </a:r>
          </a:p>
          <a:p>
            <a:pPr marL="0" indent="0">
              <a:buNone/>
            </a:pPr>
            <a:endParaRPr lang="es-CL" sz="3200" dirty="0"/>
          </a:p>
          <a:p>
            <a:pPr>
              <a:buFont typeface="Wingdings" panose="05000000000000000000" pitchFamily="2" charset="2"/>
              <a:buChar char="ü"/>
            </a:pPr>
            <a:r>
              <a:rPr lang="es-CL" sz="3200" dirty="0"/>
              <a:t>Capacidad para encontrar soluciones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CL" sz="3200" dirty="0"/>
              <a:t>Modelar mediante el uso de expresiones matemáticas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CL" sz="3200" dirty="0"/>
              <a:t>Representar mediante tablas o gráficos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CL" sz="3200" dirty="0"/>
              <a:t>Argumentar o justificar procedimientos y/o validar deducciones</a:t>
            </a:r>
          </a:p>
        </p:txBody>
      </p:sp>
    </p:spTree>
    <p:extLst>
      <p:ext uri="{BB962C8B-B14F-4D97-AF65-F5344CB8AC3E}">
        <p14:creationId xmlns:p14="http://schemas.microsoft.com/office/powerpoint/2010/main" val="26454362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>
        <p159:morph option="byWor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B61DC5-3440-A1E3-60D2-3F220CEBC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Ejemplo modelamiento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219CCD4-88AE-EDEE-9863-A7151AB99A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CL" dirty="0"/>
              <a:t>Un plan de telefonía tiene un cargo fijo de $8.000 e incluye 200 min. libres. Cada min adicional tiene un costo de $50. Si </a:t>
            </a:r>
            <a:r>
              <a:rPr lang="es-CL" i="1" dirty="0"/>
              <a:t>x</a:t>
            </a:r>
            <a:r>
              <a:rPr lang="es-CL" dirty="0"/>
              <a:t> representa la cantidad de minutos totales usados en un mes (con </a:t>
            </a:r>
            <a:r>
              <a:rPr lang="es-CL" i="1" dirty="0"/>
              <a:t>x</a:t>
            </a:r>
            <a:r>
              <a:rPr lang="es-CL" dirty="0"/>
              <a:t> &gt; 200), ¿cuál de las siguientes funciones permite calcular el costo total mensual </a:t>
            </a:r>
            <a:r>
              <a:rPr lang="es-CL" i="1" dirty="0"/>
              <a:t>C(x)</a:t>
            </a:r>
            <a:r>
              <a:rPr lang="es-CL" dirty="0"/>
              <a:t>?</a:t>
            </a:r>
          </a:p>
          <a:p>
            <a:pPr lvl="0"/>
            <a:r>
              <a:rPr lang="es-CL" i="1" dirty="0"/>
              <a:t>C(x) </a:t>
            </a:r>
            <a:r>
              <a:rPr lang="es-CL" dirty="0"/>
              <a:t>= 8.000 + 50x</a:t>
            </a:r>
          </a:p>
          <a:p>
            <a:pPr lvl="0"/>
            <a:r>
              <a:rPr lang="es-CL" i="1" dirty="0"/>
              <a:t>C(x) </a:t>
            </a:r>
            <a:r>
              <a:rPr lang="es-CL" dirty="0"/>
              <a:t>= 8.000 + 50(</a:t>
            </a:r>
            <a:r>
              <a:rPr lang="es-CL" i="1" dirty="0"/>
              <a:t>x</a:t>
            </a:r>
            <a:r>
              <a:rPr lang="es-CL" dirty="0"/>
              <a:t> + 200)</a:t>
            </a:r>
          </a:p>
          <a:p>
            <a:pPr lvl="0"/>
            <a:r>
              <a:rPr lang="es-CL" i="1" dirty="0"/>
              <a:t>C(x) </a:t>
            </a:r>
            <a:r>
              <a:rPr lang="es-CL" dirty="0"/>
              <a:t>= 8.000 + 50(</a:t>
            </a:r>
            <a:r>
              <a:rPr lang="es-CL" i="1" dirty="0"/>
              <a:t>x </a:t>
            </a:r>
            <a:r>
              <a:rPr lang="es-CL" dirty="0"/>
              <a:t>– 200)</a:t>
            </a:r>
          </a:p>
          <a:p>
            <a:pPr lvl="0"/>
            <a:r>
              <a:rPr lang="es-CL" i="1" dirty="0"/>
              <a:t>C(x) </a:t>
            </a:r>
            <a:r>
              <a:rPr lang="es-CL" dirty="0"/>
              <a:t>= 50(</a:t>
            </a:r>
            <a:r>
              <a:rPr lang="es-CL" i="1" dirty="0"/>
              <a:t>x – </a:t>
            </a:r>
            <a:r>
              <a:rPr lang="es-CL" dirty="0"/>
              <a:t>200)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864226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64101C-B61D-DB39-B832-3041F9D66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743217-832C-3A5F-E30A-749BCC8032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CL" i="1" dirty="0"/>
              <a:t>C(x) </a:t>
            </a:r>
            <a:r>
              <a:rPr lang="es-CL" dirty="0"/>
              <a:t>= 8.000 + 50x</a:t>
            </a:r>
          </a:p>
          <a:p>
            <a:pPr lvl="0"/>
            <a:r>
              <a:rPr lang="es-CL" i="1" dirty="0"/>
              <a:t>C(x) </a:t>
            </a:r>
            <a:r>
              <a:rPr lang="es-CL" dirty="0"/>
              <a:t>= 8.000 + 50(</a:t>
            </a:r>
            <a:r>
              <a:rPr lang="es-CL" i="1" dirty="0"/>
              <a:t>x</a:t>
            </a:r>
            <a:r>
              <a:rPr lang="es-CL" dirty="0"/>
              <a:t> + 200)</a:t>
            </a:r>
          </a:p>
          <a:p>
            <a:pPr lvl="0"/>
            <a:r>
              <a:rPr lang="es-CL" i="1" dirty="0"/>
              <a:t>C(x) </a:t>
            </a:r>
            <a:r>
              <a:rPr lang="es-CL" dirty="0"/>
              <a:t>= 8.000 + 50(</a:t>
            </a:r>
            <a:r>
              <a:rPr lang="es-CL" i="1" dirty="0"/>
              <a:t>x </a:t>
            </a:r>
            <a:r>
              <a:rPr lang="es-CL" dirty="0"/>
              <a:t>– 200) </a:t>
            </a:r>
          </a:p>
          <a:p>
            <a:pPr lvl="0"/>
            <a:r>
              <a:rPr lang="es-CL" i="1" dirty="0"/>
              <a:t>C(x) </a:t>
            </a:r>
            <a:r>
              <a:rPr lang="es-CL" dirty="0"/>
              <a:t>= 50(</a:t>
            </a:r>
            <a:r>
              <a:rPr lang="es-CL" i="1" dirty="0"/>
              <a:t>x – </a:t>
            </a:r>
            <a:r>
              <a:rPr lang="es-CL" dirty="0"/>
              <a:t>200)</a:t>
            </a:r>
          </a:p>
          <a:p>
            <a:endParaRPr lang="es-CL" dirty="0"/>
          </a:p>
        </p:txBody>
      </p:sp>
      <p:pic>
        <p:nvPicPr>
          <p:cNvPr id="5" name="Gráfico 4" descr="Marca de verificación con relleno sólido">
            <a:extLst>
              <a:ext uri="{FF2B5EF4-FFF2-40B4-BE49-F238E27FC236}">
                <a16:creationId xmlns:a16="http://schemas.microsoft.com/office/drawing/2014/main" id="{1793FAB6-6FD5-1466-111D-B56396F60E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81599" y="2803358"/>
            <a:ext cx="593559" cy="485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8378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>
        <p159:morph option="byWord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AB98E0-7F30-EA4D-334F-F1ECD106B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Temáticas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161C5C-16E3-6155-E24D-1D71B80777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L" sz="4000" dirty="0"/>
              <a:t>Números</a:t>
            </a:r>
          </a:p>
          <a:p>
            <a:r>
              <a:rPr lang="es-CL" sz="4000" dirty="0"/>
              <a:t>Algebra y funciones</a:t>
            </a:r>
          </a:p>
          <a:p>
            <a:r>
              <a:rPr lang="es-CL" sz="4000" dirty="0"/>
              <a:t>Geometría</a:t>
            </a:r>
          </a:p>
          <a:p>
            <a:r>
              <a:rPr lang="es-CL" sz="4000" dirty="0"/>
              <a:t>Probabilidad y estadística</a:t>
            </a:r>
          </a:p>
        </p:txBody>
      </p:sp>
    </p:spTree>
    <p:extLst>
      <p:ext uri="{BB962C8B-B14F-4D97-AF65-F5344CB8AC3E}">
        <p14:creationId xmlns:p14="http://schemas.microsoft.com/office/powerpoint/2010/main" val="41029897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>
        <p159:morph option="byWord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D2076D-4529-FA60-2F16-DA072896A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Repaso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2ACD60D-10F2-EFE4-5ABE-158A7F81C5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L" sz="4400" dirty="0"/>
              <a:t>¿Cuáles son los números enteros?</a:t>
            </a:r>
          </a:p>
          <a:p>
            <a:r>
              <a:rPr lang="es-CL" sz="4400" dirty="0"/>
              <a:t>¿Cuáles son los números racionales?</a:t>
            </a:r>
          </a:p>
          <a:p>
            <a:r>
              <a:rPr lang="es-CL" sz="4400" dirty="0"/>
              <a:t>… y las potencias?</a:t>
            </a:r>
          </a:p>
          <a:p>
            <a:endParaRPr lang="es-CL" sz="4400" dirty="0"/>
          </a:p>
          <a:p>
            <a:r>
              <a:rPr lang="es-CL" sz="4400" dirty="0"/>
              <a:t>¿Recuerdan las propiedades?</a:t>
            </a:r>
          </a:p>
        </p:txBody>
      </p:sp>
    </p:spTree>
    <p:extLst>
      <p:ext uri="{BB962C8B-B14F-4D97-AF65-F5344CB8AC3E}">
        <p14:creationId xmlns:p14="http://schemas.microsoft.com/office/powerpoint/2010/main" val="33270405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>
        <p159:morph option="byWor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9C1D70-86CD-904B-9CA8-C0CA9EC8CB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6477" y="1107831"/>
            <a:ext cx="10527323" cy="4343400"/>
          </a:xfrm>
        </p:spPr>
        <p:txBody>
          <a:bodyPr/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s-CL" sz="3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Números enteros Z: comprende los naturales, sus negativos y el 0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es-CL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CL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 suma, resta y multiplicación resultan en otro entero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CL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Elemento neutro 0 para la suma y el 1 para la multiplicación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CL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Elemento opuesto: para todo </a:t>
            </a:r>
            <a:r>
              <a:rPr lang="es-CL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</a:t>
            </a:r>
            <a:r>
              <a:rPr lang="es-CL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existe un -</a:t>
            </a:r>
            <a:r>
              <a:rPr lang="es-CL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a, </a:t>
            </a:r>
            <a:r>
              <a:rPr lang="es-CL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tal que </a:t>
            </a:r>
            <a:r>
              <a:rPr lang="es-CL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</a:t>
            </a:r>
            <a:r>
              <a:rPr lang="es-CL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+ (-</a:t>
            </a:r>
            <a:r>
              <a:rPr lang="es-CL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</a:t>
            </a:r>
            <a:r>
              <a:rPr lang="es-CL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r>
              <a:rPr lang="es-CL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CL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= 0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2946487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>
        <p159:morph option="byWord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B12A8BB-A75A-6A42-3A9A-BA04A04DD7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/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s-C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Números Racionales: (Q), aquellos que pueden expresarse como fracción </a:t>
            </a:r>
            <a:r>
              <a:rPr lang="es-CL" sz="36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a/b </a:t>
            </a:r>
            <a:r>
              <a:rPr lang="es-C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(con </a:t>
            </a:r>
            <a:r>
              <a:rPr lang="es-CL" sz="36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 ≠ 0</a:t>
            </a:r>
            <a:r>
              <a:rPr lang="es-C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CL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Entre dos números racionales, siempre existe otro número racional, no hay un siguiente inmediato (¿es el 0,1 el que sigue al 0?)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CL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Para todo </a:t>
            </a:r>
            <a:r>
              <a:rPr lang="es-CL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a/b ≠</a:t>
            </a:r>
            <a:r>
              <a:rPr lang="es-CL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0, existe </a:t>
            </a:r>
            <a:r>
              <a:rPr lang="es-CL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b/a , </a:t>
            </a:r>
            <a:r>
              <a:rPr lang="es-CL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tal que, </a:t>
            </a:r>
            <a:r>
              <a:rPr lang="es-CL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a/b </a:t>
            </a:r>
            <a:r>
              <a:rPr lang="es-CL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x b/a = 1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CL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Propiedad distributiva </a:t>
            </a:r>
            <a:r>
              <a:rPr lang="es-CL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x (b + c) = ab + ac</a:t>
            </a:r>
            <a:endParaRPr lang="es-CL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7872176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>
        <p159:morph option="byWord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C3E7B5C-D701-968D-2611-0391C304A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4655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s-CL" sz="39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Potencias</a:t>
            </a:r>
            <a:r>
              <a:rPr lang="es-C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CL" sz="3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Producto igual base </a:t>
            </a:r>
            <a:r>
              <a:rPr lang="es-CL" sz="3000" i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</a:t>
            </a:r>
            <a:r>
              <a:rPr lang="es-CL" sz="3000" i="1" baseline="300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</a:t>
            </a:r>
            <a:r>
              <a:rPr lang="es-CL" sz="30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x a</a:t>
            </a:r>
            <a:r>
              <a:rPr lang="es-CL" sz="3000" i="1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</a:t>
            </a:r>
            <a:r>
              <a:rPr lang="es-CL" sz="30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= a </a:t>
            </a:r>
            <a:r>
              <a:rPr lang="es-CL" sz="3000" i="1" baseline="300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n+m</a:t>
            </a:r>
            <a:r>
              <a:rPr lang="es-CL" sz="30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CL" sz="3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(se suman los exponentes)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CL" sz="3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Potencia de una potencia (</a:t>
            </a:r>
            <a:r>
              <a:rPr lang="es-CL" sz="30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</a:t>
            </a:r>
            <a:r>
              <a:rPr lang="es-CL" sz="3000" i="1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</a:t>
            </a:r>
            <a:r>
              <a:rPr lang="es-CL" sz="30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 </a:t>
            </a:r>
            <a:r>
              <a:rPr lang="es-CL" sz="3000" i="1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</a:t>
            </a:r>
            <a:r>
              <a:rPr lang="es-CL" sz="3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= </a:t>
            </a:r>
            <a:r>
              <a:rPr lang="es-CL" sz="30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</a:t>
            </a:r>
            <a:r>
              <a:rPr lang="es-CL" sz="3000" i="1" baseline="300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nxm</a:t>
            </a:r>
            <a:endParaRPr lang="es-CL" sz="30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CL" sz="3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Cociente de igual base </a:t>
            </a:r>
            <a:r>
              <a:rPr lang="es-CL" sz="30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</a:t>
            </a:r>
            <a:r>
              <a:rPr lang="es-CL" sz="3000" i="1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</a:t>
            </a:r>
            <a:r>
              <a:rPr lang="es-CL" sz="30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/a</a:t>
            </a:r>
            <a:r>
              <a:rPr lang="es-CL" sz="3000" i="1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</a:t>
            </a:r>
            <a:r>
              <a:rPr lang="es-CL" sz="30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= a </a:t>
            </a:r>
            <a:r>
              <a:rPr lang="es-CL" sz="3000" i="1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n-m</a:t>
            </a:r>
            <a:r>
              <a:rPr lang="es-CL" sz="30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CL" sz="3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(se restan exponentes)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CL" sz="3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Exponente Cero: Todo número elevado a 0 es 1:  </a:t>
            </a:r>
            <a:r>
              <a:rPr lang="es-CL" sz="30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</a:t>
            </a:r>
            <a:r>
              <a:rPr lang="es-CL" sz="3000" i="1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0</a:t>
            </a:r>
            <a:r>
              <a:rPr lang="es-CL" sz="3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=1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CL" sz="3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Exponente negativo: permite transformar potencias en fracciones:</a:t>
            </a:r>
          </a:p>
          <a:p>
            <a:pPr marL="45720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CL" sz="30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</a:t>
            </a:r>
            <a:r>
              <a:rPr lang="es-CL" sz="3000" i="1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-n</a:t>
            </a:r>
            <a:r>
              <a:rPr lang="es-CL" sz="30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= 1/ a </a:t>
            </a:r>
            <a:r>
              <a:rPr lang="es-CL" sz="3000" i="1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</a:t>
            </a:r>
            <a:endParaRPr lang="es-CL" sz="30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868655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>
        <p159:morph option="byWor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1462</TotalTime>
  <Words>572</Words>
  <Application>Microsoft Office PowerPoint</Application>
  <PresentationFormat>Panorámica</PresentationFormat>
  <Paragraphs>56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8" baseType="lpstr">
      <vt:lpstr>Aptos</vt:lpstr>
      <vt:lpstr>Aptos Display</vt:lpstr>
      <vt:lpstr>Arial</vt:lpstr>
      <vt:lpstr>Courier New</vt:lpstr>
      <vt:lpstr>Symbol</vt:lpstr>
      <vt:lpstr>Wingdings</vt:lpstr>
      <vt:lpstr>Tema de Office</vt:lpstr>
      <vt:lpstr>Presentación de PowerPoint</vt:lpstr>
      <vt:lpstr>Prueba de Acceso a la Educación Superior</vt:lpstr>
      <vt:lpstr>Presentación de PowerPoint</vt:lpstr>
      <vt:lpstr>Presentación de PowerPoint</vt:lpstr>
      <vt:lpstr>Ejemplo modelamiento</vt:lpstr>
      <vt:lpstr>Presentación de PowerPoint</vt:lpstr>
      <vt:lpstr>Temáticas</vt:lpstr>
      <vt:lpstr>Repaso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Claudio Chávez</dc:creator>
  <cp:lastModifiedBy>Claudio Chávez</cp:lastModifiedBy>
  <cp:revision>5</cp:revision>
  <dcterms:created xsi:type="dcterms:W3CDTF">2026-03-05T14:38:37Z</dcterms:created>
  <dcterms:modified xsi:type="dcterms:W3CDTF">2026-03-06T23:46:44Z</dcterms:modified>
</cp:coreProperties>
</file>