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8" r:id="rId5"/>
    <p:sldId id="269" r:id="rId6"/>
    <p:sldId id="277" r:id="rId7"/>
    <p:sldId id="270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5070" autoAdjust="0"/>
  </p:normalViewPr>
  <p:slideViewPr>
    <p:cSldViewPr snapToGrid="0" showGuides="1">
      <p:cViewPr varScale="1">
        <p:scale>
          <a:sx n="73" d="100"/>
          <a:sy n="73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CE4AB0-A141-48A3-8F94-05C5738136D2}" type="datetime1">
              <a:rPr lang="es-ES" smtClean="0"/>
              <a:t>18/03/2026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D44D5-968C-47AE-923A-8F06B728004A}" type="datetime1">
              <a:rPr lang="es-ES" smtClean="0"/>
              <a:pPr/>
              <a:t>18/03/2026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57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390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8172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0810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936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777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pic>
        <p:nvPicPr>
          <p:cNvPr id="17" name="Gráfico 16" descr="Sobre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áfico 17" descr="Red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 descr="Sobre">
            <a:extLst>
              <a:ext uri="{FF2B5EF4-FFF2-40B4-BE49-F238E27FC236}">
                <a16:creationId xmlns=""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áfico 19" descr="Red">
            <a:extLst>
              <a:ext uri="{FF2B5EF4-FFF2-40B4-BE49-F238E27FC236}">
                <a16:creationId xmlns=""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ítulo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dirty="0"/>
              <a:t>correo electrónico</a:t>
            </a:r>
          </a:p>
        </p:txBody>
      </p:sp>
      <p:sp>
        <p:nvSpPr>
          <p:cNvPr id="22" name="Marcador de texto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 dirty="0"/>
              <a:t>Dirección URL del sitio web aquí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=""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Elipse 5">
            <a:extLst>
              <a:ext uri="{FF2B5EF4-FFF2-40B4-BE49-F238E27FC236}">
                <a16:creationId xmlns=""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4" name="Grupo 3">
            <a:extLst>
              <a:ext uri="{FF2B5EF4-FFF2-40B4-BE49-F238E27FC236}">
                <a16:creationId xmlns=""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Elipse 16">
              <a:extLst>
                <a:ext uri="{FF2B5EF4-FFF2-40B4-BE49-F238E27FC236}">
                  <a16:creationId xmlns=""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=""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orma libre 5">
                <a:extLst>
                  <a:ext uri="{FF2B5EF4-FFF2-40B4-BE49-F238E27FC236}">
                    <a16:creationId xmlns=""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0" name="Forma libre 6">
                <a:extLst>
                  <a:ext uri="{FF2B5EF4-FFF2-40B4-BE49-F238E27FC236}">
                    <a16:creationId xmlns=""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</p:grpSp>
      <p:sp>
        <p:nvSpPr>
          <p:cNvPr id="21" name="Marcador de texto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orma libre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7" name="Marcador de posición de contenido 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=""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orma libre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ítulo 1">
            <a:extLst>
              <a:ext uri="{FF2B5EF4-FFF2-40B4-BE49-F238E27FC236}">
                <a16:creationId xmlns=""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orma libre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texto 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7" name="Marcador de posición de contenido 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8" name="Marcador de posición de texto 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9" name="Marcador de posición de contenido 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=""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ción de imagen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orma libre 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2" name="Forma libre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3" name="Forma libre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Marcador de posición de texto 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Marcador de posición de contenido 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El título se escribe aquí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orma libre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3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Aquí se incluye texto ficticio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=""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orma libre 5">
              <a:extLst>
                <a:ext uri="{FF2B5EF4-FFF2-40B4-BE49-F238E27FC236}">
                  <a16:creationId xmlns=""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6">
              <a:extLst>
                <a:ext uri="{FF2B5EF4-FFF2-40B4-BE49-F238E27FC236}">
                  <a16:creationId xmlns=""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7">
              <a:extLst>
                <a:ext uri="{FF2B5EF4-FFF2-40B4-BE49-F238E27FC236}">
                  <a16:creationId xmlns=""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8" name="Marcador de posición de imagen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Elipse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3" name="Marcador de posición de imagen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Elipse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contenido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accent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6" name="Marcador de número de diapositiva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01 va aquí</a:t>
            </a:r>
          </a:p>
        </p:txBody>
      </p:sp>
      <p:sp>
        <p:nvSpPr>
          <p:cNvPr id="23" name="Marcador de posición de contenido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Tema 02 va aquí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Marcador de posición de imagen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9" name="Marcador de posición de imagen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=""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orma libre 5">
              <a:extLst>
                <a:ext uri="{FF2B5EF4-FFF2-40B4-BE49-F238E27FC236}">
                  <a16:creationId xmlns=""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6">
              <a:extLst>
                <a:ext uri="{FF2B5EF4-FFF2-40B4-BE49-F238E27FC236}">
                  <a16:creationId xmlns=""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7">
              <a:extLst>
                <a:ext uri="{FF2B5EF4-FFF2-40B4-BE49-F238E27FC236}">
                  <a16:creationId xmlns=""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l 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o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orma libre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" name="Forma libre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8" name="Forma libre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23" name="Elipse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Elipse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" name="Marcador de posición de imagen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3" name="Marcador de posición de imagen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1" name="Marcador de contenido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  <p:sp>
        <p:nvSpPr>
          <p:cNvPr id="33" name="Marcador de contenido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4" name="Marcador de contenido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es-ES" noProof="0" dirty="0"/>
              <a:t>Ejecutivo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14758FF-3187-4609-B511-E3487A9781F9}" type="datetime1">
              <a:rPr lang="es-ES" noProof="0" smtClean="0"/>
              <a:t>18/03/2026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 smtClean="0"/>
              <a:t>Globalization</a:t>
            </a:r>
            <a:r>
              <a:rPr lang="es-ES" dirty="0" smtClean="0"/>
              <a:t> and </a:t>
            </a:r>
            <a:r>
              <a:rPr lang="es-ES" dirty="0" err="1" smtClean="0"/>
              <a:t>communication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1</a:t>
            </a:fld>
            <a:endParaRPr lang="es-ES" dirty="0"/>
          </a:p>
        </p:txBody>
      </p:sp>
      <p:pic>
        <p:nvPicPr>
          <p:cNvPr id="11" name="Marcador de posición de imagen 10" descr="panorama urbano">
            <a:extLst>
              <a:ext uri="{FF2B5EF4-FFF2-40B4-BE49-F238E27FC236}">
                <a16:creationId xmlns=""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GLOBALIZATION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2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096" y="1122745"/>
            <a:ext cx="10515600" cy="5520362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en-US" sz="3500" dirty="0" smtClean="0"/>
              <a:t>What </a:t>
            </a:r>
            <a:r>
              <a:rPr lang="en-US" sz="3500" dirty="0"/>
              <a:t>does globalization mean? We always hear this word on TV and read about it in newspapers. It means the world is now a village – the global village. The world has become smaller. Of course, the world did not shrink and it isn’t a village. Because of better transport, the Internet and more trading between countries, it is easier to do business. Japanese car makers have factories in Thailand; American computer companies employ thousands of people in China. That’s globalization. And don’t forget the millions of call </a:t>
            </a:r>
            <a:r>
              <a:rPr lang="en-US" sz="3500" dirty="0" err="1"/>
              <a:t>centre</a:t>
            </a:r>
            <a:r>
              <a:rPr lang="en-US" sz="3500" dirty="0"/>
              <a:t> jobs in India that workers in America and Europe used to do. Globalization also means it is easier to work in another country. Is globalization a good or bad thing? That’s a difficult question to </a:t>
            </a:r>
            <a:r>
              <a:rPr lang="en-US" sz="1800" dirty="0"/>
              <a:t>answer.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GLOBALIZATION</a:t>
            </a:r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8096" y="1122745"/>
            <a:ext cx="10515600" cy="5520362"/>
          </a:xfrm>
        </p:spPr>
        <p:txBody>
          <a:bodyPr rtlCol="0">
            <a:normAutofit/>
          </a:bodyPr>
          <a:lstStyle/>
          <a:p>
            <a:pPr algn="l"/>
            <a:r>
              <a:rPr lang="en-US" sz="2800" dirty="0"/>
              <a:t>1.- What examples can you find of globalization?  </a:t>
            </a:r>
            <a:r>
              <a:rPr lang="en-US" sz="2800" dirty="0" smtClean="0"/>
              <a:t>__________________________________________________________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_ </a:t>
            </a:r>
            <a:r>
              <a:rPr lang="en-US" sz="2800" dirty="0"/>
              <a:t>2.- What kind of positive/negative effects does it have for you or your community?  </a:t>
            </a:r>
            <a:r>
              <a:rPr lang="en-US" sz="2800" dirty="0" smtClean="0"/>
              <a:t>__________________________________________________________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 </a:t>
            </a:r>
            <a:r>
              <a:rPr lang="en-US" sz="2800" dirty="0"/>
              <a:t>3.- How is globalization affecting you or your community? </a:t>
            </a:r>
            <a:r>
              <a:rPr lang="en-US" sz="2800" dirty="0" smtClean="0"/>
              <a:t>__________________________________________________________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48810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4</a:t>
            </a:fld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60670"/>
              </p:ext>
            </p:extLst>
          </p:nvPr>
        </p:nvGraphicFramePr>
        <p:xfrm>
          <a:off x="838200" y="847898"/>
          <a:ext cx="10515600" cy="5237016"/>
        </p:xfrm>
        <a:graphic>
          <a:graphicData uri="http://schemas.openxmlformats.org/drawingml/2006/table">
            <a:tbl>
              <a:tblPr/>
              <a:tblGrid>
                <a:gridCol w="5257800"/>
                <a:gridCol w="5257800"/>
              </a:tblGrid>
              <a:tr h="872836">
                <a:tc>
                  <a:txBody>
                    <a:bodyPr/>
                    <a:lstStyle/>
                    <a:p>
                      <a:r>
                        <a:rPr lang="es-CL" sz="4000" dirty="0" smtClean="0">
                          <a:solidFill>
                            <a:schemeClr val="bg1"/>
                          </a:solidFill>
                        </a:rPr>
                        <a:t>GLOBALIZATION</a:t>
                      </a:r>
                      <a:endParaRPr lang="es-CL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2836">
                <a:tc>
                  <a:txBody>
                    <a:bodyPr/>
                    <a:lstStyle/>
                    <a:p>
                      <a:r>
                        <a:rPr lang="es-CL" sz="3200" dirty="0" err="1">
                          <a:solidFill>
                            <a:schemeClr val="bg1"/>
                          </a:solidFill>
                        </a:rPr>
                        <a:t>globalization</a:t>
                      </a:r>
                      <a:endParaRPr lang="es-CL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3200" dirty="0">
                          <a:solidFill>
                            <a:schemeClr val="bg1"/>
                          </a:solidFill>
                        </a:rPr>
                        <a:t>globalización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2836">
                <a:tc>
                  <a:txBody>
                    <a:bodyPr/>
                    <a:lstStyle/>
                    <a:p>
                      <a:r>
                        <a:rPr lang="es-CL" sz="3200" dirty="0">
                          <a:solidFill>
                            <a:schemeClr val="bg1"/>
                          </a:solidFill>
                        </a:rPr>
                        <a:t>global </a:t>
                      </a:r>
                      <a:r>
                        <a:rPr lang="es-CL" sz="3200" dirty="0" err="1">
                          <a:solidFill>
                            <a:schemeClr val="bg1"/>
                          </a:solidFill>
                        </a:rPr>
                        <a:t>market</a:t>
                      </a:r>
                      <a:endParaRPr lang="es-CL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3200" dirty="0">
                          <a:solidFill>
                            <a:schemeClr val="bg1"/>
                          </a:solidFill>
                        </a:rPr>
                        <a:t>mercado global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2836">
                <a:tc>
                  <a:txBody>
                    <a:bodyPr/>
                    <a:lstStyle/>
                    <a:p>
                      <a:r>
                        <a:rPr lang="es-CL" sz="3200">
                          <a:solidFill>
                            <a:schemeClr val="bg1"/>
                          </a:solidFill>
                        </a:rPr>
                        <a:t>global issues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3200" dirty="0">
                          <a:solidFill>
                            <a:schemeClr val="bg1"/>
                          </a:solidFill>
                        </a:rPr>
                        <a:t>problemas globales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2836">
                <a:tc>
                  <a:txBody>
                    <a:bodyPr/>
                    <a:lstStyle/>
                    <a:p>
                      <a:r>
                        <a:rPr lang="es-CL" sz="3200">
                          <a:solidFill>
                            <a:schemeClr val="bg1"/>
                          </a:solidFill>
                        </a:rPr>
                        <a:t>global economy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3200" dirty="0">
                          <a:solidFill>
                            <a:schemeClr val="bg1"/>
                          </a:solidFill>
                        </a:rPr>
                        <a:t>economía global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2836">
                <a:tc>
                  <a:txBody>
                    <a:bodyPr/>
                    <a:lstStyle/>
                    <a:p>
                      <a:r>
                        <a:rPr lang="es-CL" sz="3200">
                          <a:solidFill>
                            <a:schemeClr val="bg1"/>
                          </a:solidFill>
                        </a:rPr>
                        <a:t>global warming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3200" dirty="0">
                          <a:solidFill>
                            <a:schemeClr val="bg1"/>
                          </a:solidFill>
                        </a:rPr>
                        <a:t>calentamiento global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5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2296"/>
          <a:stretch/>
        </p:blipFill>
        <p:spPr>
          <a:xfrm>
            <a:off x="2651760" y="0"/>
            <a:ext cx="6387737" cy="67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6</a:t>
            </a:fld>
            <a:endParaRPr lang="es-ES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es-CL" dirty="0" smtClean="0"/>
              <a:t>TERRORISM = terrorismo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PEACE = paz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HOMELESSNESS = sin hogar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POVERTY = pobreza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ADDITION =adicción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FAMINE = hambruna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POLLUTION = CONTAMINACIÓN 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RACISM = racismo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WAR: guerra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 smtClean="0"/>
              <a:t>Environment</a:t>
            </a:r>
            <a:r>
              <a:rPr lang="es-CL" dirty="0" smtClean="0"/>
              <a:t> = medio ambiente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DISEASE= enfermedad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smtClean="0"/>
              <a:t>IMMIGRATION = emigración</a:t>
            </a:r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pPr marL="514350" indent="-514350">
              <a:buFont typeface="+mj-lt"/>
              <a:buAutoNum type="arabicPeriod"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77249"/>
            <a:ext cx="11150600" cy="920336"/>
          </a:xfrm>
        </p:spPr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91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7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8"/>
          <a:stretch/>
        </p:blipFill>
        <p:spPr>
          <a:xfrm>
            <a:off x="2377440" y="0"/>
            <a:ext cx="7929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8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97" y="182563"/>
            <a:ext cx="8700284" cy="652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2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es-ES" smtClean="0"/>
              <a:pPr rtl="0"/>
              <a:t>9</a:t>
            </a:fld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881051" y="3105835"/>
            <a:ext cx="931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https://wordwall.net/es/resource/54566473/unit-1-globalization-and-communication-vocabulary</a:t>
            </a:r>
          </a:p>
        </p:txBody>
      </p:sp>
    </p:spTree>
    <p:extLst>
      <p:ext uri="{BB962C8B-B14F-4D97-AF65-F5344CB8AC3E}">
        <p14:creationId xmlns:p14="http://schemas.microsoft.com/office/powerpoint/2010/main" val="37695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51_TF34076243" id="{EB188560-FF41-4624-93D5-FDD7E127A2DE}" vid="{F767023B-66A9-4F93-B759-29D4C16B6A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19797F-2510-4681-A59B-FCD8F3733FE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esferas azules</Template>
  <TotalTime>0</TotalTime>
  <Words>266</Words>
  <Application>Microsoft Office PowerPoint</Application>
  <PresentationFormat>Panorámica</PresentationFormat>
  <Paragraphs>59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Tema de Office</vt:lpstr>
      <vt:lpstr>Globalization and communication</vt:lpstr>
      <vt:lpstr>GLOBALIZATION</vt:lpstr>
      <vt:lpstr>GLOBALIZATION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2026-03-12T00:13:31Z</dcterms:created>
  <dcterms:modified xsi:type="dcterms:W3CDTF">2026-03-19T19:46:26Z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