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68" r:id="rId5"/>
    <p:sldId id="266" r:id="rId6"/>
    <p:sldId id="269" r:id="rId7"/>
    <p:sldId id="258" r:id="rId8"/>
    <p:sldId id="259" r:id="rId9"/>
    <p:sldId id="260" r:id="rId10"/>
    <p:sldId id="267" r:id="rId11"/>
    <p:sldId id="270" r:id="rId12"/>
    <p:sldId id="261" r:id="rId13"/>
    <p:sldId id="262" r:id="rId14"/>
    <p:sldId id="263" r:id="rId15"/>
    <p:sldId id="264" r:id="rId16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41289-4085-4AE9-A0D8-3C31EA8749F8}" type="datetimeFigureOut">
              <a:rPr lang="es-CL" smtClean="0"/>
              <a:t>25-03-2026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8EECF-2B89-45C8-94F6-CFA0E87EC7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91803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41289-4085-4AE9-A0D8-3C31EA8749F8}" type="datetimeFigureOut">
              <a:rPr lang="es-CL" smtClean="0"/>
              <a:t>25-03-2026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8EECF-2B89-45C8-94F6-CFA0E87EC7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2392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41289-4085-4AE9-A0D8-3C31EA8749F8}" type="datetimeFigureOut">
              <a:rPr lang="es-CL" smtClean="0"/>
              <a:t>25-03-2026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8EECF-2B89-45C8-94F6-CFA0E87EC7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12081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41289-4085-4AE9-A0D8-3C31EA8749F8}" type="datetimeFigureOut">
              <a:rPr lang="es-CL" smtClean="0"/>
              <a:t>25-03-2026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8EECF-2B89-45C8-94F6-CFA0E87EC7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43676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41289-4085-4AE9-A0D8-3C31EA8749F8}" type="datetimeFigureOut">
              <a:rPr lang="es-CL" smtClean="0"/>
              <a:t>25-03-2026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8EECF-2B89-45C8-94F6-CFA0E87EC7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46541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41289-4085-4AE9-A0D8-3C31EA8749F8}" type="datetimeFigureOut">
              <a:rPr lang="es-CL" smtClean="0"/>
              <a:t>25-03-2026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8EECF-2B89-45C8-94F6-CFA0E87EC7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98755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41289-4085-4AE9-A0D8-3C31EA8749F8}" type="datetimeFigureOut">
              <a:rPr lang="es-CL" smtClean="0"/>
              <a:t>25-03-2026</a:t>
            </a:fld>
            <a:endParaRPr lang="es-C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8EECF-2B89-45C8-94F6-CFA0E87EC7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03356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41289-4085-4AE9-A0D8-3C31EA8749F8}" type="datetimeFigureOut">
              <a:rPr lang="es-CL" smtClean="0"/>
              <a:t>25-03-2026</a:t>
            </a:fld>
            <a:endParaRPr lang="es-C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8EECF-2B89-45C8-94F6-CFA0E87EC7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8446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41289-4085-4AE9-A0D8-3C31EA8749F8}" type="datetimeFigureOut">
              <a:rPr lang="es-CL" smtClean="0"/>
              <a:t>25-03-2026</a:t>
            </a:fld>
            <a:endParaRPr lang="es-C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8EECF-2B89-45C8-94F6-CFA0E87EC7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87100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41289-4085-4AE9-A0D8-3C31EA8749F8}" type="datetimeFigureOut">
              <a:rPr lang="es-CL" smtClean="0"/>
              <a:t>25-03-2026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8EECF-2B89-45C8-94F6-CFA0E87EC7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84160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41289-4085-4AE9-A0D8-3C31EA8749F8}" type="datetimeFigureOut">
              <a:rPr lang="es-CL" smtClean="0"/>
              <a:t>25-03-2026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8EECF-2B89-45C8-94F6-CFA0E87EC7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32094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gConfetti">
          <a:fgClr>
            <a:srgbClr val="FFC0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841289-4085-4AE9-A0D8-3C31EA8749F8}" type="datetimeFigureOut">
              <a:rPr lang="es-CL" smtClean="0"/>
              <a:t>25-03-2026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F8EECF-2B89-45C8-94F6-CFA0E87EC7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72808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5xZYFPJ0fps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 smtClean="0">
                <a:solidFill>
                  <a:schemeClr val="accent2"/>
                </a:solidFill>
                <a:latin typeface="Algerian" panose="04020705040A02060702" pitchFamily="82" charset="0"/>
              </a:rPr>
              <a:t>“HOW DO YOU FEEL?</a:t>
            </a:r>
            <a:endParaRPr lang="es-CL" dirty="0">
              <a:solidFill>
                <a:schemeClr val="accent2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sz="6000" dirty="0">
                <a:solidFill>
                  <a:prstClr val="black"/>
                </a:solidFill>
                <a:latin typeface="Calibri Light" panose="020F0302020204030204"/>
              </a:rPr>
              <a:t>UNIT 1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899259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9781" y="-3118"/>
            <a:ext cx="10515600" cy="953605"/>
          </a:xfrm>
        </p:spPr>
        <p:txBody>
          <a:bodyPr>
            <a:normAutofit/>
          </a:bodyPr>
          <a:lstStyle/>
          <a:p>
            <a:r>
              <a:rPr lang="es-CL" sz="4000" dirty="0" smtClean="0"/>
              <a:t>Look at </a:t>
            </a:r>
            <a:r>
              <a:rPr lang="es-CL" sz="4000" dirty="0" err="1" smtClean="0"/>
              <a:t>the</a:t>
            </a:r>
            <a:r>
              <a:rPr lang="es-CL" sz="4000" dirty="0" smtClean="0"/>
              <a:t> </a:t>
            </a:r>
            <a:r>
              <a:rPr lang="es-CL" sz="4000" dirty="0" err="1" smtClean="0"/>
              <a:t>picture</a:t>
            </a:r>
            <a:r>
              <a:rPr lang="es-CL" sz="4000" dirty="0" smtClean="0"/>
              <a:t> and complete </a:t>
            </a:r>
            <a:r>
              <a:rPr lang="es-CL" sz="4000" dirty="0" err="1" smtClean="0"/>
              <a:t>the</a:t>
            </a:r>
            <a:r>
              <a:rPr lang="es-CL" sz="4000" dirty="0" smtClean="0"/>
              <a:t> </a:t>
            </a:r>
            <a:r>
              <a:rPr lang="es-CL" sz="4000" dirty="0" err="1" smtClean="0"/>
              <a:t>sentence</a:t>
            </a:r>
            <a:r>
              <a:rPr lang="es-CL" sz="4000" dirty="0" smtClean="0"/>
              <a:t>:</a:t>
            </a:r>
            <a:endParaRPr lang="es-CL" sz="4000" dirty="0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>
          <a:xfrm>
            <a:off x="838200" y="1471961"/>
            <a:ext cx="10515600" cy="4705002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s-CL" dirty="0" smtClean="0"/>
              <a:t>I </a:t>
            </a:r>
            <a:r>
              <a:rPr lang="es-CL" dirty="0" err="1" smtClean="0"/>
              <a:t>have</a:t>
            </a:r>
            <a:r>
              <a:rPr lang="es-CL" dirty="0" smtClean="0"/>
              <a:t> a </a:t>
            </a:r>
            <a:r>
              <a:rPr lang="es-CL" u="sng" dirty="0" smtClean="0"/>
              <a:t>_</a:t>
            </a:r>
            <a:r>
              <a:rPr lang="es-CL" u="sng" dirty="0" err="1" smtClean="0"/>
              <a:t>headache</a:t>
            </a:r>
            <a:r>
              <a:rPr lang="es-CL" u="sng" dirty="0" smtClean="0"/>
              <a:t>________</a:t>
            </a:r>
            <a:endParaRPr lang="es-CL" u="sng" dirty="0" smtClean="0"/>
          </a:p>
          <a:p>
            <a:pPr marL="514350" indent="-514350">
              <a:buFont typeface="+mj-lt"/>
              <a:buAutoNum type="arabicPeriod"/>
            </a:pPr>
            <a:endParaRPr lang="es-CL" dirty="0" smtClean="0"/>
          </a:p>
          <a:p>
            <a:pPr marL="514350" indent="-514350">
              <a:buFont typeface="+mj-lt"/>
              <a:buAutoNum type="arabicPeriod"/>
            </a:pPr>
            <a:r>
              <a:rPr lang="es-CL" dirty="0" err="1" smtClean="0"/>
              <a:t>She</a:t>
            </a:r>
            <a:r>
              <a:rPr lang="es-CL" dirty="0" smtClean="0"/>
              <a:t> has a </a:t>
            </a:r>
            <a:r>
              <a:rPr lang="es-CL" u="sng" dirty="0" smtClean="0"/>
              <a:t>___</a:t>
            </a:r>
            <a:r>
              <a:rPr lang="es-CL" u="sng" dirty="0" err="1" smtClean="0"/>
              <a:t>runny</a:t>
            </a:r>
            <a:r>
              <a:rPr lang="es-CL" u="sng" dirty="0" smtClean="0"/>
              <a:t> </a:t>
            </a:r>
            <a:r>
              <a:rPr lang="es-CL" u="sng" dirty="0" err="1" smtClean="0"/>
              <a:t>nose</a:t>
            </a:r>
            <a:r>
              <a:rPr lang="es-CL" u="sng" dirty="0" smtClean="0"/>
              <a:t>___________</a:t>
            </a:r>
            <a:endParaRPr lang="es-CL" u="sng" dirty="0" smtClean="0"/>
          </a:p>
          <a:p>
            <a:pPr marL="514350" indent="-514350">
              <a:buFont typeface="+mj-lt"/>
              <a:buAutoNum type="arabicPeriod"/>
            </a:pPr>
            <a:endParaRPr lang="es-CL" dirty="0"/>
          </a:p>
          <a:p>
            <a:pPr marL="514350" indent="-514350">
              <a:buFont typeface="+mj-lt"/>
              <a:buAutoNum type="arabicPeriod"/>
            </a:pPr>
            <a:r>
              <a:rPr lang="es-CL" dirty="0" smtClean="0"/>
              <a:t>He has a </a:t>
            </a:r>
            <a:r>
              <a:rPr lang="es-CL" u="sng" dirty="0" smtClean="0"/>
              <a:t>_</a:t>
            </a:r>
            <a:r>
              <a:rPr lang="es-CL" u="sng" dirty="0" err="1" smtClean="0"/>
              <a:t>fever</a:t>
            </a:r>
            <a:r>
              <a:rPr lang="es-CL" u="sng" dirty="0" smtClean="0"/>
              <a:t>_________</a:t>
            </a:r>
            <a:endParaRPr lang="es-CL" u="sng" dirty="0" smtClean="0"/>
          </a:p>
          <a:p>
            <a:pPr marL="514350" indent="-514350">
              <a:buFont typeface="+mj-lt"/>
              <a:buAutoNum type="arabicPeriod"/>
            </a:pPr>
            <a:endParaRPr lang="es-CL" dirty="0"/>
          </a:p>
          <a:p>
            <a:pPr marL="514350" indent="-514350">
              <a:buFont typeface="+mj-lt"/>
              <a:buAutoNum type="arabicPeriod"/>
            </a:pPr>
            <a:r>
              <a:rPr lang="es-CL" dirty="0" smtClean="0"/>
              <a:t>He has a </a:t>
            </a:r>
            <a:r>
              <a:rPr lang="es-CL" u="sng" dirty="0" smtClean="0"/>
              <a:t>__</a:t>
            </a:r>
            <a:r>
              <a:rPr lang="es-CL" u="sng" dirty="0" err="1" smtClean="0"/>
              <a:t>toothache</a:t>
            </a:r>
            <a:r>
              <a:rPr lang="es-CL" u="sng" dirty="0" smtClean="0"/>
              <a:t>_____________</a:t>
            </a:r>
            <a:endParaRPr lang="es-CL" u="sng" dirty="0" smtClean="0"/>
          </a:p>
          <a:p>
            <a:pPr marL="514350" indent="-514350">
              <a:buFont typeface="+mj-lt"/>
              <a:buAutoNum type="arabicPeriod"/>
            </a:pPr>
            <a:endParaRPr lang="es-CL" dirty="0"/>
          </a:p>
          <a:p>
            <a:pPr marL="514350" indent="-514350">
              <a:buFont typeface="+mj-lt"/>
              <a:buAutoNum type="arabicPeriod"/>
            </a:pPr>
            <a:r>
              <a:rPr lang="es-CL" dirty="0" err="1" smtClean="0"/>
              <a:t>She</a:t>
            </a:r>
            <a:r>
              <a:rPr lang="es-CL" dirty="0" smtClean="0"/>
              <a:t> has a </a:t>
            </a:r>
            <a:r>
              <a:rPr lang="es-CL" u="sng" dirty="0" smtClean="0"/>
              <a:t>_</a:t>
            </a:r>
            <a:r>
              <a:rPr lang="es-CL" u="sng" dirty="0" err="1" smtClean="0"/>
              <a:t>sore</a:t>
            </a:r>
            <a:r>
              <a:rPr lang="es-CL" u="sng" dirty="0" smtClean="0"/>
              <a:t> </a:t>
            </a:r>
            <a:r>
              <a:rPr lang="es-CL" u="sng" dirty="0" err="1" smtClean="0"/>
              <a:t>throat</a:t>
            </a:r>
            <a:r>
              <a:rPr lang="es-CL" u="sng" dirty="0" smtClean="0"/>
              <a:t>_______</a:t>
            </a:r>
            <a:endParaRPr lang="es-CL" u="sng" dirty="0" smtClean="0"/>
          </a:p>
          <a:p>
            <a:pPr marL="514350" indent="-514350">
              <a:buFont typeface="+mj-lt"/>
              <a:buAutoNum type="arabicPeriod"/>
            </a:pPr>
            <a:endParaRPr lang="es-CL" dirty="0"/>
          </a:p>
          <a:p>
            <a:pPr marL="514350" indent="-514350">
              <a:buFont typeface="+mj-lt"/>
              <a:buAutoNum type="arabicPeriod"/>
            </a:pPr>
            <a:r>
              <a:rPr lang="es-CL" dirty="0" smtClean="0"/>
              <a:t>He has a </a:t>
            </a:r>
            <a:r>
              <a:rPr lang="es-CL" u="sng" dirty="0" err="1" smtClean="0"/>
              <a:t>broken</a:t>
            </a:r>
            <a:r>
              <a:rPr lang="es-CL" u="sng" dirty="0" smtClean="0"/>
              <a:t> </a:t>
            </a:r>
            <a:r>
              <a:rPr lang="es-CL" u="sng" dirty="0" err="1" smtClean="0"/>
              <a:t>arm</a:t>
            </a:r>
            <a:r>
              <a:rPr lang="es-CL" dirty="0" smtClean="0"/>
              <a:t>__________</a:t>
            </a:r>
            <a:endParaRPr lang="es-CL" dirty="0" smtClean="0"/>
          </a:p>
          <a:p>
            <a:pPr marL="514350" indent="-514350">
              <a:buFont typeface="+mj-lt"/>
              <a:buAutoNum type="arabicPeriod"/>
            </a:pPr>
            <a:endParaRPr lang="es-CL" dirty="0"/>
          </a:p>
          <a:p>
            <a:endParaRPr lang="es-CL" dirty="0" smtClean="0"/>
          </a:p>
          <a:p>
            <a:endParaRPr lang="es-CL" dirty="0"/>
          </a:p>
          <a:p>
            <a:endParaRPr lang="es-CL" dirty="0" smtClean="0"/>
          </a:p>
          <a:p>
            <a:endParaRPr lang="es-CL" dirty="0"/>
          </a:p>
          <a:p>
            <a:endParaRPr lang="es-CL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3598" y="773519"/>
            <a:ext cx="880170" cy="947875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3"/>
          <a:srcRect b="9456"/>
          <a:stretch/>
        </p:blipFill>
        <p:spPr>
          <a:xfrm>
            <a:off x="5219003" y="1719699"/>
            <a:ext cx="876997" cy="940545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 rotWithShape="1">
          <a:blip r:embed="rId4"/>
          <a:srcRect b="11477"/>
          <a:stretch/>
        </p:blipFill>
        <p:spPr>
          <a:xfrm>
            <a:off x="4366630" y="2693291"/>
            <a:ext cx="891168" cy="850978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 rotWithShape="1">
          <a:blip r:embed="rId5"/>
          <a:srcRect b="6854"/>
          <a:stretch/>
        </p:blipFill>
        <p:spPr>
          <a:xfrm>
            <a:off x="5308965" y="3292146"/>
            <a:ext cx="1069077" cy="1064631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 rotWithShape="1">
          <a:blip r:embed="rId6"/>
          <a:srcRect l="13373" r="15105" b="5417"/>
          <a:stretch/>
        </p:blipFill>
        <p:spPr>
          <a:xfrm>
            <a:off x="4985527" y="4403820"/>
            <a:ext cx="932054" cy="723557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7"/>
          <a:srcRect l="14033" t="6854" r="10975" b="9377"/>
          <a:stretch/>
        </p:blipFill>
        <p:spPr>
          <a:xfrm>
            <a:off x="4559455" y="5364454"/>
            <a:ext cx="892099" cy="1065384"/>
          </a:xfrm>
          <a:prstGeom prst="rect">
            <a:avLst/>
          </a:prstGeom>
        </p:spPr>
      </p:pic>
      <p:sp>
        <p:nvSpPr>
          <p:cNvPr id="12" name="Rectángulo 11"/>
          <p:cNvSpPr/>
          <p:nvPr/>
        </p:nvSpPr>
        <p:spPr>
          <a:xfrm>
            <a:off x="6429210" y="2620939"/>
            <a:ext cx="57454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What’s</a:t>
            </a:r>
            <a:r>
              <a:rPr lang="es-ES" sz="54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es-ES" sz="5400" b="1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the</a:t>
            </a:r>
            <a:r>
              <a:rPr lang="es-ES" sz="54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es-ES" sz="5400" b="1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matter</a:t>
            </a:r>
            <a:r>
              <a:rPr lang="es-ES" sz="54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?</a:t>
            </a:r>
            <a:endParaRPr lang="es-ES" sz="54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739974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889" y="0"/>
            <a:ext cx="10515600" cy="1325563"/>
          </a:xfrm>
        </p:spPr>
        <p:txBody>
          <a:bodyPr/>
          <a:lstStyle/>
          <a:p>
            <a:r>
              <a:rPr lang="es-CL" dirty="0" err="1" smtClean="0"/>
              <a:t>Ejercise</a:t>
            </a:r>
            <a:r>
              <a:rPr lang="es-CL" dirty="0" smtClean="0"/>
              <a:t>:</a:t>
            </a:r>
            <a:br>
              <a:rPr lang="es-CL" dirty="0" smtClean="0"/>
            </a:br>
            <a:r>
              <a:rPr lang="es-CL" dirty="0" err="1" smtClean="0"/>
              <a:t>Make</a:t>
            </a:r>
            <a:r>
              <a:rPr lang="es-CL" dirty="0" smtClean="0"/>
              <a:t> </a:t>
            </a:r>
            <a:r>
              <a:rPr lang="es-CL" dirty="0" err="1" smtClean="0"/>
              <a:t>sentences</a:t>
            </a:r>
            <a:r>
              <a:rPr lang="es-CL" dirty="0" smtClean="0"/>
              <a:t> </a:t>
            </a:r>
            <a:r>
              <a:rPr lang="es-CL" dirty="0" err="1" smtClean="0"/>
              <a:t>with</a:t>
            </a:r>
            <a:r>
              <a:rPr lang="es-CL" dirty="0" smtClean="0"/>
              <a:t> </a:t>
            </a:r>
            <a:r>
              <a:rPr lang="es-CL" dirty="0" err="1" smtClean="0"/>
              <a:t>feelings</a:t>
            </a:r>
            <a:r>
              <a:rPr lang="es-CL" dirty="0" smtClean="0"/>
              <a:t> and </a:t>
            </a:r>
            <a:r>
              <a:rPr lang="es-CL" dirty="0" err="1" smtClean="0"/>
              <a:t>illness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572322"/>
            <a:ext cx="10515600" cy="4604641"/>
          </a:xfrm>
        </p:spPr>
        <p:txBody>
          <a:bodyPr/>
          <a:lstStyle/>
          <a:p>
            <a:r>
              <a:rPr lang="es-CL" dirty="0" smtClean="0"/>
              <a:t>Ex:  </a:t>
            </a:r>
            <a:r>
              <a:rPr lang="es-CL" sz="4000" dirty="0" smtClean="0"/>
              <a:t>I </a:t>
            </a:r>
            <a:r>
              <a:rPr lang="es-CL" sz="4000" dirty="0" err="1" smtClean="0"/>
              <a:t>feel</a:t>
            </a:r>
            <a:r>
              <a:rPr lang="es-CL" sz="4000" dirty="0" smtClean="0"/>
              <a:t> </a:t>
            </a:r>
            <a:r>
              <a:rPr lang="es-CL" sz="4000" dirty="0" err="1" smtClean="0"/>
              <a:t>bad</a:t>
            </a:r>
            <a:r>
              <a:rPr lang="es-CL" sz="4000" dirty="0" smtClean="0"/>
              <a:t>, </a:t>
            </a:r>
            <a:r>
              <a:rPr lang="es-CL" sz="4000" dirty="0" err="1" smtClean="0"/>
              <a:t>because</a:t>
            </a:r>
            <a:r>
              <a:rPr lang="es-CL" sz="4000" dirty="0" smtClean="0"/>
              <a:t> I </a:t>
            </a:r>
            <a:r>
              <a:rPr lang="es-CL" sz="4000" dirty="0" err="1" smtClean="0"/>
              <a:t>have</a:t>
            </a:r>
            <a:r>
              <a:rPr lang="es-CL" sz="4000" dirty="0" smtClean="0"/>
              <a:t> a </a:t>
            </a:r>
            <a:r>
              <a:rPr lang="es-CL" sz="4000" dirty="0" err="1" smtClean="0"/>
              <a:t>cold</a:t>
            </a:r>
            <a:endParaRPr lang="es-CL" sz="4000" dirty="0" smtClean="0"/>
          </a:p>
          <a:p>
            <a:r>
              <a:rPr lang="es-CL" sz="4000" dirty="0" smtClean="0"/>
              <a:t>I </a:t>
            </a:r>
            <a:r>
              <a:rPr lang="es-CL" sz="4000" dirty="0" err="1" smtClean="0"/>
              <a:t>feel</a:t>
            </a:r>
            <a:r>
              <a:rPr lang="es-CL" sz="4000" dirty="0" smtClean="0"/>
              <a:t> </a:t>
            </a:r>
            <a:r>
              <a:rPr lang="es-CL" sz="4000" dirty="0" err="1" smtClean="0"/>
              <a:t>bad</a:t>
            </a:r>
            <a:r>
              <a:rPr lang="es-CL" sz="4000" dirty="0" smtClean="0"/>
              <a:t>, </a:t>
            </a:r>
            <a:r>
              <a:rPr lang="es-CL" sz="4000" dirty="0" err="1" smtClean="0"/>
              <a:t>because</a:t>
            </a:r>
            <a:r>
              <a:rPr lang="es-CL" sz="4000" dirty="0" smtClean="0"/>
              <a:t> I </a:t>
            </a:r>
            <a:r>
              <a:rPr lang="es-CL" sz="4000" dirty="0" err="1" smtClean="0"/>
              <a:t>have</a:t>
            </a:r>
            <a:r>
              <a:rPr lang="es-CL" sz="4000" dirty="0" smtClean="0"/>
              <a:t> a </a:t>
            </a:r>
            <a:r>
              <a:rPr lang="es-CL" sz="4000" dirty="0" err="1" smtClean="0"/>
              <a:t>cut</a:t>
            </a:r>
            <a:endParaRPr lang="es-CL" sz="4000" dirty="0" smtClean="0"/>
          </a:p>
          <a:p>
            <a:r>
              <a:rPr lang="es-CL" sz="4000" dirty="0" smtClean="0"/>
              <a:t>I </a:t>
            </a:r>
            <a:r>
              <a:rPr lang="es-CL" sz="4000" dirty="0" err="1" smtClean="0"/>
              <a:t>feel</a:t>
            </a:r>
            <a:r>
              <a:rPr lang="es-CL" sz="4000" dirty="0" smtClean="0"/>
              <a:t> </a:t>
            </a:r>
            <a:r>
              <a:rPr lang="es-CL" sz="4000" dirty="0" err="1" smtClean="0"/>
              <a:t>tired</a:t>
            </a:r>
            <a:r>
              <a:rPr lang="es-CL" sz="4000" dirty="0" smtClean="0"/>
              <a:t>, </a:t>
            </a:r>
            <a:r>
              <a:rPr lang="es-CL" sz="4000" dirty="0" err="1" smtClean="0"/>
              <a:t>because</a:t>
            </a:r>
            <a:r>
              <a:rPr lang="es-CL" sz="4000" dirty="0" smtClean="0"/>
              <a:t> I </a:t>
            </a:r>
            <a:r>
              <a:rPr lang="es-CL" sz="4000" dirty="0" err="1" smtClean="0"/>
              <a:t>have</a:t>
            </a:r>
            <a:r>
              <a:rPr lang="es-CL" sz="4000" dirty="0" smtClean="0"/>
              <a:t> a </a:t>
            </a:r>
            <a:r>
              <a:rPr lang="es-CL" sz="4000" dirty="0" err="1" smtClean="0"/>
              <a:t>headche</a:t>
            </a:r>
            <a:endParaRPr lang="es-CL" sz="4000" dirty="0" smtClean="0"/>
          </a:p>
          <a:p>
            <a:r>
              <a:rPr lang="es-CL" sz="4000" dirty="0" smtClean="0"/>
              <a:t>I </a:t>
            </a:r>
            <a:r>
              <a:rPr lang="es-CL" sz="4000" dirty="0" err="1" smtClean="0"/>
              <a:t>feel</a:t>
            </a:r>
            <a:r>
              <a:rPr lang="es-CL" sz="4000" dirty="0" smtClean="0"/>
              <a:t> </a:t>
            </a:r>
            <a:r>
              <a:rPr lang="es-CL" sz="4000" dirty="0" err="1" smtClean="0"/>
              <a:t>bad</a:t>
            </a:r>
            <a:r>
              <a:rPr lang="es-CL" sz="4000" dirty="0" smtClean="0"/>
              <a:t>, </a:t>
            </a:r>
            <a:r>
              <a:rPr lang="es-CL" sz="4000" dirty="0" err="1" smtClean="0"/>
              <a:t>because</a:t>
            </a:r>
            <a:r>
              <a:rPr lang="es-CL" sz="4000" dirty="0" smtClean="0"/>
              <a:t> I </a:t>
            </a:r>
            <a:r>
              <a:rPr lang="es-CL" sz="4000" dirty="0" err="1" smtClean="0"/>
              <a:t>have</a:t>
            </a:r>
            <a:r>
              <a:rPr lang="es-CL" sz="4000" dirty="0" smtClean="0"/>
              <a:t> a </a:t>
            </a:r>
            <a:r>
              <a:rPr lang="es-CL" sz="4000" dirty="0" err="1" smtClean="0"/>
              <a:t>cough</a:t>
            </a:r>
            <a:endParaRPr lang="es-CL" sz="4000" dirty="0"/>
          </a:p>
        </p:txBody>
      </p:sp>
    </p:spTree>
    <p:extLst>
      <p:ext uri="{BB962C8B-B14F-4D97-AF65-F5344CB8AC3E}">
        <p14:creationId xmlns:p14="http://schemas.microsoft.com/office/powerpoint/2010/main" val="10034954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1413" y="298218"/>
            <a:ext cx="10515600" cy="1325563"/>
          </a:xfrm>
        </p:spPr>
        <p:txBody>
          <a:bodyPr/>
          <a:lstStyle/>
          <a:p>
            <a:r>
              <a:rPr lang="es-CL" dirty="0" smtClean="0"/>
              <a:t>Reading </a:t>
            </a:r>
            <a:r>
              <a:rPr lang="es-CL" dirty="0" err="1" smtClean="0"/>
              <a:t>Activity</a:t>
            </a:r>
            <a:endParaRPr lang="es-CL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581413" y="1442697"/>
            <a:ext cx="11029173" cy="5047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Text: “A </a:t>
            </a:r>
            <a:r>
              <a:rPr kumimoji="0" lang="es-CL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Sick</a:t>
            </a:r>
            <a:r>
              <a:rPr kumimoji="0" lang="es-CL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Day”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Lucy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is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student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Today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she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is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not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at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school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because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she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feels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sick</a:t>
            </a:r>
            <a:r>
              <a:rPr kumimoji="0" lang="es-CL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br>
              <a:rPr kumimoji="0" lang="es-CL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morning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she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wakes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up and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feels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very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tired</a:t>
            </a:r>
            <a:r>
              <a:rPr kumimoji="0" lang="es-CL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She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also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has a </a:t>
            </a:r>
            <a:r>
              <a:rPr kumimoji="0" lang="es-CL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headache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and a </a:t>
            </a:r>
            <a:r>
              <a:rPr kumimoji="0" lang="es-CL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fever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b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Her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mom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checks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her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temperature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and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gives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her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some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medicine.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Lucy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stays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in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bed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and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drinks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tea.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She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watches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TV and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rests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all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day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b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afternoon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she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feels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little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better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but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she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still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has a </a:t>
            </a:r>
            <a:r>
              <a:rPr kumimoji="0" lang="es-CL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cough</a:t>
            </a:r>
            <a:r>
              <a:rPr kumimoji="0" lang="es-CL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Her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mom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tells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her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sleep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early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so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she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can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feel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better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tomorrow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endParaRPr kumimoji="0" lang="es-CL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84543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64403"/>
            <a:ext cx="10515600" cy="783451"/>
          </a:xfrm>
        </p:spPr>
        <p:txBody>
          <a:bodyPr/>
          <a:lstStyle/>
          <a:p>
            <a:r>
              <a:rPr lang="es-CL" dirty="0" smtClean="0"/>
              <a:t>MULTIPLE CHOICE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947854"/>
            <a:ext cx="10515600" cy="5687121"/>
          </a:xfrm>
        </p:spPr>
        <p:txBody>
          <a:bodyPr numCol="2"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1Why is Lucy not at school?</a:t>
            </a:r>
          </a:p>
          <a:p>
            <a:pPr marL="514350" indent="-514350">
              <a:buAutoNum type="alphaLcParenR"/>
            </a:pPr>
            <a:r>
              <a:rPr lang="en-US" dirty="0" smtClean="0"/>
              <a:t>Because she is happy</a:t>
            </a:r>
          </a:p>
          <a:p>
            <a:pPr marL="0" indent="0">
              <a:buNone/>
            </a:pPr>
            <a:r>
              <a:rPr lang="en-US" dirty="0" smtClean="0"/>
              <a:t>b) Because she feels sick</a:t>
            </a:r>
          </a:p>
          <a:p>
            <a:pPr marL="0" indent="0">
              <a:buNone/>
            </a:pPr>
            <a:r>
              <a:rPr lang="en-US" dirty="0" smtClean="0"/>
              <a:t>c) Because she is playing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2What does Lucy have in the morning?</a:t>
            </a:r>
          </a:p>
          <a:p>
            <a:pPr marL="514350" indent="-514350">
              <a:buAutoNum type="alphaLcParenR"/>
            </a:pPr>
            <a:r>
              <a:rPr lang="en-US" dirty="0" smtClean="0"/>
              <a:t>A cold and hunger</a:t>
            </a:r>
          </a:p>
          <a:p>
            <a:pPr marL="0" indent="0">
              <a:buNone/>
            </a:pPr>
            <a:r>
              <a:rPr lang="en-US" dirty="0" smtClean="0"/>
              <a:t>b) A headache and a fever</a:t>
            </a:r>
          </a:p>
          <a:p>
            <a:pPr marL="0" indent="0">
              <a:buNone/>
            </a:pPr>
            <a:r>
              <a:rPr lang="en-US" dirty="0" smtClean="0"/>
              <a:t>c) A cough and happiness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3What does her mom give her?</a:t>
            </a:r>
          </a:p>
          <a:p>
            <a:pPr marL="514350" indent="-514350">
              <a:buAutoNum type="alphaLcParenR"/>
            </a:pPr>
            <a:r>
              <a:rPr lang="en-US" dirty="0" smtClean="0"/>
              <a:t>Food</a:t>
            </a:r>
          </a:p>
          <a:p>
            <a:pPr marL="0" indent="0">
              <a:buNone/>
            </a:pPr>
            <a:r>
              <a:rPr lang="en-US" dirty="0" smtClean="0"/>
              <a:t>b) Medicine</a:t>
            </a:r>
          </a:p>
          <a:p>
            <a:pPr marL="0" indent="0">
              <a:buNone/>
            </a:pPr>
            <a:r>
              <a:rPr lang="en-US" dirty="0" smtClean="0"/>
              <a:t>c) Toys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4What does Lucy do during the day?</a:t>
            </a:r>
          </a:p>
          <a:p>
            <a:pPr marL="514350" indent="-514350">
              <a:buAutoNum type="alphaLcParenR"/>
            </a:pPr>
            <a:r>
              <a:rPr lang="en-US" dirty="0" smtClean="0"/>
              <a:t>She goes to school</a:t>
            </a:r>
          </a:p>
          <a:p>
            <a:pPr marL="0" indent="0">
              <a:buNone/>
            </a:pPr>
            <a:r>
              <a:rPr lang="en-US" dirty="0" smtClean="0"/>
              <a:t>b) She plays outside</a:t>
            </a:r>
          </a:p>
          <a:p>
            <a:pPr marL="0" indent="0">
              <a:buNone/>
            </a:pPr>
            <a:r>
              <a:rPr lang="en-US" dirty="0" smtClean="0"/>
              <a:t>c) She rests and watches TV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5How does Lucy feel in the afternoon?</a:t>
            </a:r>
          </a:p>
          <a:p>
            <a:pPr marL="514350" indent="-514350">
              <a:buAutoNum type="alphaLcParenR"/>
            </a:pPr>
            <a:r>
              <a:rPr lang="en-US" dirty="0" smtClean="0"/>
              <a:t>Worse</a:t>
            </a:r>
          </a:p>
          <a:p>
            <a:pPr marL="0" indent="0">
              <a:buNone/>
            </a:pPr>
            <a:r>
              <a:rPr lang="en-US" dirty="0" smtClean="0"/>
              <a:t>b) The same</a:t>
            </a:r>
          </a:p>
          <a:p>
            <a:pPr marL="0" indent="0">
              <a:buNone/>
            </a:pPr>
            <a:r>
              <a:rPr lang="en-US" dirty="0" smtClean="0"/>
              <a:t>c) A little better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6818197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err="1" smtClean="0"/>
              <a:t>Write</a:t>
            </a:r>
            <a:r>
              <a:rPr lang="es-CL" dirty="0" smtClean="0"/>
              <a:t> true </a:t>
            </a:r>
            <a:r>
              <a:rPr lang="es-CL" dirty="0" err="1" smtClean="0"/>
              <a:t>or</a:t>
            </a:r>
            <a:r>
              <a:rPr lang="es-CL" dirty="0" smtClean="0"/>
              <a:t> false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. True or False</a:t>
            </a:r>
          </a:p>
          <a:p>
            <a:r>
              <a:rPr lang="en-US" dirty="0" smtClean="0"/>
              <a:t>Lucy goes to school. ___</a:t>
            </a:r>
          </a:p>
          <a:p>
            <a:r>
              <a:rPr lang="en-US" dirty="0" smtClean="0"/>
              <a:t>She feels tired. ___</a:t>
            </a:r>
          </a:p>
          <a:p>
            <a:r>
              <a:rPr lang="en-US" dirty="0" smtClean="0"/>
              <a:t>She has a fever. ___</a:t>
            </a:r>
          </a:p>
          <a:p>
            <a:r>
              <a:rPr lang="en-US" dirty="0" smtClean="0"/>
              <a:t>She plays with friends. ___</a:t>
            </a:r>
          </a:p>
          <a:p>
            <a:r>
              <a:rPr lang="en-US" dirty="0" smtClean="0"/>
              <a:t>She watches TV. ___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9148484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err="1" smtClean="0"/>
              <a:t>Answer</a:t>
            </a:r>
            <a:r>
              <a:rPr lang="es-CL" dirty="0" smtClean="0"/>
              <a:t> </a:t>
            </a:r>
            <a:r>
              <a:rPr lang="es-CL" dirty="0" err="1" smtClean="0"/>
              <a:t>the</a:t>
            </a:r>
            <a:r>
              <a:rPr lang="es-CL" dirty="0" smtClean="0"/>
              <a:t> </a:t>
            </a:r>
            <a:r>
              <a:rPr lang="es-CL" dirty="0" err="1" smtClean="0"/>
              <a:t>questions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Short Answers</a:t>
            </a:r>
          </a:p>
          <a:p>
            <a:r>
              <a:rPr lang="en-US" dirty="0" smtClean="0"/>
              <a:t>How does Lucy feel in the morning?</a:t>
            </a:r>
          </a:p>
          <a:p>
            <a:r>
              <a:rPr lang="en-US" dirty="0" smtClean="0"/>
              <a:t>What does her mom do?</a:t>
            </a:r>
          </a:p>
          <a:p>
            <a:r>
              <a:rPr lang="en-US" dirty="0" smtClean="0"/>
              <a:t>What does Lucy drink?</a:t>
            </a:r>
          </a:p>
          <a:p>
            <a:r>
              <a:rPr lang="en-US" dirty="0" smtClean="0"/>
              <a:t>Does she feel better later?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955619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228600" lvl="0" indent="-228600">
              <a:spcBef>
                <a:spcPts val="1000"/>
              </a:spcBef>
            </a:pPr>
            <a:r>
              <a:rPr lang="es-CL" sz="4800" b="1" dirty="0">
                <a:solidFill>
                  <a:prstClr val="black"/>
                </a:solidFill>
                <a:latin typeface="Calibri" panose="020F0502020204030204"/>
              </a:rPr>
              <a:t>Objetivo</a:t>
            </a:r>
            <a:br>
              <a:rPr lang="es-CL" sz="4800" b="1" dirty="0">
                <a:solidFill>
                  <a:prstClr val="black"/>
                </a:solidFill>
                <a:latin typeface="Calibri" panose="020F0502020204030204"/>
              </a:rPr>
            </a:br>
            <a:endParaRPr lang="es-CL" sz="72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/>
              <a:t>Los </a:t>
            </a:r>
            <a:r>
              <a:rPr lang="es-CL" dirty="0"/>
              <a:t>estudiantes serán capaces de:</a:t>
            </a:r>
          </a:p>
          <a:p>
            <a:r>
              <a:rPr lang="es-CL" dirty="0"/>
              <a:t>Expresar emociones </a:t>
            </a:r>
          </a:p>
          <a:p>
            <a:r>
              <a:rPr lang="es-CL" dirty="0"/>
              <a:t>Hablar de enfermedades simples </a:t>
            </a:r>
          </a:p>
          <a:p>
            <a:r>
              <a:rPr lang="es-CL" dirty="0"/>
              <a:t>Preguntar y responder cómo se sienten 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545723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9665" y="7768"/>
            <a:ext cx="10515600" cy="964337"/>
          </a:xfrm>
        </p:spPr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es-CL" dirty="0" err="1" smtClean="0"/>
              <a:t>Vocabulary</a:t>
            </a:r>
            <a:r>
              <a:rPr lang="es-CL" dirty="0" smtClean="0"/>
              <a:t> (</a:t>
            </a:r>
            <a:r>
              <a:rPr lang="es-CL" dirty="0" err="1" smtClean="0"/>
              <a:t>Feelings</a:t>
            </a:r>
            <a:r>
              <a:rPr lang="es-CL" dirty="0" smtClean="0"/>
              <a:t> &amp; </a:t>
            </a:r>
            <a:r>
              <a:rPr lang="es-CL" dirty="0" err="1" smtClean="0"/>
              <a:t>Illnesses</a:t>
            </a:r>
            <a:r>
              <a:rPr lang="es-CL" dirty="0" smtClean="0"/>
              <a:t>)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9665" y="972105"/>
            <a:ext cx="11062741" cy="5638557"/>
          </a:xfrm>
        </p:spPr>
        <p:txBody>
          <a:bodyPr numCol="2">
            <a:normAutofit fontScale="77500" lnSpcReduction="20000"/>
          </a:bodyPr>
          <a:lstStyle/>
          <a:p>
            <a:r>
              <a:rPr lang="es-CL" b="1" dirty="0" err="1" smtClean="0"/>
              <a:t>Feelings</a:t>
            </a:r>
            <a:r>
              <a:rPr lang="es-CL" b="1" dirty="0" smtClean="0"/>
              <a:t> (emociones):</a:t>
            </a:r>
          </a:p>
          <a:p>
            <a:pPr marL="0" indent="0">
              <a:buNone/>
            </a:pPr>
            <a:endParaRPr lang="es-CL" dirty="0" smtClean="0"/>
          </a:p>
          <a:p>
            <a:r>
              <a:rPr lang="es-CL" dirty="0" err="1" smtClean="0"/>
              <a:t>happy</a:t>
            </a:r>
            <a:r>
              <a:rPr lang="es-CL" dirty="0" smtClean="0"/>
              <a:t> 😊 → feliz</a:t>
            </a:r>
          </a:p>
          <a:p>
            <a:r>
              <a:rPr lang="es-CL" dirty="0" err="1" smtClean="0"/>
              <a:t>sad</a:t>
            </a:r>
            <a:r>
              <a:rPr lang="es-CL" dirty="0" smtClean="0"/>
              <a:t> 😢 → triste</a:t>
            </a:r>
          </a:p>
          <a:p>
            <a:r>
              <a:rPr lang="es-CL" dirty="0" err="1" smtClean="0"/>
              <a:t>tired</a:t>
            </a:r>
            <a:r>
              <a:rPr lang="es-CL" dirty="0" smtClean="0"/>
              <a:t> 😴 → cansado/a</a:t>
            </a:r>
          </a:p>
          <a:p>
            <a:r>
              <a:rPr lang="es-CL" dirty="0" err="1" smtClean="0"/>
              <a:t>scared</a:t>
            </a:r>
            <a:r>
              <a:rPr lang="es-CL" dirty="0" smtClean="0"/>
              <a:t> 😨 → asustado/a</a:t>
            </a:r>
          </a:p>
          <a:p>
            <a:r>
              <a:rPr lang="es-CL" dirty="0" err="1" smtClean="0"/>
              <a:t>angry</a:t>
            </a:r>
            <a:r>
              <a:rPr lang="es-CL" dirty="0" smtClean="0"/>
              <a:t> 😠 → enojado/a</a:t>
            </a:r>
          </a:p>
          <a:p>
            <a:endParaRPr lang="es-CL" dirty="0"/>
          </a:p>
          <a:p>
            <a:endParaRPr lang="es-CL" dirty="0" smtClean="0"/>
          </a:p>
          <a:p>
            <a:pPr marL="0" indent="0">
              <a:buNone/>
            </a:pPr>
            <a:endParaRPr lang="es-CL" dirty="0" smtClean="0"/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endParaRPr lang="es-CL" dirty="0" smtClean="0"/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endParaRPr lang="es-CL" dirty="0" smtClean="0"/>
          </a:p>
          <a:p>
            <a:pPr marL="0" indent="0">
              <a:buNone/>
            </a:pPr>
            <a:endParaRPr lang="es-CL" dirty="0" smtClean="0"/>
          </a:p>
          <a:p>
            <a:r>
              <a:rPr lang="es-CL" b="1" dirty="0" err="1" smtClean="0"/>
              <a:t>Illnesses</a:t>
            </a:r>
            <a:r>
              <a:rPr lang="es-CL" b="1" dirty="0" smtClean="0"/>
              <a:t> (enfermedades):</a:t>
            </a:r>
          </a:p>
          <a:p>
            <a:pPr marL="0" indent="0">
              <a:buNone/>
            </a:pPr>
            <a:endParaRPr lang="es-CL" dirty="0" smtClean="0"/>
          </a:p>
          <a:p>
            <a:r>
              <a:rPr lang="es-CL" dirty="0" err="1" smtClean="0"/>
              <a:t>headache</a:t>
            </a:r>
            <a:r>
              <a:rPr lang="es-CL" dirty="0" smtClean="0"/>
              <a:t>  → dolor de cabeza</a:t>
            </a:r>
          </a:p>
          <a:p>
            <a:r>
              <a:rPr lang="es-CL" dirty="0" err="1" smtClean="0"/>
              <a:t>stomachache</a:t>
            </a:r>
            <a:r>
              <a:rPr lang="es-CL" dirty="0" smtClean="0"/>
              <a:t> → dolor de estómago</a:t>
            </a:r>
          </a:p>
          <a:p>
            <a:r>
              <a:rPr lang="es-CL" dirty="0" err="1" smtClean="0"/>
              <a:t>cold</a:t>
            </a:r>
            <a:r>
              <a:rPr lang="es-CL" dirty="0" smtClean="0"/>
              <a:t>  → resfriado</a:t>
            </a:r>
          </a:p>
          <a:p>
            <a:r>
              <a:rPr lang="es-CL" dirty="0" err="1" smtClean="0"/>
              <a:t>fever</a:t>
            </a:r>
            <a:r>
              <a:rPr lang="es-CL" dirty="0" smtClean="0"/>
              <a:t>  → fiebre</a:t>
            </a:r>
          </a:p>
          <a:p>
            <a:r>
              <a:rPr lang="es-CL" dirty="0" err="1" smtClean="0"/>
              <a:t>cough</a:t>
            </a:r>
            <a:r>
              <a:rPr lang="es-CL" dirty="0" smtClean="0"/>
              <a:t>  → tos</a:t>
            </a:r>
          </a:p>
          <a:p>
            <a:r>
              <a:rPr lang="es-CL" dirty="0" err="1" smtClean="0"/>
              <a:t>Broken</a:t>
            </a:r>
            <a:r>
              <a:rPr lang="es-CL" dirty="0" smtClean="0"/>
              <a:t> arm → brazo roto</a:t>
            </a:r>
          </a:p>
          <a:p>
            <a:r>
              <a:rPr lang="es-CL" dirty="0" err="1" smtClean="0"/>
              <a:t>Runny</a:t>
            </a:r>
            <a:r>
              <a:rPr lang="es-CL" dirty="0" smtClean="0"/>
              <a:t> nose 	        nariz </a:t>
            </a:r>
            <a:r>
              <a:rPr lang="es-CL" dirty="0" smtClean="0"/>
              <a:t>húmeda</a:t>
            </a:r>
            <a:endParaRPr lang="es-CL" dirty="0" smtClean="0"/>
          </a:p>
          <a:p>
            <a:r>
              <a:rPr lang="es-CL" dirty="0" err="1" smtClean="0"/>
              <a:t>Sore</a:t>
            </a:r>
            <a:r>
              <a:rPr lang="es-CL" dirty="0" smtClean="0"/>
              <a:t> thoat → dolor de garganta</a:t>
            </a:r>
          </a:p>
          <a:p>
            <a:r>
              <a:rPr lang="es-CL" dirty="0" smtClean="0"/>
              <a:t>Toothache → dolor de dientes</a:t>
            </a:r>
          </a:p>
          <a:p>
            <a:r>
              <a:rPr lang="es-CL" dirty="0" smtClean="0"/>
              <a:t>Cut → corte</a:t>
            </a:r>
          </a:p>
          <a:p>
            <a:endParaRPr lang="es-CL" dirty="0" smtClean="0"/>
          </a:p>
          <a:p>
            <a:endParaRPr lang="es-CL" dirty="0" smtClean="0"/>
          </a:p>
          <a:p>
            <a:endParaRPr lang="es-CL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5521" y="3678530"/>
            <a:ext cx="969348" cy="749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6977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7200" dirty="0" smtClean="0">
                <a:solidFill>
                  <a:srgbClr val="C00000"/>
                </a:solidFill>
                <a:latin typeface="Algerian" panose="04020705040A02060702" pitchFamily="82" charset="0"/>
              </a:rPr>
              <a:t>ADVICE</a:t>
            </a:r>
            <a:endParaRPr lang="es-CL" sz="7200" dirty="0">
              <a:solidFill>
                <a:srgbClr val="C00000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L" sz="4000" b="1" dirty="0" err="1" smtClean="0">
                <a:latin typeface="Narkisim" panose="020E0502050101010101" pitchFamily="34" charset="-79"/>
                <a:cs typeface="Narkisim" panose="020E0502050101010101" pitchFamily="34" charset="-79"/>
              </a:rPr>
              <a:t>Get</a:t>
            </a:r>
            <a:r>
              <a:rPr lang="es-CL" sz="4000" b="1" dirty="0" smtClean="0"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es-CL" sz="4000" b="1" dirty="0" err="1" smtClean="0">
                <a:latin typeface="Narkisim" panose="020E0502050101010101" pitchFamily="34" charset="-79"/>
                <a:cs typeface="Narkisim" panose="020E0502050101010101" pitchFamily="34" charset="-79"/>
              </a:rPr>
              <a:t>some</a:t>
            </a:r>
            <a:r>
              <a:rPr lang="es-CL" sz="4000" b="1" dirty="0" smtClean="0"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es-CL" sz="4000" b="1" dirty="0" err="1" smtClean="0">
                <a:latin typeface="Narkisim" panose="020E0502050101010101" pitchFamily="34" charset="-79"/>
                <a:cs typeface="Narkisim" panose="020E0502050101010101" pitchFamily="34" charset="-79"/>
              </a:rPr>
              <a:t>rest</a:t>
            </a:r>
            <a:r>
              <a:rPr lang="es-CL" sz="4000" b="1" dirty="0" smtClean="0">
                <a:latin typeface="Narkisim" panose="020E0502050101010101" pitchFamily="34" charset="-79"/>
                <a:cs typeface="Narkisim" panose="020E0502050101010101" pitchFamily="34" charset="-79"/>
              </a:rPr>
              <a:t>! = ¡Descansa!</a:t>
            </a:r>
          </a:p>
          <a:p>
            <a:endParaRPr lang="es-CL" sz="4000" b="1" dirty="0">
              <a:latin typeface="Narkisim" panose="020E0502050101010101" pitchFamily="34" charset="-79"/>
              <a:cs typeface="Narkisim" panose="020E0502050101010101" pitchFamily="34" charset="-79"/>
            </a:endParaRPr>
          </a:p>
          <a:p>
            <a:r>
              <a:rPr lang="es-CL" sz="4000" b="1" dirty="0" smtClean="0">
                <a:latin typeface="Narkisim" panose="020E0502050101010101" pitchFamily="34" charset="-79"/>
                <a:cs typeface="Narkisim" panose="020E0502050101010101" pitchFamily="34" charset="-79"/>
              </a:rPr>
              <a:t>I hope </a:t>
            </a:r>
            <a:r>
              <a:rPr lang="es-CL" sz="4000" b="1" dirty="0" err="1" smtClean="0">
                <a:latin typeface="Narkisim" panose="020E0502050101010101" pitchFamily="34" charset="-79"/>
                <a:cs typeface="Narkisim" panose="020E0502050101010101" pitchFamily="34" charset="-79"/>
              </a:rPr>
              <a:t>you</a:t>
            </a:r>
            <a:r>
              <a:rPr lang="es-CL" sz="4000" b="1" dirty="0" smtClean="0"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es-CL" sz="4000" b="1" dirty="0" err="1" smtClean="0">
                <a:latin typeface="Narkisim" panose="020E0502050101010101" pitchFamily="34" charset="-79"/>
                <a:cs typeface="Narkisim" panose="020E0502050101010101" pitchFamily="34" charset="-79"/>
              </a:rPr>
              <a:t>get</a:t>
            </a:r>
            <a:r>
              <a:rPr lang="es-CL" sz="4000" b="1" dirty="0" smtClean="0"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es-CL" sz="4000" b="1" dirty="0" err="1" smtClean="0">
                <a:latin typeface="Narkisim" panose="020E0502050101010101" pitchFamily="34" charset="-79"/>
                <a:cs typeface="Narkisim" panose="020E0502050101010101" pitchFamily="34" charset="-79"/>
              </a:rPr>
              <a:t>better</a:t>
            </a:r>
            <a:r>
              <a:rPr lang="es-CL" sz="4000" b="1" dirty="0" smtClean="0"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es-CL" sz="4000" b="1" dirty="0" err="1" smtClean="0">
                <a:latin typeface="Narkisim" panose="020E0502050101010101" pitchFamily="34" charset="-79"/>
                <a:cs typeface="Narkisim" panose="020E0502050101010101" pitchFamily="34" charset="-79"/>
              </a:rPr>
              <a:t>soon</a:t>
            </a:r>
            <a:r>
              <a:rPr lang="es-CL" sz="4000" b="1" dirty="0" smtClean="0">
                <a:latin typeface="Narkisim" panose="020E0502050101010101" pitchFamily="34" charset="-79"/>
                <a:cs typeface="Narkisim" panose="020E0502050101010101" pitchFamily="34" charset="-79"/>
              </a:rPr>
              <a:t>! = ¡Espero te mejores!</a:t>
            </a:r>
            <a:endParaRPr lang="es-CL" sz="4000" b="1" dirty="0">
              <a:latin typeface="Narkisim" panose="020E0502050101010101" pitchFamily="34" charset="-79"/>
              <a:cs typeface="Narkisim" panose="020E05020501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133301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ESTRUCTURA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338146"/>
            <a:ext cx="10515600" cy="4838817"/>
          </a:xfrm>
        </p:spPr>
        <p:txBody>
          <a:bodyPr>
            <a:normAutofit lnSpcReduction="10000"/>
          </a:bodyPr>
          <a:lstStyle/>
          <a:p>
            <a:r>
              <a:rPr lang="es-CL" b="1" dirty="0" err="1" smtClean="0"/>
              <a:t>How</a:t>
            </a:r>
            <a:r>
              <a:rPr lang="es-CL" b="1" dirty="0" smtClean="0"/>
              <a:t> do </a:t>
            </a:r>
            <a:r>
              <a:rPr lang="es-CL" b="1" dirty="0" err="1" smtClean="0"/>
              <a:t>you</a:t>
            </a:r>
            <a:r>
              <a:rPr lang="es-CL" b="1" dirty="0" smtClean="0"/>
              <a:t> </a:t>
            </a:r>
            <a:r>
              <a:rPr lang="es-CL" b="1" dirty="0" err="1" smtClean="0"/>
              <a:t>feel</a:t>
            </a:r>
            <a:r>
              <a:rPr lang="es-CL" b="1" dirty="0" smtClean="0"/>
              <a:t>?</a:t>
            </a:r>
          </a:p>
          <a:p>
            <a:pPr marL="0" indent="0">
              <a:buNone/>
            </a:pPr>
            <a:r>
              <a:rPr lang="es-CL" dirty="0" smtClean="0"/>
              <a:t>I </a:t>
            </a:r>
            <a:r>
              <a:rPr lang="es-CL" dirty="0" err="1" smtClean="0"/>
              <a:t>feel</a:t>
            </a:r>
            <a:r>
              <a:rPr lang="es-CL" dirty="0" smtClean="0"/>
              <a:t> </a:t>
            </a:r>
            <a:r>
              <a:rPr lang="es-CL" dirty="0" err="1" smtClean="0"/>
              <a:t>happy</a:t>
            </a:r>
            <a:r>
              <a:rPr lang="es-CL" dirty="0" smtClean="0"/>
              <a:t> 			he/</a:t>
            </a:r>
            <a:r>
              <a:rPr lang="es-CL" dirty="0" err="1" smtClean="0"/>
              <a:t>she</a:t>
            </a:r>
            <a:r>
              <a:rPr lang="es-CL" dirty="0" smtClean="0"/>
              <a:t> </a:t>
            </a:r>
            <a:r>
              <a:rPr lang="es-CL" dirty="0" err="1" smtClean="0"/>
              <a:t>feel</a:t>
            </a:r>
            <a:r>
              <a:rPr lang="es-CL" dirty="0" err="1" smtClean="0">
                <a:solidFill>
                  <a:srgbClr val="FF0000"/>
                </a:solidFill>
              </a:rPr>
              <a:t>s</a:t>
            </a:r>
            <a:r>
              <a:rPr lang="es-CL" dirty="0" smtClean="0"/>
              <a:t> </a:t>
            </a:r>
            <a:r>
              <a:rPr lang="es-CL" dirty="0" err="1" smtClean="0"/>
              <a:t>happy</a:t>
            </a:r>
            <a:endParaRPr lang="es-CL" dirty="0" smtClean="0"/>
          </a:p>
          <a:p>
            <a:pPr marL="0" indent="0">
              <a:buNone/>
            </a:pPr>
            <a:r>
              <a:rPr lang="es-CL" dirty="0" smtClean="0"/>
              <a:t>I </a:t>
            </a:r>
            <a:r>
              <a:rPr lang="es-CL" dirty="0" err="1" smtClean="0"/>
              <a:t>feel</a:t>
            </a:r>
            <a:r>
              <a:rPr lang="es-CL" dirty="0" smtClean="0"/>
              <a:t> </a:t>
            </a:r>
            <a:r>
              <a:rPr lang="es-CL" dirty="0" err="1" smtClean="0"/>
              <a:t>bad</a:t>
            </a:r>
            <a:r>
              <a:rPr lang="es-CL" dirty="0" smtClean="0"/>
              <a:t>			he/</a:t>
            </a:r>
            <a:r>
              <a:rPr lang="es-CL" dirty="0" err="1" smtClean="0"/>
              <a:t>she</a:t>
            </a:r>
            <a:r>
              <a:rPr lang="es-CL" dirty="0" smtClean="0"/>
              <a:t> </a:t>
            </a:r>
            <a:r>
              <a:rPr lang="es-CL" dirty="0" err="1" smtClean="0"/>
              <a:t>feel</a:t>
            </a:r>
            <a:r>
              <a:rPr lang="es-CL" dirty="0" err="1" smtClean="0">
                <a:solidFill>
                  <a:srgbClr val="FF0000"/>
                </a:solidFill>
              </a:rPr>
              <a:t>s</a:t>
            </a:r>
            <a:r>
              <a:rPr lang="es-CL" dirty="0" smtClean="0"/>
              <a:t> </a:t>
            </a:r>
            <a:r>
              <a:rPr lang="es-CL" dirty="0" err="1" smtClean="0"/>
              <a:t>bad</a:t>
            </a:r>
            <a:endParaRPr lang="es-CL" dirty="0" smtClean="0"/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r>
              <a:rPr lang="es-CL" dirty="0" smtClean="0"/>
              <a:t>I am </a:t>
            </a:r>
            <a:r>
              <a:rPr lang="es-CL" dirty="0" err="1" smtClean="0"/>
              <a:t>happy</a:t>
            </a:r>
            <a:r>
              <a:rPr lang="es-CL" dirty="0" smtClean="0"/>
              <a:t>			he/</a:t>
            </a:r>
            <a:r>
              <a:rPr lang="es-CL" dirty="0" err="1" smtClean="0"/>
              <a:t>she</a:t>
            </a:r>
            <a:r>
              <a:rPr lang="es-CL" dirty="0" smtClean="0"/>
              <a:t> </a:t>
            </a:r>
            <a:r>
              <a:rPr lang="es-CL" dirty="0" err="1" smtClean="0">
                <a:solidFill>
                  <a:srgbClr val="FF0000"/>
                </a:solidFill>
              </a:rPr>
              <a:t>is</a:t>
            </a:r>
            <a:r>
              <a:rPr lang="es-CL" dirty="0" smtClean="0"/>
              <a:t> </a:t>
            </a:r>
            <a:r>
              <a:rPr lang="es-CL" dirty="0" err="1" smtClean="0"/>
              <a:t>happy</a:t>
            </a:r>
            <a:endParaRPr lang="es-CL" dirty="0" smtClean="0"/>
          </a:p>
          <a:p>
            <a:pPr marL="0" indent="0">
              <a:buNone/>
            </a:pPr>
            <a:r>
              <a:rPr lang="es-CL" dirty="0" smtClean="0"/>
              <a:t>I am </a:t>
            </a:r>
            <a:r>
              <a:rPr lang="es-CL" dirty="0" err="1" smtClean="0"/>
              <a:t>bad</a:t>
            </a:r>
            <a:r>
              <a:rPr lang="es-CL" dirty="0" smtClean="0"/>
              <a:t>			he/</a:t>
            </a:r>
            <a:r>
              <a:rPr lang="es-CL" dirty="0" err="1" smtClean="0"/>
              <a:t>she</a:t>
            </a:r>
            <a:r>
              <a:rPr lang="es-CL" dirty="0" smtClean="0"/>
              <a:t> </a:t>
            </a:r>
            <a:r>
              <a:rPr lang="es-CL" dirty="0" err="1" smtClean="0">
                <a:solidFill>
                  <a:srgbClr val="FF0000"/>
                </a:solidFill>
              </a:rPr>
              <a:t>is</a:t>
            </a:r>
            <a:r>
              <a:rPr lang="es-CL" dirty="0" smtClean="0"/>
              <a:t> </a:t>
            </a:r>
            <a:r>
              <a:rPr lang="es-CL" dirty="0" err="1" smtClean="0"/>
              <a:t>bad</a:t>
            </a:r>
            <a:endParaRPr lang="es-CL" dirty="0" smtClean="0"/>
          </a:p>
          <a:p>
            <a:pPr marL="0" indent="0">
              <a:buNone/>
            </a:pPr>
            <a:endParaRPr lang="es-CL" dirty="0" smtClean="0"/>
          </a:p>
          <a:p>
            <a:r>
              <a:rPr lang="es-CL" b="1" dirty="0" err="1" smtClean="0"/>
              <a:t>What’s</a:t>
            </a:r>
            <a:r>
              <a:rPr lang="es-CL" b="1" dirty="0" smtClean="0"/>
              <a:t> </a:t>
            </a:r>
            <a:r>
              <a:rPr lang="es-CL" b="1" dirty="0" err="1" smtClean="0"/>
              <a:t>the</a:t>
            </a:r>
            <a:r>
              <a:rPr lang="es-CL" b="1" dirty="0" smtClean="0"/>
              <a:t> </a:t>
            </a:r>
            <a:r>
              <a:rPr lang="es-CL" b="1" dirty="0" err="1" smtClean="0"/>
              <a:t>matter</a:t>
            </a:r>
            <a:r>
              <a:rPr lang="es-CL" b="1" dirty="0" smtClean="0"/>
              <a:t>?  (¿qué pasa? / ¿cuál es el problema?)</a:t>
            </a:r>
            <a:endParaRPr lang="es-CL" dirty="0"/>
          </a:p>
          <a:p>
            <a:pPr marL="0" indent="0">
              <a:buNone/>
            </a:pPr>
            <a:r>
              <a:rPr lang="es-CL" dirty="0" smtClean="0"/>
              <a:t>I </a:t>
            </a:r>
            <a:r>
              <a:rPr lang="es-CL" dirty="0" err="1" smtClean="0"/>
              <a:t>have</a:t>
            </a:r>
            <a:r>
              <a:rPr lang="es-CL" dirty="0" smtClean="0"/>
              <a:t> a </a:t>
            </a:r>
            <a:r>
              <a:rPr lang="es-CL" dirty="0" err="1" smtClean="0"/>
              <a:t>cold</a:t>
            </a:r>
            <a:r>
              <a:rPr lang="es-CL" dirty="0" smtClean="0"/>
              <a:t>			he/</a:t>
            </a:r>
            <a:r>
              <a:rPr lang="es-CL" dirty="0" err="1" smtClean="0"/>
              <a:t>she</a:t>
            </a:r>
            <a:r>
              <a:rPr lang="es-CL" dirty="0" smtClean="0"/>
              <a:t> </a:t>
            </a:r>
            <a:r>
              <a:rPr lang="es-CL" dirty="0" smtClean="0">
                <a:solidFill>
                  <a:srgbClr val="FF0000"/>
                </a:solidFill>
              </a:rPr>
              <a:t>has</a:t>
            </a:r>
            <a:r>
              <a:rPr lang="es-CL" dirty="0" smtClean="0"/>
              <a:t> a </a:t>
            </a:r>
            <a:r>
              <a:rPr lang="es-CL" dirty="0" err="1" smtClean="0"/>
              <a:t>coll</a:t>
            </a:r>
            <a:endParaRPr lang="es-CL" dirty="0" smtClean="0"/>
          </a:p>
          <a:p>
            <a:pPr marL="0" indent="0">
              <a:buNone/>
            </a:pPr>
            <a:r>
              <a:rPr lang="es-CL" dirty="0" smtClean="0"/>
              <a:t>I </a:t>
            </a:r>
            <a:r>
              <a:rPr lang="es-CL" dirty="0" err="1" smtClean="0"/>
              <a:t>have</a:t>
            </a:r>
            <a:r>
              <a:rPr lang="es-CL" dirty="0" smtClean="0"/>
              <a:t> a </a:t>
            </a:r>
            <a:r>
              <a:rPr lang="es-CL" dirty="0" err="1" smtClean="0"/>
              <a:t>headache</a:t>
            </a:r>
            <a:r>
              <a:rPr lang="es-CL" dirty="0" smtClean="0"/>
              <a:t>		he/</a:t>
            </a:r>
            <a:r>
              <a:rPr lang="es-CL" dirty="0" err="1" smtClean="0"/>
              <a:t>she</a:t>
            </a:r>
            <a:r>
              <a:rPr lang="es-CL" dirty="0" smtClean="0"/>
              <a:t> </a:t>
            </a:r>
            <a:r>
              <a:rPr lang="es-CL" dirty="0" smtClean="0">
                <a:solidFill>
                  <a:srgbClr val="FF0000"/>
                </a:solidFill>
              </a:rPr>
              <a:t>has</a:t>
            </a:r>
            <a:r>
              <a:rPr lang="es-CL" dirty="0" smtClean="0"/>
              <a:t> a </a:t>
            </a:r>
            <a:r>
              <a:rPr lang="es-CL" dirty="0" err="1" smtClean="0"/>
              <a:t>headache</a:t>
            </a:r>
            <a:endParaRPr lang="es-CL" dirty="0"/>
          </a:p>
          <a:p>
            <a:pPr marL="0" indent="0">
              <a:buNone/>
            </a:pPr>
            <a:endParaRPr lang="es-CL" dirty="0" smtClean="0"/>
          </a:p>
          <a:p>
            <a:pPr marL="0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5328491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Link del video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>
                <a:hlinkClick r:id="rId2"/>
              </a:rPr>
              <a:t>https://</a:t>
            </a:r>
            <a:r>
              <a:rPr lang="es-CL" dirty="0" smtClean="0">
                <a:hlinkClick r:id="rId2"/>
              </a:rPr>
              <a:t>www.youtube.com/watch?v=5xZYFPJ0fps</a:t>
            </a:r>
            <a:endParaRPr lang="es-CL" dirty="0" smtClean="0"/>
          </a:p>
          <a:p>
            <a:endParaRPr lang="es-CL" dirty="0"/>
          </a:p>
          <a:p>
            <a:pPr marL="0" indent="0">
              <a:buNone/>
            </a:pPr>
            <a:r>
              <a:rPr lang="es-CL" dirty="0" smtClean="0"/>
              <a:t>(para abrir, seleccionar el link, apretar el botón derecho del mouse y luego elegir “abrir hipervínculo”)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3010439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READ THE TEXT AND ANSWER THE QUESTIONS</a:t>
            </a:r>
            <a:endParaRPr lang="es-CL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63642" y="1446461"/>
            <a:ext cx="5772463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L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Tom </a:t>
            </a:r>
            <a:r>
              <a:rPr kumimoji="0" lang="es-CL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is</a:t>
            </a:r>
            <a:r>
              <a:rPr kumimoji="0" lang="es-CL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at home </a:t>
            </a:r>
            <a:r>
              <a:rPr kumimoji="0" lang="es-CL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today</a:t>
            </a:r>
            <a:r>
              <a:rPr kumimoji="0" lang="es-CL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He </a:t>
            </a:r>
            <a:r>
              <a:rPr kumimoji="0" lang="es-CL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feels</a:t>
            </a:r>
            <a:r>
              <a:rPr kumimoji="0" lang="es-CL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sick</a:t>
            </a:r>
            <a:r>
              <a:rPr kumimoji="0" lang="es-CL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br>
              <a:rPr kumimoji="0" lang="es-CL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s-CL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He has a </a:t>
            </a:r>
            <a:r>
              <a:rPr kumimoji="0" lang="es-CL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headache</a:t>
            </a:r>
            <a:r>
              <a:rPr kumimoji="0" lang="es-CL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and a </a:t>
            </a:r>
            <a:r>
              <a:rPr kumimoji="0" lang="es-CL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cough</a:t>
            </a:r>
            <a:r>
              <a:rPr kumimoji="0" lang="es-CL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br>
              <a:rPr kumimoji="0" lang="es-CL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s-CL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He </a:t>
            </a:r>
            <a:r>
              <a:rPr kumimoji="0" lang="es-CL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is</a:t>
            </a:r>
            <a:r>
              <a:rPr kumimoji="0" lang="es-CL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tired</a:t>
            </a:r>
            <a:r>
              <a:rPr kumimoji="0" lang="es-CL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and </a:t>
            </a:r>
            <a:r>
              <a:rPr kumimoji="0" lang="es-CL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sad</a:t>
            </a:r>
            <a:r>
              <a:rPr kumimoji="0" lang="es-CL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br>
              <a:rPr kumimoji="0" lang="es-CL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s-CL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His</a:t>
            </a:r>
            <a:r>
              <a:rPr kumimoji="0" lang="es-CL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mom</a:t>
            </a:r>
            <a:r>
              <a:rPr kumimoji="0" lang="es-CL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gives</a:t>
            </a:r>
            <a:r>
              <a:rPr kumimoji="0" lang="es-CL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CL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him</a:t>
            </a:r>
            <a:r>
              <a:rPr kumimoji="0" lang="es-CL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medicine and he </a:t>
            </a:r>
            <a:r>
              <a:rPr kumimoji="0" lang="es-CL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rests</a:t>
            </a:r>
            <a:r>
              <a:rPr kumimoji="0" lang="es-CL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6610663" y="1027906"/>
            <a:ext cx="4631961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L" sz="2800" b="1" dirty="0">
                <a:latin typeface="Arial" panose="020B0604020202020204" pitchFamily="34" charset="0"/>
              </a:rPr>
              <a:t>Questions</a:t>
            </a:r>
            <a:endParaRPr lang="es-CL" sz="2800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s-CL" sz="2800" dirty="0" err="1">
                <a:latin typeface="Arial" panose="020B0604020202020204" pitchFamily="34" charset="0"/>
              </a:rPr>
              <a:t>How</a:t>
            </a:r>
            <a:r>
              <a:rPr lang="es-CL" sz="2800" dirty="0">
                <a:latin typeface="Arial" panose="020B0604020202020204" pitchFamily="34" charset="0"/>
              </a:rPr>
              <a:t> </a:t>
            </a:r>
            <a:r>
              <a:rPr lang="es-CL" sz="2800" dirty="0" err="1">
                <a:latin typeface="Arial" panose="020B0604020202020204" pitchFamily="34" charset="0"/>
              </a:rPr>
              <a:t>does</a:t>
            </a:r>
            <a:r>
              <a:rPr lang="es-CL" sz="2800" dirty="0">
                <a:latin typeface="Arial" panose="020B0604020202020204" pitchFamily="34" charset="0"/>
              </a:rPr>
              <a:t> Tom </a:t>
            </a:r>
            <a:r>
              <a:rPr lang="es-CL" sz="2800" dirty="0" err="1">
                <a:latin typeface="Arial" panose="020B0604020202020204" pitchFamily="34" charset="0"/>
              </a:rPr>
              <a:t>feel</a:t>
            </a:r>
            <a:r>
              <a:rPr lang="es-CL" sz="2800" dirty="0" smtClean="0">
                <a:latin typeface="Arial" panose="020B0604020202020204" pitchFamily="34" charset="0"/>
              </a:rPr>
              <a:t>?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L" sz="2800" dirty="0" smtClean="0">
                <a:solidFill>
                  <a:srgbClr val="FF0000"/>
                </a:solidFill>
                <a:latin typeface="Arial" panose="020B0604020202020204" pitchFamily="34" charset="0"/>
              </a:rPr>
              <a:t>He </a:t>
            </a:r>
            <a:r>
              <a:rPr lang="es-CL" sz="2800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feels</a:t>
            </a:r>
            <a:r>
              <a:rPr lang="es-CL" sz="2800" dirty="0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s-CL" sz="2800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sick</a:t>
            </a:r>
            <a:endParaRPr lang="es-CL" sz="2800" dirty="0" smtClean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s-CL" sz="2800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2"/>
            </a:pPr>
            <a:r>
              <a:rPr lang="es-CL" sz="2800" dirty="0" err="1">
                <a:latin typeface="Arial" panose="020B0604020202020204" pitchFamily="34" charset="0"/>
              </a:rPr>
              <a:t>What</a:t>
            </a:r>
            <a:r>
              <a:rPr lang="es-CL" sz="2800" dirty="0">
                <a:latin typeface="Arial" panose="020B0604020202020204" pitchFamily="34" charset="0"/>
              </a:rPr>
              <a:t> </a:t>
            </a:r>
            <a:r>
              <a:rPr lang="es-CL" sz="2800" dirty="0" err="1">
                <a:latin typeface="Arial" panose="020B0604020202020204" pitchFamily="34" charset="0"/>
              </a:rPr>
              <a:t>does</a:t>
            </a:r>
            <a:r>
              <a:rPr lang="es-CL" sz="2800" dirty="0">
                <a:latin typeface="Arial" panose="020B0604020202020204" pitchFamily="34" charset="0"/>
              </a:rPr>
              <a:t> he </a:t>
            </a:r>
            <a:r>
              <a:rPr lang="es-CL" sz="2800" dirty="0" err="1">
                <a:latin typeface="Arial" panose="020B0604020202020204" pitchFamily="34" charset="0"/>
              </a:rPr>
              <a:t>have</a:t>
            </a:r>
            <a:r>
              <a:rPr lang="es-CL" sz="2800" dirty="0" smtClean="0">
                <a:latin typeface="Arial" panose="020B0604020202020204" pitchFamily="34" charset="0"/>
              </a:rPr>
              <a:t>?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L" sz="2800" dirty="0" smtClean="0">
                <a:solidFill>
                  <a:srgbClr val="FF0000"/>
                </a:solidFill>
                <a:latin typeface="Arial" panose="020B0604020202020204" pitchFamily="34" charset="0"/>
              </a:rPr>
              <a:t>He has a </a:t>
            </a:r>
            <a:r>
              <a:rPr lang="es-CL" sz="2800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headache</a:t>
            </a:r>
            <a:r>
              <a:rPr lang="es-CL" sz="2800" dirty="0" smtClean="0">
                <a:solidFill>
                  <a:srgbClr val="FF0000"/>
                </a:solidFill>
                <a:latin typeface="Arial" panose="020B0604020202020204" pitchFamily="34" charset="0"/>
              </a:rPr>
              <a:t> and a </a:t>
            </a:r>
            <a:r>
              <a:rPr lang="es-CL" sz="2800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cough</a:t>
            </a:r>
            <a:endParaRPr lang="es-CL" sz="2800" dirty="0" smtClean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s-CL" sz="2800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3"/>
            </a:pPr>
            <a:r>
              <a:rPr lang="es-CL" sz="2800" dirty="0" err="1">
                <a:latin typeface="Arial" panose="020B0604020202020204" pitchFamily="34" charset="0"/>
              </a:rPr>
              <a:t>Is</a:t>
            </a:r>
            <a:r>
              <a:rPr lang="es-CL" sz="2800" dirty="0">
                <a:latin typeface="Arial" panose="020B0604020202020204" pitchFamily="34" charset="0"/>
              </a:rPr>
              <a:t> he at </a:t>
            </a:r>
            <a:r>
              <a:rPr lang="es-CL" sz="2800" dirty="0" err="1">
                <a:latin typeface="Arial" panose="020B0604020202020204" pitchFamily="34" charset="0"/>
              </a:rPr>
              <a:t>school</a:t>
            </a:r>
            <a:r>
              <a:rPr lang="es-CL" sz="2800" dirty="0" smtClean="0">
                <a:latin typeface="Arial" panose="020B0604020202020204" pitchFamily="34" charset="0"/>
              </a:rPr>
              <a:t>?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L" sz="2800" dirty="0" smtClean="0">
                <a:solidFill>
                  <a:srgbClr val="FF0000"/>
                </a:solidFill>
                <a:latin typeface="Arial" panose="020B0604020202020204" pitchFamily="34" charset="0"/>
              </a:rPr>
              <a:t>No. He </a:t>
            </a:r>
            <a:r>
              <a:rPr lang="es-CL" sz="2800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is</a:t>
            </a:r>
            <a:r>
              <a:rPr lang="es-CL" sz="2800" dirty="0" smtClean="0">
                <a:solidFill>
                  <a:srgbClr val="FF0000"/>
                </a:solidFill>
                <a:latin typeface="Arial" panose="020B0604020202020204" pitchFamily="34" charset="0"/>
              </a:rPr>
              <a:t> at home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s-CL" sz="280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4"/>
            </a:pPr>
            <a:r>
              <a:rPr lang="es-CL" sz="2800" dirty="0" err="1">
                <a:latin typeface="Arial" panose="020B0604020202020204" pitchFamily="34" charset="0"/>
              </a:rPr>
              <a:t>Who</a:t>
            </a:r>
            <a:r>
              <a:rPr lang="es-CL" sz="2800" dirty="0">
                <a:latin typeface="Arial" panose="020B0604020202020204" pitchFamily="34" charset="0"/>
              </a:rPr>
              <a:t> </a:t>
            </a:r>
            <a:r>
              <a:rPr lang="es-CL" sz="2800" dirty="0" err="1">
                <a:latin typeface="Arial" panose="020B0604020202020204" pitchFamily="34" charset="0"/>
              </a:rPr>
              <a:t>helps</a:t>
            </a:r>
            <a:r>
              <a:rPr lang="es-CL" sz="2800" dirty="0">
                <a:latin typeface="Arial" panose="020B0604020202020204" pitchFamily="34" charset="0"/>
              </a:rPr>
              <a:t> </a:t>
            </a:r>
            <a:r>
              <a:rPr lang="es-CL" sz="2800" dirty="0" err="1">
                <a:latin typeface="Arial" panose="020B0604020202020204" pitchFamily="34" charset="0"/>
              </a:rPr>
              <a:t>him</a:t>
            </a:r>
            <a:r>
              <a:rPr lang="es-CL" sz="2800" dirty="0" smtClean="0">
                <a:latin typeface="Arial" panose="020B0604020202020204" pitchFamily="34" charset="0"/>
              </a:rPr>
              <a:t>?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L" sz="2800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His</a:t>
            </a:r>
            <a:r>
              <a:rPr lang="es-CL" sz="2800" dirty="0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s-CL" sz="2800" dirty="0" err="1" smtClean="0">
                <a:solidFill>
                  <a:srgbClr val="FF0000"/>
                </a:solidFill>
                <a:latin typeface="Arial" panose="020B0604020202020204" pitchFamily="34" charset="0"/>
              </a:rPr>
              <a:t>mom</a:t>
            </a:r>
            <a:endParaRPr lang="es-CL" sz="2800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7625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2083" y="0"/>
            <a:ext cx="10515600" cy="1115122"/>
          </a:xfrm>
        </p:spPr>
        <p:txBody>
          <a:bodyPr/>
          <a:lstStyle/>
          <a:p>
            <a:r>
              <a:rPr lang="es-CL" dirty="0" err="1" smtClean="0"/>
              <a:t>Choose</a:t>
            </a:r>
            <a:r>
              <a:rPr lang="es-CL" dirty="0" smtClean="0"/>
              <a:t> </a:t>
            </a:r>
            <a:r>
              <a:rPr lang="es-CL" dirty="0" err="1" smtClean="0"/>
              <a:t>the</a:t>
            </a:r>
            <a:r>
              <a:rPr lang="es-CL" dirty="0" smtClean="0"/>
              <a:t> </a:t>
            </a:r>
            <a:r>
              <a:rPr lang="es-CL" dirty="0" err="1" smtClean="0"/>
              <a:t>correct</a:t>
            </a:r>
            <a:r>
              <a:rPr lang="es-CL" dirty="0" smtClean="0"/>
              <a:t> </a:t>
            </a:r>
            <a:r>
              <a:rPr lang="es-CL" dirty="0" err="1" smtClean="0"/>
              <a:t>answer</a:t>
            </a:r>
            <a:r>
              <a:rPr lang="es-CL" dirty="0" smtClean="0"/>
              <a:t> 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6478" y="1438507"/>
            <a:ext cx="11797990" cy="5341434"/>
          </a:xfrm>
        </p:spPr>
        <p:txBody>
          <a:bodyPr numCol="2">
            <a:normAutofit/>
          </a:bodyPr>
          <a:lstStyle/>
          <a:p>
            <a:pPr marL="0" indent="0">
              <a:buNone/>
            </a:pPr>
            <a:r>
              <a:rPr lang="es-CL" b="1" dirty="0" smtClean="0"/>
              <a:t>1“I </a:t>
            </a:r>
            <a:r>
              <a:rPr lang="es-CL" b="1" dirty="0" err="1" smtClean="0"/>
              <a:t>have</a:t>
            </a:r>
            <a:r>
              <a:rPr lang="es-CL" b="1" dirty="0" smtClean="0"/>
              <a:t> a </a:t>
            </a:r>
            <a:r>
              <a:rPr lang="es-CL" b="1" dirty="0" err="1" smtClean="0"/>
              <a:t>stomachache</a:t>
            </a:r>
            <a:r>
              <a:rPr lang="es-CL" dirty="0" smtClean="0"/>
              <a:t>” </a:t>
            </a:r>
            <a:r>
              <a:rPr lang="es-CL" dirty="0" err="1" smtClean="0"/>
              <a:t>means</a:t>
            </a:r>
            <a:r>
              <a:rPr lang="es-CL" dirty="0" smtClean="0"/>
              <a:t>:</a:t>
            </a:r>
          </a:p>
          <a:p>
            <a:r>
              <a:rPr lang="es-CL" dirty="0" smtClean="0"/>
              <a:t>a) Tengo dolor de cabeza</a:t>
            </a:r>
          </a:p>
          <a:p>
            <a:r>
              <a:rPr lang="es-CL" b="1" dirty="0" smtClean="0">
                <a:solidFill>
                  <a:srgbClr val="FF0000"/>
                </a:solidFill>
              </a:rPr>
              <a:t>b)</a:t>
            </a:r>
            <a:r>
              <a:rPr lang="es-CL" dirty="0" smtClean="0"/>
              <a:t> Tengo dolor de estómago</a:t>
            </a:r>
          </a:p>
          <a:p>
            <a:r>
              <a:rPr lang="es-CL" dirty="0" smtClean="0"/>
              <a:t>c) Tengo fiebre</a:t>
            </a:r>
          </a:p>
          <a:p>
            <a:pPr marL="0" indent="0">
              <a:buNone/>
            </a:pPr>
            <a:endParaRPr lang="es-CL" dirty="0" smtClean="0"/>
          </a:p>
          <a:p>
            <a:pPr marL="0" indent="0">
              <a:buNone/>
            </a:pPr>
            <a:r>
              <a:rPr lang="es-CL" b="1" dirty="0" smtClean="0"/>
              <a:t>2“She has a </a:t>
            </a:r>
            <a:r>
              <a:rPr lang="es-CL" b="1" dirty="0" err="1" smtClean="0"/>
              <a:t>cold</a:t>
            </a:r>
            <a:r>
              <a:rPr lang="es-CL" b="1" dirty="0" smtClean="0"/>
              <a:t>” </a:t>
            </a:r>
            <a:r>
              <a:rPr lang="es-CL" dirty="0" err="1" smtClean="0"/>
              <a:t>means</a:t>
            </a:r>
            <a:r>
              <a:rPr lang="es-CL" dirty="0" smtClean="0"/>
              <a:t>:</a:t>
            </a:r>
          </a:p>
          <a:p>
            <a:r>
              <a:rPr lang="es-CL" dirty="0" smtClean="0"/>
              <a:t>a) Ella está feliz</a:t>
            </a:r>
          </a:p>
          <a:p>
            <a:r>
              <a:rPr lang="es-CL" b="1" dirty="0" smtClean="0">
                <a:solidFill>
                  <a:srgbClr val="FF0000"/>
                </a:solidFill>
              </a:rPr>
              <a:t>b)</a:t>
            </a:r>
            <a:r>
              <a:rPr lang="es-CL" dirty="0" smtClean="0"/>
              <a:t> Ella tiene resfriado</a:t>
            </a:r>
          </a:p>
          <a:p>
            <a:r>
              <a:rPr lang="es-CL" dirty="0" smtClean="0"/>
              <a:t>c) Ella tiene dolor</a:t>
            </a:r>
          </a:p>
          <a:p>
            <a:pPr marL="0" indent="0">
              <a:buNone/>
            </a:pPr>
            <a:endParaRPr lang="es-CL" dirty="0" smtClean="0"/>
          </a:p>
          <a:p>
            <a:pPr marL="0" indent="0">
              <a:buNone/>
            </a:pPr>
            <a:r>
              <a:rPr lang="es-CL" b="1" dirty="0" smtClean="0"/>
              <a:t>3“I </a:t>
            </a:r>
            <a:r>
              <a:rPr lang="es-CL" b="1" dirty="0" err="1" smtClean="0"/>
              <a:t>feel</a:t>
            </a:r>
            <a:r>
              <a:rPr lang="es-CL" b="1" dirty="0" smtClean="0"/>
              <a:t> </a:t>
            </a:r>
            <a:r>
              <a:rPr lang="es-CL" b="1" dirty="0" err="1" smtClean="0"/>
              <a:t>sick</a:t>
            </a:r>
            <a:r>
              <a:rPr lang="es-CL" b="1" dirty="0" smtClean="0"/>
              <a:t>” </a:t>
            </a:r>
            <a:r>
              <a:rPr lang="es-CL" dirty="0" err="1" smtClean="0"/>
              <a:t>means</a:t>
            </a:r>
            <a:r>
              <a:rPr lang="es-CL" dirty="0" smtClean="0"/>
              <a:t>:</a:t>
            </a:r>
          </a:p>
          <a:p>
            <a:r>
              <a:rPr lang="es-CL" b="1" dirty="0" smtClean="0">
                <a:solidFill>
                  <a:srgbClr val="FF0000"/>
                </a:solidFill>
              </a:rPr>
              <a:t>a)</a:t>
            </a:r>
            <a:r>
              <a:rPr lang="es-CL" dirty="0" smtClean="0"/>
              <a:t> Me siento enfermo</a:t>
            </a:r>
          </a:p>
          <a:p>
            <a:r>
              <a:rPr lang="es-CL" dirty="0" smtClean="0"/>
              <a:t>b) Me siento feliz</a:t>
            </a:r>
          </a:p>
          <a:p>
            <a:r>
              <a:rPr lang="es-CL" dirty="0" smtClean="0"/>
              <a:t>c) Me siento fuerte</a:t>
            </a:r>
          </a:p>
          <a:p>
            <a:pPr marL="0" indent="0">
              <a:buNone/>
            </a:pPr>
            <a:endParaRPr lang="es-CL" dirty="0" smtClean="0"/>
          </a:p>
          <a:p>
            <a:pPr marL="0" indent="0">
              <a:buNone/>
            </a:pPr>
            <a:r>
              <a:rPr lang="es-CL" b="1" dirty="0" smtClean="0"/>
              <a:t>4“He has a </a:t>
            </a:r>
            <a:r>
              <a:rPr lang="es-CL" b="1" dirty="0" err="1" smtClean="0"/>
              <a:t>fever</a:t>
            </a:r>
            <a:r>
              <a:rPr lang="es-CL" b="1" dirty="0" smtClean="0"/>
              <a:t>” </a:t>
            </a:r>
            <a:r>
              <a:rPr lang="es-CL" dirty="0" err="1" smtClean="0"/>
              <a:t>means</a:t>
            </a:r>
            <a:r>
              <a:rPr lang="es-CL" dirty="0" smtClean="0"/>
              <a:t>:</a:t>
            </a:r>
          </a:p>
          <a:p>
            <a:r>
              <a:rPr lang="es-CL" dirty="0" smtClean="0"/>
              <a:t>a) Él tiene tos</a:t>
            </a:r>
          </a:p>
          <a:p>
            <a:r>
              <a:rPr lang="es-CL" b="1" dirty="0" smtClean="0">
                <a:solidFill>
                  <a:srgbClr val="FF0000"/>
                </a:solidFill>
              </a:rPr>
              <a:t>b)</a:t>
            </a:r>
            <a:r>
              <a:rPr lang="es-CL" dirty="0" smtClean="0"/>
              <a:t> Él tiene fiebre</a:t>
            </a:r>
          </a:p>
          <a:p>
            <a:r>
              <a:rPr lang="es-CL" dirty="0" smtClean="0"/>
              <a:t>c) Él tiene sueño</a:t>
            </a:r>
          </a:p>
        </p:txBody>
      </p:sp>
    </p:spTree>
    <p:extLst>
      <p:ext uri="{BB962C8B-B14F-4D97-AF65-F5344CB8AC3E}">
        <p14:creationId xmlns:p14="http://schemas.microsoft.com/office/powerpoint/2010/main" val="357240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2083" y="0"/>
            <a:ext cx="10515600" cy="1115122"/>
          </a:xfrm>
        </p:spPr>
        <p:txBody>
          <a:bodyPr/>
          <a:lstStyle/>
          <a:p>
            <a:r>
              <a:rPr lang="es-CL" dirty="0" err="1" smtClean="0"/>
              <a:t>Choose</a:t>
            </a:r>
            <a:r>
              <a:rPr lang="es-CL" dirty="0" smtClean="0"/>
              <a:t> </a:t>
            </a:r>
            <a:r>
              <a:rPr lang="es-CL" dirty="0" err="1" smtClean="0"/>
              <a:t>the</a:t>
            </a:r>
            <a:r>
              <a:rPr lang="es-CL" dirty="0" smtClean="0"/>
              <a:t> </a:t>
            </a:r>
            <a:r>
              <a:rPr lang="es-CL" dirty="0" err="1" smtClean="0"/>
              <a:t>correct</a:t>
            </a:r>
            <a:r>
              <a:rPr lang="es-CL" dirty="0" smtClean="0"/>
              <a:t> </a:t>
            </a:r>
            <a:r>
              <a:rPr lang="es-CL" dirty="0" err="1" smtClean="0"/>
              <a:t>answer</a:t>
            </a:r>
            <a:r>
              <a:rPr lang="es-CL" dirty="0" smtClean="0"/>
              <a:t> 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6478" y="1438507"/>
            <a:ext cx="11797990" cy="5341434"/>
          </a:xfrm>
        </p:spPr>
        <p:txBody>
          <a:bodyPr numCol="2">
            <a:normAutofit/>
          </a:bodyPr>
          <a:lstStyle/>
          <a:p>
            <a:pPr marL="0" lvl="0" indent="0">
              <a:buNone/>
            </a:pPr>
            <a:r>
              <a:rPr lang="es-CL" sz="2600" b="1" dirty="0" smtClean="0">
                <a:solidFill>
                  <a:prstClr val="black"/>
                </a:solidFill>
              </a:rPr>
              <a:t>5“I </a:t>
            </a:r>
            <a:r>
              <a:rPr lang="es-CL" sz="2600" b="1" dirty="0" err="1">
                <a:solidFill>
                  <a:prstClr val="black"/>
                </a:solidFill>
              </a:rPr>
              <a:t>have</a:t>
            </a:r>
            <a:r>
              <a:rPr lang="es-CL" sz="2600" b="1" dirty="0">
                <a:solidFill>
                  <a:prstClr val="black"/>
                </a:solidFill>
              </a:rPr>
              <a:t> a </a:t>
            </a:r>
            <a:r>
              <a:rPr lang="es-CL" sz="2600" b="1" dirty="0" err="1">
                <a:solidFill>
                  <a:prstClr val="black"/>
                </a:solidFill>
              </a:rPr>
              <a:t>cough</a:t>
            </a:r>
            <a:r>
              <a:rPr lang="es-CL" sz="2600" b="1" dirty="0">
                <a:solidFill>
                  <a:prstClr val="black"/>
                </a:solidFill>
              </a:rPr>
              <a:t>” </a:t>
            </a:r>
            <a:r>
              <a:rPr lang="es-CL" sz="2600" dirty="0" err="1">
                <a:solidFill>
                  <a:prstClr val="black"/>
                </a:solidFill>
              </a:rPr>
              <a:t>means</a:t>
            </a:r>
            <a:r>
              <a:rPr lang="es-CL" sz="2600" dirty="0">
                <a:solidFill>
                  <a:prstClr val="black"/>
                </a:solidFill>
              </a:rPr>
              <a:t>:</a:t>
            </a:r>
          </a:p>
          <a:p>
            <a:pPr lvl="0"/>
            <a:r>
              <a:rPr lang="es-CL" sz="2600" b="1" dirty="0">
                <a:solidFill>
                  <a:srgbClr val="FF0000"/>
                </a:solidFill>
              </a:rPr>
              <a:t>a)</a:t>
            </a:r>
            <a:r>
              <a:rPr lang="es-CL" sz="2600" dirty="0">
                <a:solidFill>
                  <a:prstClr val="black"/>
                </a:solidFill>
              </a:rPr>
              <a:t> Tengo </a:t>
            </a:r>
            <a:r>
              <a:rPr lang="es-CL" sz="2600" dirty="0" smtClean="0">
                <a:solidFill>
                  <a:prstClr val="black"/>
                </a:solidFill>
              </a:rPr>
              <a:t>tos</a:t>
            </a:r>
          </a:p>
          <a:p>
            <a:pPr lvl="0"/>
            <a:r>
              <a:rPr lang="es-CL" sz="2600" dirty="0" smtClean="0">
                <a:solidFill>
                  <a:prstClr val="black"/>
                </a:solidFill>
              </a:rPr>
              <a:t>b</a:t>
            </a:r>
            <a:r>
              <a:rPr lang="es-CL" sz="2600" dirty="0">
                <a:solidFill>
                  <a:prstClr val="black"/>
                </a:solidFill>
              </a:rPr>
              <a:t>) Tengo </a:t>
            </a:r>
            <a:r>
              <a:rPr lang="es-CL" sz="2600" dirty="0" smtClean="0">
                <a:solidFill>
                  <a:prstClr val="black"/>
                </a:solidFill>
              </a:rPr>
              <a:t>frío</a:t>
            </a:r>
          </a:p>
          <a:p>
            <a:pPr lvl="0"/>
            <a:r>
              <a:rPr lang="es-CL" sz="2600" dirty="0" smtClean="0">
                <a:solidFill>
                  <a:prstClr val="black"/>
                </a:solidFill>
              </a:rPr>
              <a:t>c</a:t>
            </a:r>
            <a:r>
              <a:rPr lang="es-CL" sz="2600" dirty="0">
                <a:solidFill>
                  <a:prstClr val="black"/>
                </a:solidFill>
              </a:rPr>
              <a:t>) Tengo </a:t>
            </a:r>
            <a:r>
              <a:rPr lang="es-CL" sz="2600" dirty="0" smtClean="0">
                <a:solidFill>
                  <a:prstClr val="black"/>
                </a:solidFill>
              </a:rPr>
              <a:t>hambre</a:t>
            </a:r>
          </a:p>
          <a:p>
            <a:pPr marL="0" lvl="0" indent="0">
              <a:buNone/>
            </a:pPr>
            <a:endParaRPr lang="es-CL" sz="2600" dirty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es-CL" b="1" dirty="0" smtClean="0"/>
              <a:t>6“She </a:t>
            </a:r>
            <a:r>
              <a:rPr lang="es-CL" b="1" dirty="0" err="1" smtClean="0"/>
              <a:t>feels</a:t>
            </a:r>
            <a:r>
              <a:rPr lang="es-CL" b="1" dirty="0" smtClean="0"/>
              <a:t> </a:t>
            </a:r>
            <a:r>
              <a:rPr lang="es-CL" b="1" dirty="0" err="1" smtClean="0"/>
              <a:t>tired</a:t>
            </a:r>
            <a:r>
              <a:rPr lang="es-CL" b="1" dirty="0" smtClean="0"/>
              <a:t>” </a:t>
            </a:r>
            <a:r>
              <a:rPr lang="es-CL" dirty="0" err="1" smtClean="0"/>
              <a:t>means</a:t>
            </a:r>
            <a:r>
              <a:rPr lang="es-CL" dirty="0" smtClean="0"/>
              <a:t>:</a:t>
            </a:r>
          </a:p>
          <a:p>
            <a:pPr marL="514350" indent="-514350">
              <a:buAutoNum type="alphaLcParenR"/>
            </a:pPr>
            <a:r>
              <a:rPr lang="es-CL" dirty="0" smtClean="0"/>
              <a:t>Ella está enojada</a:t>
            </a:r>
          </a:p>
          <a:p>
            <a:pPr marL="0" indent="0">
              <a:buNone/>
            </a:pPr>
            <a:r>
              <a:rPr lang="es-CL" b="1" dirty="0" smtClean="0">
                <a:solidFill>
                  <a:srgbClr val="FF0000"/>
                </a:solidFill>
              </a:rPr>
              <a:t>b)</a:t>
            </a:r>
            <a:r>
              <a:rPr lang="es-CL" dirty="0" smtClean="0"/>
              <a:t> Ella está cansada</a:t>
            </a:r>
          </a:p>
          <a:p>
            <a:pPr marL="0" indent="0">
              <a:buNone/>
            </a:pPr>
            <a:r>
              <a:rPr lang="es-CL" dirty="0" smtClean="0"/>
              <a:t>c) Ella está asustada</a:t>
            </a:r>
          </a:p>
          <a:p>
            <a:pPr marL="0" indent="0">
              <a:buNone/>
            </a:pPr>
            <a:endParaRPr lang="es-CL" dirty="0" smtClean="0"/>
          </a:p>
          <a:p>
            <a:pPr marL="0" indent="0">
              <a:buNone/>
            </a:pPr>
            <a:r>
              <a:rPr lang="es-CL" b="1" dirty="0" smtClean="0"/>
              <a:t>7“He </a:t>
            </a:r>
            <a:r>
              <a:rPr lang="es-CL" b="1" dirty="0" err="1" smtClean="0"/>
              <a:t>feels</a:t>
            </a:r>
            <a:r>
              <a:rPr lang="es-CL" b="1" dirty="0" smtClean="0"/>
              <a:t> </a:t>
            </a:r>
            <a:r>
              <a:rPr lang="es-CL" b="1" dirty="0" err="1" smtClean="0"/>
              <a:t>sad</a:t>
            </a:r>
            <a:r>
              <a:rPr lang="es-CL" b="1" dirty="0" smtClean="0"/>
              <a:t>” </a:t>
            </a:r>
            <a:r>
              <a:rPr lang="es-CL" dirty="0" err="1" smtClean="0"/>
              <a:t>means</a:t>
            </a:r>
            <a:r>
              <a:rPr lang="es-CL" dirty="0" smtClean="0"/>
              <a:t>:</a:t>
            </a:r>
          </a:p>
          <a:p>
            <a:pPr marL="514350" indent="-514350">
              <a:buAutoNum type="alphaLcParenR"/>
            </a:pPr>
            <a:r>
              <a:rPr lang="es-CL" dirty="0" smtClean="0"/>
              <a:t>Él está feliz</a:t>
            </a:r>
          </a:p>
          <a:p>
            <a:pPr marL="0" indent="0">
              <a:buNone/>
            </a:pPr>
            <a:r>
              <a:rPr lang="es-CL" b="1" dirty="0" smtClean="0">
                <a:solidFill>
                  <a:srgbClr val="FF0000"/>
                </a:solidFill>
              </a:rPr>
              <a:t>b)</a:t>
            </a:r>
            <a:r>
              <a:rPr lang="es-CL" dirty="0" smtClean="0"/>
              <a:t> Él está triste</a:t>
            </a:r>
          </a:p>
          <a:p>
            <a:pPr marL="0" indent="0">
              <a:buNone/>
            </a:pPr>
            <a:r>
              <a:rPr lang="es-CL" dirty="0" smtClean="0"/>
              <a:t>c) Él está enfermo</a:t>
            </a:r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r>
              <a:rPr lang="es-CL" b="1" dirty="0" smtClean="0"/>
              <a:t>8“I </a:t>
            </a:r>
            <a:r>
              <a:rPr lang="es-CL" b="1" dirty="0" err="1" smtClean="0"/>
              <a:t>feel</a:t>
            </a:r>
            <a:r>
              <a:rPr lang="es-CL" b="1" dirty="0" smtClean="0"/>
              <a:t> </a:t>
            </a:r>
            <a:r>
              <a:rPr lang="es-CL" b="1" dirty="0" err="1" smtClean="0"/>
              <a:t>happy</a:t>
            </a:r>
            <a:r>
              <a:rPr lang="es-CL" b="1" dirty="0" smtClean="0"/>
              <a:t>” </a:t>
            </a:r>
            <a:r>
              <a:rPr lang="es-CL" dirty="0" err="1" smtClean="0"/>
              <a:t>means</a:t>
            </a:r>
            <a:r>
              <a:rPr lang="es-CL" dirty="0" smtClean="0"/>
              <a:t>:</a:t>
            </a:r>
          </a:p>
          <a:p>
            <a:pPr marL="514350" indent="-514350">
              <a:buAutoNum type="alphaLcParenR"/>
            </a:pPr>
            <a:r>
              <a:rPr lang="es-CL" dirty="0" smtClean="0"/>
              <a:t>Estoy enfermo</a:t>
            </a:r>
          </a:p>
          <a:p>
            <a:pPr marL="0" indent="0">
              <a:buNone/>
            </a:pPr>
            <a:r>
              <a:rPr lang="es-CL" b="1" dirty="0" smtClean="0">
                <a:solidFill>
                  <a:srgbClr val="FF0000"/>
                </a:solidFill>
              </a:rPr>
              <a:t>b) </a:t>
            </a:r>
            <a:r>
              <a:rPr lang="es-CL" dirty="0" smtClean="0"/>
              <a:t>Estoy feliz</a:t>
            </a:r>
          </a:p>
          <a:p>
            <a:pPr marL="0" indent="0">
              <a:buNone/>
            </a:pPr>
            <a:r>
              <a:rPr lang="es-CL" dirty="0" smtClean="0"/>
              <a:t>c) Estoy cansado</a:t>
            </a:r>
          </a:p>
        </p:txBody>
      </p:sp>
    </p:spTree>
    <p:extLst>
      <p:ext uri="{BB962C8B-B14F-4D97-AF65-F5344CB8AC3E}">
        <p14:creationId xmlns:p14="http://schemas.microsoft.com/office/powerpoint/2010/main" val="2520836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1560</TotalTime>
  <Words>657</Words>
  <Application>Microsoft Office PowerPoint</Application>
  <PresentationFormat>Panorámica</PresentationFormat>
  <Paragraphs>178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1" baseType="lpstr">
      <vt:lpstr>Algerian</vt:lpstr>
      <vt:lpstr>Arial</vt:lpstr>
      <vt:lpstr>Calibri</vt:lpstr>
      <vt:lpstr>Calibri Light</vt:lpstr>
      <vt:lpstr>Narkisim</vt:lpstr>
      <vt:lpstr>Tema de Office</vt:lpstr>
      <vt:lpstr>“HOW DO YOU FEEL?</vt:lpstr>
      <vt:lpstr>Objetivo </vt:lpstr>
      <vt:lpstr>Vocabulary (Feelings &amp; Illnesses)</vt:lpstr>
      <vt:lpstr>ADVICE</vt:lpstr>
      <vt:lpstr>ESTRUCTURA</vt:lpstr>
      <vt:lpstr>Link del video</vt:lpstr>
      <vt:lpstr>READ THE TEXT AND ANSWER THE QUESTIONS</vt:lpstr>
      <vt:lpstr>Choose the correct answer </vt:lpstr>
      <vt:lpstr>Choose the correct answer </vt:lpstr>
      <vt:lpstr>Look at the picture and complete the sentence:</vt:lpstr>
      <vt:lpstr>Ejercise: Make sentences with feelings and illness</vt:lpstr>
      <vt:lpstr>Reading Activity</vt:lpstr>
      <vt:lpstr>MULTIPLE CHOICE</vt:lpstr>
      <vt:lpstr>Write true or false</vt:lpstr>
      <vt:lpstr>Answer the questions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“HOW DO YOU FEEL?</dc:title>
  <dc:creator>Cuenta Microsoft</dc:creator>
  <cp:lastModifiedBy>Cuenta Microsoft</cp:lastModifiedBy>
  <cp:revision>23</cp:revision>
  <dcterms:created xsi:type="dcterms:W3CDTF">2026-03-17T23:58:32Z</dcterms:created>
  <dcterms:modified xsi:type="dcterms:W3CDTF">2026-03-25T14:08:04Z</dcterms:modified>
</cp:coreProperties>
</file>