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3" r:id="rId5"/>
    <p:sldId id="259" r:id="rId6"/>
    <p:sldId id="260" r:id="rId7"/>
    <p:sldId id="261" r:id="rId8"/>
    <p:sldId id="269" r:id="rId9"/>
    <p:sldId id="262" r:id="rId10"/>
    <p:sldId id="264" r:id="rId11"/>
    <p:sldId id="266" r:id="rId12"/>
    <p:sldId id="265" r:id="rId13"/>
    <p:sldId id="267" r:id="rId14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29-03-2026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95067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29-03-2026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6909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29-03-2026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444243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29-03-2026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532673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29-03-2026</a:t>
            </a:fld>
            <a:endParaRPr lang="es-C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63573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29-03-2026</a:t>
            </a:fld>
            <a:endParaRPr lang="es-C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364068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29-03-2026</a:t>
            </a:fld>
            <a:endParaRPr lang="es-C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78259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29-03-2026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95464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29-03-2026</a:t>
            </a:fld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88641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29-03-2026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14617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70AFB-2C0F-43CC-8322-5B12B7322891}" type="datetimeFigureOut">
              <a:rPr lang="es-CL" smtClean="0"/>
              <a:t>29-03-2026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91133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70AFB-2C0F-43CC-8322-5B12B7322891}" type="datetimeFigureOut">
              <a:rPr lang="es-CL" smtClean="0"/>
              <a:t>29-03-2026</a:t>
            </a:fld>
            <a:endParaRPr lang="es-C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962A6-3785-4A2A-AA73-160A1CDB9F93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605946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5" y="161503"/>
            <a:ext cx="11890918" cy="6534994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6003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s-CL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7050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1501697" y="2371300"/>
            <a:ext cx="9144000" cy="2387600"/>
          </a:xfrm>
        </p:spPr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s-CL" sz="66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Calibri" panose="020F0502020204030204"/>
              </a:rPr>
              <a:t>FEELINGS AND OPINIONS</a:t>
            </a:r>
            <a:r>
              <a:rPr lang="es-CL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Calibri" panose="020F0502020204030204"/>
              </a:rPr>
              <a:t/>
            </a:r>
            <a:br>
              <a:rPr lang="es-CL" sz="5400" b="1" dirty="0">
                <a:ln w="9525">
                  <a:solidFill>
                    <a:prstClr val="white"/>
                  </a:solidFill>
                  <a:prstDash val="solid"/>
                </a:ln>
                <a:solidFill>
                  <a:prstClr val="black"/>
                </a:solidFill>
                <a:effectLst>
                  <a:outerShdw blurRad="12700" dist="38100" dir="2700000" algn="tl" rotWithShape="0">
                    <a:prstClr val="white">
                      <a:lumMod val="50000"/>
                    </a:prstClr>
                  </a:outerShdw>
                </a:effectLst>
                <a:latin typeface="Calibri" panose="020F0502020204030204"/>
              </a:rPr>
            </a:b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88587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numCol="1">
            <a:normAutofit fontScale="90000"/>
          </a:bodyPr>
          <a:lstStyle/>
          <a:p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b="1" dirty="0" smtClean="0"/>
              <a:t>Vocabulary – Match the feeling</a:t>
            </a:r>
            <a:br>
              <a:rPr lang="en-US" sz="3100" b="1" dirty="0" smtClean="0"/>
            </a:br>
            <a:r>
              <a:rPr lang="en-US" sz="3100" b="1" dirty="0" smtClean="0"/>
              <a:t>1. </a:t>
            </a:r>
            <a:r>
              <a:rPr lang="en-US" sz="3100" dirty="0" smtClean="0"/>
              <a:t>Match the emotion with the correct  definition.</a:t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200" dirty="0" smtClean="0"/>
              <a:t>Happy</a:t>
            </a:r>
            <a:br>
              <a:rPr lang="en-US" sz="3200" dirty="0" smtClean="0"/>
            </a:br>
            <a:r>
              <a:rPr lang="en-US" sz="3200" dirty="0" smtClean="0"/>
              <a:t>Angry</a:t>
            </a:r>
            <a:br>
              <a:rPr lang="en-US" sz="3200" dirty="0" smtClean="0"/>
            </a:br>
            <a:r>
              <a:rPr lang="en-US" sz="3200" dirty="0" smtClean="0"/>
              <a:t>Excited</a:t>
            </a:r>
            <a:br>
              <a:rPr lang="en-US" sz="3200" dirty="0" smtClean="0"/>
            </a:br>
            <a:r>
              <a:rPr lang="en-US" sz="3200" dirty="0" smtClean="0"/>
              <a:t>Bored</a:t>
            </a:r>
            <a:br>
              <a:rPr lang="en-US" sz="3200" dirty="0" smtClean="0"/>
            </a:br>
            <a:r>
              <a:rPr lang="en-US" sz="3200" dirty="0" smtClean="0"/>
              <a:t>Nervous</a:t>
            </a:r>
            <a:br>
              <a:rPr lang="en-US" sz="3200" dirty="0" smtClean="0"/>
            </a:br>
            <a:r>
              <a:rPr lang="en-US" sz="3200" dirty="0" smtClean="0"/>
              <a:t>Proud</a:t>
            </a:r>
            <a:br>
              <a:rPr lang="en-US" sz="3200" dirty="0" smtClean="0"/>
            </a:br>
            <a:r>
              <a:rPr lang="en-US" sz="3200" dirty="0" smtClean="0"/>
              <a:t>Sad</a:t>
            </a:r>
            <a:br>
              <a:rPr lang="en-US" sz="3200" dirty="0" smtClean="0"/>
            </a:br>
            <a:r>
              <a:rPr lang="en-US" sz="3200" dirty="0" smtClean="0"/>
              <a:t>Surprised</a:t>
            </a:r>
            <a:r>
              <a:rPr lang="en-US" sz="3100" dirty="0" smtClean="0"/>
              <a:t/>
            </a:r>
            <a:br>
              <a:rPr lang="en-US" sz="3100" dirty="0" smtClean="0"/>
            </a:br>
            <a:endParaRPr lang="es-CL" sz="3100" dirty="0"/>
          </a:p>
        </p:txBody>
      </p:sp>
      <p:sp>
        <p:nvSpPr>
          <p:cNvPr id="3" name="CuadroTexto 2"/>
          <p:cNvSpPr txBox="1"/>
          <p:nvPr/>
        </p:nvSpPr>
        <p:spPr>
          <a:xfrm>
            <a:off x="7247466" y="2506133"/>
            <a:ext cx="62992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 smtClean="0"/>
              <a:t>Sorprendido(a)</a:t>
            </a:r>
            <a:endParaRPr lang="es-CL" sz="3200" dirty="0" smtClean="0"/>
          </a:p>
          <a:p>
            <a:r>
              <a:rPr lang="es-CL" sz="3200" dirty="0" smtClean="0"/>
              <a:t>Feliz</a:t>
            </a:r>
          </a:p>
          <a:p>
            <a:r>
              <a:rPr lang="es-CL" sz="3200" dirty="0" smtClean="0"/>
              <a:t>Triste</a:t>
            </a:r>
          </a:p>
          <a:p>
            <a:r>
              <a:rPr lang="es-CL" sz="3200" dirty="0" smtClean="0"/>
              <a:t>Enojado(a)</a:t>
            </a:r>
            <a:endParaRPr lang="es-CL" sz="3200" dirty="0" smtClean="0"/>
          </a:p>
          <a:p>
            <a:r>
              <a:rPr lang="es-CL" sz="3200" dirty="0" smtClean="0"/>
              <a:t>Orgulloso(a)</a:t>
            </a:r>
            <a:endParaRPr lang="es-CL" sz="3200" dirty="0" smtClean="0"/>
          </a:p>
          <a:p>
            <a:r>
              <a:rPr lang="es-CL" sz="3200" dirty="0" smtClean="0"/>
              <a:t>Emocionado(a)</a:t>
            </a:r>
            <a:endParaRPr lang="es-CL" sz="3200" dirty="0" smtClean="0"/>
          </a:p>
          <a:p>
            <a:r>
              <a:rPr lang="es-CL" sz="3200" dirty="0" smtClean="0"/>
              <a:t>Nervioso(a)</a:t>
            </a:r>
            <a:endParaRPr lang="es-CL" sz="3200" dirty="0" smtClean="0"/>
          </a:p>
          <a:p>
            <a:r>
              <a:rPr lang="es-CL" sz="3200" dirty="0" smtClean="0"/>
              <a:t>Aburrido(a)</a:t>
            </a:r>
            <a:endParaRPr lang="es-CL" sz="3200" dirty="0"/>
          </a:p>
        </p:txBody>
      </p:sp>
      <p:cxnSp>
        <p:nvCxnSpPr>
          <p:cNvPr id="5" name="Conector recto 4"/>
          <p:cNvCxnSpPr/>
          <p:nvPr/>
        </p:nvCxnSpPr>
        <p:spPr>
          <a:xfrm flipV="1">
            <a:off x="1907822" y="3285067"/>
            <a:ext cx="5441245" cy="225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cto 6"/>
          <p:cNvCxnSpPr/>
          <p:nvPr/>
        </p:nvCxnSpPr>
        <p:spPr>
          <a:xfrm>
            <a:off x="1828800" y="3702756"/>
            <a:ext cx="5554133" cy="54186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8"/>
          <p:cNvCxnSpPr/>
          <p:nvPr/>
        </p:nvCxnSpPr>
        <p:spPr>
          <a:xfrm>
            <a:off x="2043289" y="4086578"/>
            <a:ext cx="5396089" cy="119662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1828800" y="4470400"/>
            <a:ext cx="5554133" cy="17610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2212622" y="4876800"/>
            <a:ext cx="5136445" cy="8579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/>
          <p:cNvCxnSpPr/>
          <p:nvPr/>
        </p:nvCxnSpPr>
        <p:spPr>
          <a:xfrm flipV="1">
            <a:off x="1828800" y="4730044"/>
            <a:ext cx="5554133" cy="5531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/>
          <p:cNvCxnSpPr/>
          <p:nvPr/>
        </p:nvCxnSpPr>
        <p:spPr>
          <a:xfrm flipV="1">
            <a:off x="1569156" y="3804356"/>
            <a:ext cx="5779911" cy="193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18"/>
          <p:cNvCxnSpPr/>
          <p:nvPr/>
        </p:nvCxnSpPr>
        <p:spPr>
          <a:xfrm flipV="1">
            <a:off x="2314222" y="2765778"/>
            <a:ext cx="4933244" cy="33640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4747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numCol="1">
            <a:normAutofit fontScale="90000"/>
          </a:bodyPr>
          <a:lstStyle/>
          <a:p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b="1" dirty="0" smtClean="0"/>
              <a:t>Vocabulary – Match the feeling</a:t>
            </a:r>
            <a:br>
              <a:rPr lang="en-US" sz="3100" b="1" dirty="0" smtClean="0"/>
            </a:br>
            <a:r>
              <a:rPr lang="en-US" sz="3100" b="1" dirty="0" smtClean="0"/>
              <a:t>1. </a:t>
            </a:r>
            <a:r>
              <a:rPr lang="en-US" sz="3100" dirty="0" smtClean="0"/>
              <a:t>Match the emotion with the correct  definition.</a:t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/>
              <a:t/>
            </a:r>
            <a:br>
              <a:rPr lang="en-US" sz="3100" dirty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200" dirty="0" smtClean="0"/>
              <a:t>Happy</a:t>
            </a:r>
            <a:br>
              <a:rPr lang="en-US" sz="3200" dirty="0" smtClean="0"/>
            </a:br>
            <a:r>
              <a:rPr lang="en-US" sz="3200" dirty="0" smtClean="0"/>
              <a:t>Angry</a:t>
            </a:r>
            <a:br>
              <a:rPr lang="en-US" sz="3200" dirty="0" smtClean="0"/>
            </a:br>
            <a:r>
              <a:rPr lang="en-US" sz="3200" dirty="0" smtClean="0"/>
              <a:t>Excited</a:t>
            </a:r>
            <a:br>
              <a:rPr lang="en-US" sz="3200" dirty="0" smtClean="0"/>
            </a:br>
            <a:r>
              <a:rPr lang="en-US" sz="3200" dirty="0" smtClean="0"/>
              <a:t>Bored</a:t>
            </a:r>
            <a:br>
              <a:rPr lang="en-US" sz="3200" dirty="0" smtClean="0"/>
            </a:br>
            <a:r>
              <a:rPr lang="en-US" sz="3200" dirty="0" smtClean="0"/>
              <a:t>Nervous</a:t>
            </a:r>
            <a:br>
              <a:rPr lang="en-US" sz="3200" dirty="0" smtClean="0"/>
            </a:br>
            <a:r>
              <a:rPr lang="en-US" sz="3200" dirty="0" smtClean="0"/>
              <a:t>Proud</a:t>
            </a:r>
            <a:br>
              <a:rPr lang="en-US" sz="3200" dirty="0" smtClean="0"/>
            </a:br>
            <a:r>
              <a:rPr lang="en-US" sz="3200" dirty="0" smtClean="0"/>
              <a:t>Sad</a:t>
            </a:r>
            <a:br>
              <a:rPr lang="en-US" sz="3200" dirty="0" smtClean="0"/>
            </a:br>
            <a:r>
              <a:rPr lang="en-US" sz="3200" dirty="0" smtClean="0"/>
              <a:t>Surprised</a:t>
            </a:r>
            <a:r>
              <a:rPr lang="en-US" sz="3100" dirty="0" smtClean="0"/>
              <a:t/>
            </a:r>
            <a:br>
              <a:rPr lang="en-US" sz="3100" dirty="0" smtClean="0"/>
            </a:br>
            <a:endParaRPr lang="es-CL" sz="3100" dirty="0"/>
          </a:p>
        </p:txBody>
      </p:sp>
      <p:sp>
        <p:nvSpPr>
          <p:cNvPr id="3" name="CuadroTexto 2"/>
          <p:cNvSpPr txBox="1"/>
          <p:nvPr/>
        </p:nvSpPr>
        <p:spPr>
          <a:xfrm>
            <a:off x="5102578" y="2506133"/>
            <a:ext cx="8444088" cy="304698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s-CL" sz="3200" dirty="0" smtClean="0"/>
              <a:t>Positive</a:t>
            </a:r>
          </a:p>
          <a:p>
            <a:r>
              <a:rPr lang="es-CL" sz="3200" dirty="0" err="1" smtClean="0"/>
              <a:t>Happy</a:t>
            </a:r>
            <a:endParaRPr lang="es-CL" sz="3200" dirty="0" smtClean="0"/>
          </a:p>
          <a:p>
            <a:r>
              <a:rPr lang="es-CL" sz="3200" dirty="0" err="1" smtClean="0"/>
              <a:t>Excited</a:t>
            </a:r>
            <a:endParaRPr lang="es-CL" sz="3200" dirty="0" smtClean="0"/>
          </a:p>
          <a:p>
            <a:r>
              <a:rPr lang="es-CL" sz="3200" dirty="0" err="1" smtClean="0"/>
              <a:t>Proud</a:t>
            </a:r>
            <a:endParaRPr lang="es-CL" sz="3200" dirty="0" smtClean="0"/>
          </a:p>
          <a:p>
            <a:r>
              <a:rPr lang="es-CL" sz="3200" dirty="0" err="1" smtClean="0"/>
              <a:t>surprise</a:t>
            </a:r>
            <a:endParaRPr lang="es-CL" sz="3200" dirty="0" smtClean="0"/>
          </a:p>
          <a:p>
            <a:endParaRPr lang="es-CL" sz="3200" dirty="0"/>
          </a:p>
          <a:p>
            <a:r>
              <a:rPr lang="es-CL" sz="3200" dirty="0" err="1" smtClean="0"/>
              <a:t>Negative</a:t>
            </a:r>
            <a:endParaRPr lang="es-CL" sz="3200" dirty="0" smtClean="0"/>
          </a:p>
          <a:p>
            <a:r>
              <a:rPr lang="es-CL" sz="3200" dirty="0" err="1" smtClean="0"/>
              <a:t>angry</a:t>
            </a:r>
            <a:r>
              <a:rPr lang="es-CL" sz="3200" dirty="0" smtClean="0"/>
              <a:t> </a:t>
            </a:r>
          </a:p>
          <a:p>
            <a:r>
              <a:rPr lang="es-CL" sz="3200" dirty="0" err="1" smtClean="0"/>
              <a:t>Bored</a:t>
            </a:r>
            <a:endParaRPr lang="es-CL" sz="3200" dirty="0" smtClean="0"/>
          </a:p>
          <a:p>
            <a:r>
              <a:rPr lang="es-CL" sz="3200" dirty="0" err="1" smtClean="0"/>
              <a:t>Nervous</a:t>
            </a:r>
            <a:endParaRPr lang="es-CL" sz="3200" dirty="0" smtClean="0"/>
          </a:p>
          <a:p>
            <a:r>
              <a:rPr lang="es-CL" sz="3200" dirty="0" err="1" smtClean="0"/>
              <a:t>sad</a:t>
            </a:r>
            <a:endParaRPr lang="es-CL" sz="3200" dirty="0" smtClean="0"/>
          </a:p>
        </p:txBody>
      </p:sp>
    </p:spTree>
    <p:extLst>
      <p:ext uri="{BB962C8B-B14F-4D97-AF65-F5344CB8AC3E}">
        <p14:creationId xmlns:p14="http://schemas.microsoft.com/office/powerpoint/2010/main" val="1154836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38200" y="1817649"/>
            <a:ext cx="7993566" cy="7917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 Complete the sentences</a:t>
            </a:r>
            <a:br>
              <a:rPr lang="en-US" dirty="0" smtClean="0"/>
            </a:br>
            <a:r>
              <a:rPr lang="en-US" dirty="0" smtClean="0"/>
              <a:t>Use the correct feeling word.</a:t>
            </a:r>
            <a:br>
              <a:rPr lang="en-US" dirty="0" smtClean="0"/>
            </a:b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happy – nervous – bored – excited – angry – proud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I feel __happy________ when I get good grades.</a:t>
            </a:r>
          </a:p>
          <a:p>
            <a:r>
              <a:rPr lang="en-US" dirty="0" smtClean="0"/>
              <a:t>She is ___nervous_______ because she has a big test today.</a:t>
            </a:r>
          </a:p>
          <a:p>
            <a:r>
              <a:rPr lang="en-US" dirty="0" smtClean="0"/>
              <a:t>They are _excited_________ to go on vacation.</a:t>
            </a:r>
          </a:p>
          <a:p>
            <a:r>
              <a:rPr lang="en-US" dirty="0" smtClean="0"/>
              <a:t>He feels __bored________ when he watches the same movie again.</a:t>
            </a:r>
          </a:p>
          <a:p>
            <a:r>
              <a:rPr lang="en-US" dirty="0" smtClean="0"/>
              <a:t>My mother is _angry_________ because the room is messy.</a:t>
            </a:r>
          </a:p>
          <a:p>
            <a:r>
              <a:rPr lang="en-US" dirty="0" smtClean="0"/>
              <a:t>We feel _proud_________ when our team wins a game.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468003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3. Expressing opinions:  Complete the sentences with your own opinion.</a:t>
            </a:r>
            <a:endParaRPr lang="es-CL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462138"/>
            <a:ext cx="11093101" cy="507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think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soccer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opinion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school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believe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homework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think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English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__________________.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s-CL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my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opinion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es-CL" sz="3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weekends</a:t>
            </a:r>
            <a:r>
              <a:rPr kumimoji="0" lang="es-CL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are 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1539527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smtClean="0"/>
              <a:t>💡 </a:t>
            </a:r>
            <a:r>
              <a:rPr lang="es-CL" b="1" dirty="0" smtClean="0"/>
              <a:t>Expresiones útiles para enseñar: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6839" y="1825625"/>
            <a:ext cx="11563815" cy="4351338"/>
          </a:xfrm>
        </p:spPr>
        <p:txBody>
          <a:bodyPr>
            <a:normAutofit/>
          </a:bodyPr>
          <a:lstStyle/>
          <a:p>
            <a:r>
              <a:rPr lang="en-US" b="1" dirty="0" smtClean="0"/>
              <a:t>Feelings</a:t>
            </a:r>
            <a:endParaRPr lang="en-US" dirty="0" smtClean="0"/>
          </a:p>
          <a:p>
            <a:r>
              <a:rPr lang="en-US" dirty="0" smtClean="0"/>
              <a:t>I feel happy.   / I am happy  </a:t>
            </a:r>
            <a:r>
              <a:rPr lang="en-US" b="1" dirty="0" smtClean="0"/>
              <a:t>/ she feels / he </a:t>
            </a:r>
            <a:r>
              <a:rPr lang="en-US" b="1" dirty="0" smtClean="0"/>
              <a:t>feels / he is happy /she is happy</a:t>
            </a:r>
            <a:endParaRPr lang="en-US" b="1" dirty="0" smtClean="0"/>
          </a:p>
          <a:p>
            <a:r>
              <a:rPr lang="en-US" dirty="0" smtClean="0"/>
              <a:t>I feel nervous.   / I am nervous / she is nervous / they are nervous</a:t>
            </a:r>
          </a:p>
          <a:p>
            <a:r>
              <a:rPr lang="en-US" dirty="0" smtClean="0"/>
              <a:t>I feel excited.</a:t>
            </a:r>
          </a:p>
          <a:p>
            <a:r>
              <a:rPr lang="en-US" b="1" dirty="0" smtClean="0"/>
              <a:t>Opinions</a:t>
            </a:r>
            <a:endParaRPr lang="en-US" dirty="0" smtClean="0"/>
          </a:p>
          <a:p>
            <a:r>
              <a:rPr lang="en-US" dirty="0" smtClean="0"/>
              <a:t>I think…</a:t>
            </a:r>
          </a:p>
          <a:p>
            <a:r>
              <a:rPr lang="en-US" dirty="0" smtClean="0"/>
              <a:t>In my opinion…</a:t>
            </a:r>
          </a:p>
          <a:p>
            <a:r>
              <a:rPr lang="en-US" dirty="0" smtClean="0"/>
              <a:t>I believe…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997951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 smtClean="0"/>
              <a:t>To</a:t>
            </a:r>
            <a:r>
              <a:rPr lang="es-CL" dirty="0" smtClean="0"/>
              <a:t> be </a:t>
            </a:r>
            <a:r>
              <a:rPr lang="es-CL" dirty="0" err="1" smtClean="0"/>
              <a:t>verb</a:t>
            </a: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I		am</a:t>
            </a:r>
          </a:p>
          <a:p>
            <a:r>
              <a:rPr lang="es-CL" dirty="0" err="1" smtClean="0"/>
              <a:t>You</a:t>
            </a:r>
            <a:endParaRPr lang="es-CL" dirty="0" smtClean="0"/>
          </a:p>
          <a:p>
            <a:r>
              <a:rPr lang="es-CL" dirty="0" err="1" smtClean="0"/>
              <a:t>We</a:t>
            </a:r>
            <a:r>
              <a:rPr lang="es-CL" dirty="0" smtClean="0"/>
              <a:t>		are</a:t>
            </a:r>
          </a:p>
          <a:p>
            <a:r>
              <a:rPr lang="es-CL" dirty="0" err="1" smtClean="0"/>
              <a:t>They</a:t>
            </a:r>
            <a:endParaRPr lang="es-CL" dirty="0" smtClean="0"/>
          </a:p>
          <a:p>
            <a:endParaRPr lang="es-CL" dirty="0"/>
          </a:p>
          <a:p>
            <a:r>
              <a:rPr lang="es-CL" dirty="0" smtClean="0"/>
              <a:t>He</a:t>
            </a:r>
          </a:p>
          <a:p>
            <a:r>
              <a:rPr lang="es-CL" dirty="0" err="1" smtClean="0"/>
              <a:t>She</a:t>
            </a:r>
            <a:r>
              <a:rPr lang="es-CL" dirty="0" smtClean="0"/>
              <a:t>		</a:t>
            </a:r>
            <a:r>
              <a:rPr lang="es-CL" dirty="0" err="1" smtClean="0"/>
              <a:t>is</a:t>
            </a:r>
            <a:endParaRPr lang="es-CL" dirty="0" smtClean="0"/>
          </a:p>
          <a:p>
            <a:r>
              <a:rPr lang="es-CL" dirty="0" err="1" smtClean="0"/>
              <a:t>it</a:t>
            </a:r>
            <a:endParaRPr lang="es-CL" dirty="0"/>
          </a:p>
        </p:txBody>
      </p:sp>
      <p:sp>
        <p:nvSpPr>
          <p:cNvPr id="4" name="Cerrar llave 3"/>
          <p:cNvSpPr/>
          <p:nvPr/>
        </p:nvSpPr>
        <p:spPr>
          <a:xfrm>
            <a:off x="1940312" y="2408663"/>
            <a:ext cx="423747" cy="1471961"/>
          </a:xfrm>
          <a:prstGeom prst="rightBrace">
            <a:avLst>
              <a:gd name="adj1" fmla="val 117105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3565" y="4463662"/>
            <a:ext cx="457240" cy="148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512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4</a:t>
            </a:r>
            <a:r>
              <a:rPr lang="en-US" b="1" dirty="0" smtClean="0"/>
              <a:t>. Writing – Short answer</a:t>
            </a:r>
            <a:br>
              <a:rPr lang="en-US" b="1" dirty="0" smtClean="0"/>
            </a:br>
            <a:r>
              <a:rPr lang="en-US" dirty="0" err="1" smtClean="0"/>
              <a:t>Answer</a:t>
            </a:r>
            <a:r>
              <a:rPr lang="en-US" dirty="0" smtClean="0"/>
              <a:t> using </a:t>
            </a:r>
            <a:r>
              <a:rPr lang="en-US" b="1" dirty="0" smtClean="0"/>
              <a:t>feelings and opinions</a:t>
            </a:r>
            <a:r>
              <a:rPr lang="en-US" dirty="0" smtClean="0"/>
              <a:t>.</a:t>
            </a:r>
            <a:br>
              <a:rPr lang="en-US" dirty="0" smtClean="0"/>
            </a:br>
            <a:endParaRPr lang="es-CL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you feel when you have a difficult test?</a:t>
            </a:r>
          </a:p>
          <a:p>
            <a:pPr marL="0" indent="0">
              <a:buNone/>
            </a:pPr>
            <a:r>
              <a:rPr lang="en-US" dirty="0" smtClean="0"/>
              <a:t>I feel … because</a:t>
            </a:r>
            <a:endParaRPr lang="en-US" dirty="0" smtClean="0"/>
          </a:p>
          <a:p>
            <a:r>
              <a:rPr lang="en-US" dirty="0" smtClean="0"/>
              <a:t>What do you think about sports at school?</a:t>
            </a:r>
          </a:p>
          <a:p>
            <a:pPr marL="0" indent="0">
              <a:buNone/>
            </a:pPr>
            <a:r>
              <a:rPr lang="en-US" dirty="0" smtClean="0"/>
              <a:t>I think sports are good </a:t>
            </a:r>
            <a:r>
              <a:rPr lang="en-US" b="1" dirty="0" smtClean="0"/>
              <a:t>because</a:t>
            </a:r>
            <a:endParaRPr lang="en-US" b="1" dirty="0" smtClean="0"/>
          </a:p>
          <a:p>
            <a:r>
              <a:rPr lang="en-US" dirty="0" smtClean="0"/>
              <a:t>How do you feel when you spend time with friends?</a:t>
            </a:r>
          </a:p>
          <a:p>
            <a:pPr marL="0" indent="0">
              <a:buNone/>
            </a:pPr>
            <a:r>
              <a:rPr lang="en-US" dirty="0" smtClean="0"/>
              <a:t>I feel excited, because</a:t>
            </a:r>
            <a:endParaRPr lang="en-US" dirty="0" smtClean="0"/>
          </a:p>
          <a:p>
            <a:r>
              <a:rPr lang="en-US" dirty="0" smtClean="0"/>
              <a:t>What do you think about learning English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r>
              <a:rPr lang="en-US" dirty="0" smtClean="0"/>
              <a:t>I think English is very important for our life</a:t>
            </a:r>
            <a:endParaRPr lang="en-US" dirty="0" smtClean="0"/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286775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b="4264"/>
          <a:stretch/>
        </p:blipFill>
        <p:spPr>
          <a:xfrm>
            <a:off x="6032810" y="138994"/>
            <a:ext cx="6159190" cy="6814185"/>
          </a:xfrm>
          <a:prstGeom prst="rect">
            <a:avLst/>
          </a:prstGeom>
        </p:spPr>
      </p:pic>
      <p:cxnSp>
        <p:nvCxnSpPr>
          <p:cNvPr id="9" name="Conector recto 8"/>
          <p:cNvCxnSpPr/>
          <p:nvPr/>
        </p:nvCxnSpPr>
        <p:spPr>
          <a:xfrm>
            <a:off x="7605132" y="1739590"/>
            <a:ext cx="1371600" cy="36129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10"/>
          <p:cNvCxnSpPr/>
          <p:nvPr/>
        </p:nvCxnSpPr>
        <p:spPr>
          <a:xfrm>
            <a:off x="7571678" y="2921620"/>
            <a:ext cx="1449659" cy="36464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 flipV="1">
            <a:off x="7387683" y="1851102"/>
            <a:ext cx="1589049" cy="36241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/>
          <p:cNvCxnSpPr/>
          <p:nvPr/>
        </p:nvCxnSpPr>
        <p:spPr>
          <a:xfrm flipV="1">
            <a:off x="7571678" y="2921620"/>
            <a:ext cx="1628078" cy="12823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/>
          <p:nvPr/>
        </p:nvCxnSpPr>
        <p:spPr>
          <a:xfrm flipV="1">
            <a:off x="7571678" y="4114800"/>
            <a:ext cx="1540727" cy="25424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087" y="0"/>
            <a:ext cx="6035563" cy="681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706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6032810" y="43815"/>
            <a:ext cx="6005689" cy="75405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CL" sz="2800" b="1" dirty="0" err="1" smtClean="0"/>
              <a:t>Now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answer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the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questions</a:t>
            </a:r>
            <a:r>
              <a:rPr lang="es-CL" sz="2800" b="1" dirty="0" smtClean="0"/>
              <a:t> </a:t>
            </a:r>
            <a:r>
              <a:rPr lang="es-CL" sz="2800" b="1" dirty="0" err="1" smtClean="0"/>
              <a:t>about</a:t>
            </a:r>
            <a:r>
              <a:rPr lang="es-CL" sz="2800" b="1" dirty="0" smtClean="0"/>
              <a:t> Juan</a:t>
            </a:r>
          </a:p>
          <a:p>
            <a:endParaRPr lang="es-CL" dirty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s-CL" sz="2000" dirty="0" err="1" smtClean="0"/>
              <a:t>Why</a:t>
            </a:r>
            <a:r>
              <a:rPr lang="es-CL" sz="2000" dirty="0" smtClean="0"/>
              <a:t> </a:t>
            </a:r>
            <a:r>
              <a:rPr lang="es-CL" sz="2000" dirty="0" err="1" smtClean="0"/>
              <a:t>does</a:t>
            </a:r>
            <a:r>
              <a:rPr lang="es-CL" sz="2000" dirty="0" smtClean="0"/>
              <a:t> Juan </a:t>
            </a:r>
            <a:r>
              <a:rPr lang="es-CL" sz="2000" dirty="0" err="1" smtClean="0"/>
              <a:t>feel</a:t>
            </a:r>
            <a:r>
              <a:rPr lang="es-CL" sz="2000" dirty="0" smtClean="0"/>
              <a:t> </a:t>
            </a:r>
            <a:r>
              <a:rPr lang="es-CL" sz="2000" dirty="0" err="1" smtClean="0"/>
              <a:t>emotions</a:t>
            </a:r>
            <a:r>
              <a:rPr lang="es-CL" sz="2000" dirty="0" smtClean="0"/>
              <a:t> </a:t>
            </a:r>
            <a:r>
              <a:rPr lang="es-CL" sz="2000" dirty="0" err="1" smtClean="0"/>
              <a:t>all</a:t>
            </a:r>
            <a:r>
              <a:rPr lang="es-CL" sz="2000" dirty="0" smtClean="0"/>
              <a:t> </a:t>
            </a:r>
            <a:r>
              <a:rPr lang="es-CL" sz="2000" dirty="0" err="1" smtClean="0"/>
              <a:t>the</a:t>
            </a:r>
            <a:r>
              <a:rPr lang="es-CL" sz="2000" dirty="0" smtClean="0"/>
              <a:t> time</a:t>
            </a:r>
            <a:r>
              <a:rPr lang="es-CL" sz="2000" dirty="0" smtClean="0"/>
              <a:t>?</a:t>
            </a:r>
          </a:p>
          <a:p>
            <a:pPr>
              <a:buClr>
                <a:schemeClr val="tx1"/>
              </a:buClr>
            </a:pPr>
            <a:r>
              <a:rPr lang="es-CL" sz="2000" dirty="0" err="1" smtClean="0">
                <a:solidFill>
                  <a:srgbClr val="FF0000"/>
                </a:solidFill>
              </a:rPr>
              <a:t>Because</a:t>
            </a:r>
            <a:r>
              <a:rPr lang="es-CL" sz="2000" dirty="0" smtClean="0">
                <a:solidFill>
                  <a:srgbClr val="FF0000"/>
                </a:solidFill>
              </a:rPr>
              <a:t> Juan </a:t>
            </a:r>
            <a:r>
              <a:rPr lang="es-CL" sz="2000" dirty="0" err="1" smtClean="0">
                <a:solidFill>
                  <a:srgbClr val="FF0000"/>
                </a:solidFill>
              </a:rPr>
              <a:t>is</a:t>
            </a:r>
            <a:r>
              <a:rPr lang="es-CL" sz="2000" dirty="0" smtClean="0">
                <a:solidFill>
                  <a:srgbClr val="FF0000"/>
                </a:solidFill>
              </a:rPr>
              <a:t> human and </a:t>
            </a:r>
            <a:r>
              <a:rPr lang="es-CL" sz="2000" dirty="0" err="1" smtClean="0">
                <a:solidFill>
                  <a:srgbClr val="FF0000"/>
                </a:solidFill>
              </a:rPr>
              <a:t>all</a:t>
            </a:r>
            <a:r>
              <a:rPr lang="es-CL" sz="2000" dirty="0" smtClean="0">
                <a:solidFill>
                  <a:srgbClr val="FF0000"/>
                </a:solidFill>
              </a:rPr>
              <a:t> </a:t>
            </a:r>
            <a:r>
              <a:rPr lang="es-CL" sz="2000" dirty="0" err="1" smtClean="0">
                <a:solidFill>
                  <a:srgbClr val="FF0000"/>
                </a:solidFill>
              </a:rPr>
              <a:t>humans</a:t>
            </a:r>
            <a:r>
              <a:rPr lang="es-CL" sz="2000" dirty="0" smtClean="0">
                <a:solidFill>
                  <a:srgbClr val="FF0000"/>
                </a:solidFill>
              </a:rPr>
              <a:t> </a:t>
            </a:r>
            <a:r>
              <a:rPr lang="es-CL" sz="2000" dirty="0" err="1" smtClean="0">
                <a:solidFill>
                  <a:srgbClr val="FF0000"/>
                </a:solidFill>
              </a:rPr>
              <a:t>feel</a:t>
            </a:r>
            <a:r>
              <a:rPr lang="es-CL" sz="2000" dirty="0" smtClean="0">
                <a:solidFill>
                  <a:srgbClr val="FF0000"/>
                </a:solidFill>
              </a:rPr>
              <a:t> </a:t>
            </a:r>
            <a:r>
              <a:rPr lang="es-CL" sz="2000" dirty="0" err="1" smtClean="0">
                <a:solidFill>
                  <a:srgbClr val="FF0000"/>
                </a:solidFill>
              </a:rPr>
              <a:t>emotions</a:t>
            </a:r>
            <a:endParaRPr lang="es-CL" sz="2000" dirty="0" smtClean="0">
              <a:solidFill>
                <a:srgbClr val="FF0000"/>
              </a:solidFill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 smtClean="0">
              <a:solidFill>
                <a:srgbClr val="FF0000"/>
              </a:solidFill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Does Juan feel emotions all the time? (Yes/No</a:t>
            </a:r>
            <a:r>
              <a:rPr lang="en-US" sz="2000" dirty="0" smtClean="0"/>
              <a:t>)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yes</a:t>
            </a: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/>
              <a:t>Can you remember a time when you felt like Juan? What emotion did you feel</a:t>
            </a:r>
            <a:r>
              <a:rPr lang="en-US" sz="2000" dirty="0" smtClean="0"/>
              <a:t>?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I remember yesterday I felt hungry when I saw the food that my mom was cooking</a:t>
            </a:r>
            <a:endParaRPr lang="en-US" sz="2000" dirty="0" smtClean="0">
              <a:solidFill>
                <a:srgbClr val="FF0000"/>
              </a:solidFill>
            </a:endParaRPr>
          </a:p>
          <a:p>
            <a:pPr>
              <a:buClr>
                <a:schemeClr val="tx1"/>
              </a:buClr>
            </a:pP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 smtClean="0"/>
              <a:t>Why </a:t>
            </a:r>
            <a:r>
              <a:rPr lang="en-US" sz="2000" dirty="0"/>
              <a:t>do you think Juan feels excited when he goes to his friend’s </a:t>
            </a:r>
            <a:r>
              <a:rPr lang="en-US" sz="2000" dirty="0" smtClean="0"/>
              <a:t>house</a:t>
            </a:r>
            <a:r>
              <a:rPr lang="en-US" sz="2000" dirty="0" smtClean="0"/>
              <a:t>?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Because he </a:t>
            </a:r>
            <a:r>
              <a:rPr lang="en-US" sz="2000" dirty="0" err="1" smtClean="0">
                <a:solidFill>
                  <a:srgbClr val="FF0000"/>
                </a:solidFill>
              </a:rPr>
              <a:t>wanna</a:t>
            </a:r>
            <a:r>
              <a:rPr lang="en-US" sz="2000" dirty="0" smtClean="0">
                <a:solidFill>
                  <a:srgbClr val="FF0000"/>
                </a:solidFill>
              </a:rPr>
              <a:t> play</a:t>
            </a:r>
          </a:p>
          <a:p>
            <a:pPr>
              <a:buClr>
                <a:schemeClr val="tx1"/>
              </a:buClr>
            </a:pPr>
            <a:r>
              <a:rPr lang="en-US" sz="2000" dirty="0">
                <a:solidFill>
                  <a:srgbClr val="FF0000"/>
                </a:solidFill>
              </a:rPr>
              <a:t>	</a:t>
            </a:r>
            <a:r>
              <a:rPr lang="en-US" sz="2000" dirty="0" smtClean="0">
                <a:solidFill>
                  <a:srgbClr val="FF0000"/>
                </a:solidFill>
              </a:rPr>
              <a:t>he wants to play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I think because is very excited</a:t>
            </a:r>
            <a:endParaRPr lang="en-US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sz="2000" dirty="0" smtClean="0"/>
              <a:t>Which </a:t>
            </a:r>
            <a:r>
              <a:rPr lang="en-US" sz="2000" dirty="0"/>
              <a:t>of Juan’s feelings do you feel the most often</a:t>
            </a:r>
            <a:r>
              <a:rPr lang="en-US" sz="2000" dirty="0" smtClean="0"/>
              <a:t>?</a:t>
            </a:r>
          </a:p>
          <a:p>
            <a:pPr>
              <a:buClr>
                <a:schemeClr val="tx1"/>
              </a:buClr>
            </a:pPr>
            <a:r>
              <a:rPr lang="en-US" sz="2000" dirty="0" smtClean="0">
                <a:solidFill>
                  <a:srgbClr val="FF0000"/>
                </a:solidFill>
              </a:rPr>
              <a:t>Hungry</a:t>
            </a:r>
          </a:p>
          <a:p>
            <a:pPr>
              <a:buClr>
                <a:schemeClr val="tx1"/>
              </a:buClr>
            </a:pPr>
            <a:r>
              <a:rPr lang="en-US" sz="2000" dirty="0">
                <a:solidFill>
                  <a:srgbClr val="FF0000"/>
                </a:solidFill>
              </a:rPr>
              <a:t>C</a:t>
            </a:r>
            <a:r>
              <a:rPr lang="en-US" sz="2000" dirty="0" smtClean="0">
                <a:solidFill>
                  <a:srgbClr val="FF0000"/>
                </a:solidFill>
              </a:rPr>
              <a:t>alm</a:t>
            </a:r>
            <a:endParaRPr lang="en-US" sz="2000" dirty="0" smtClean="0">
              <a:solidFill>
                <a:srgbClr val="FF0000"/>
              </a:solidFill>
            </a:endParaRPr>
          </a:p>
          <a:p>
            <a:pPr>
              <a:buClr>
                <a:schemeClr val="tx1"/>
              </a:buClr>
            </a:pPr>
            <a:r>
              <a:rPr lang="es-CL" sz="2000" dirty="0" err="1">
                <a:solidFill>
                  <a:srgbClr val="FF0000"/>
                </a:solidFill>
              </a:rPr>
              <a:t>H</a:t>
            </a:r>
            <a:r>
              <a:rPr lang="es-CL" sz="2000" dirty="0" err="1" smtClean="0">
                <a:solidFill>
                  <a:srgbClr val="FF0000"/>
                </a:solidFill>
              </a:rPr>
              <a:t>appy</a:t>
            </a:r>
            <a:endParaRPr lang="es-CL" sz="2000" dirty="0" smtClean="0">
              <a:solidFill>
                <a:srgbClr val="FF0000"/>
              </a:solidFill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sz="2000" dirty="0" smtClean="0"/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s-CL" dirty="0" smtClean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53" y="0"/>
            <a:ext cx="6035563" cy="681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2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1557" y="42596"/>
            <a:ext cx="6776708" cy="6815404"/>
          </a:xfrm>
          <a:prstGeom prst="rect">
            <a:avLst/>
          </a:prstGeom>
        </p:spPr>
      </p:pic>
      <p:sp>
        <p:nvSpPr>
          <p:cNvPr id="2" name="CuadroTexto 1"/>
          <p:cNvSpPr txBox="1"/>
          <p:nvPr/>
        </p:nvSpPr>
        <p:spPr>
          <a:xfrm>
            <a:off x="8062332" y="334537"/>
            <a:ext cx="31780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u="sng" dirty="0" err="1" smtClean="0"/>
              <a:t>Vocabulary</a:t>
            </a:r>
            <a:endParaRPr lang="es-CL" b="1" u="sng" dirty="0" smtClean="0"/>
          </a:p>
          <a:p>
            <a:r>
              <a:rPr lang="es-CL" dirty="0" err="1" smtClean="0"/>
              <a:t>Strong</a:t>
            </a:r>
            <a:r>
              <a:rPr lang="es-CL" dirty="0" smtClean="0"/>
              <a:t>: fuerte</a:t>
            </a:r>
          </a:p>
          <a:p>
            <a:r>
              <a:rPr lang="es-CL" dirty="0" err="1" smtClean="0"/>
              <a:t>Gentle</a:t>
            </a:r>
            <a:r>
              <a:rPr lang="es-CL" dirty="0" smtClean="0"/>
              <a:t>: suave, amable, dulce</a:t>
            </a:r>
          </a:p>
          <a:p>
            <a:r>
              <a:rPr lang="es-CL" dirty="0" err="1" smtClean="0"/>
              <a:t>Grow</a:t>
            </a:r>
            <a:r>
              <a:rPr lang="es-CL" dirty="0" smtClean="0"/>
              <a:t>: crecer</a:t>
            </a:r>
          </a:p>
          <a:p>
            <a:r>
              <a:rPr lang="es-CL" dirty="0" err="1" smtClean="0"/>
              <a:t>Relationships</a:t>
            </a:r>
            <a:r>
              <a:rPr lang="es-CL" dirty="0" smtClean="0"/>
              <a:t>: relaciones</a:t>
            </a:r>
          </a:p>
          <a:p>
            <a:r>
              <a:rPr lang="es-CL" dirty="0" err="1" smtClean="0"/>
              <a:t>Handle</a:t>
            </a:r>
            <a:r>
              <a:rPr lang="es-CL" dirty="0" smtClean="0"/>
              <a:t>: manejar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7357656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65095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5714</TotalTime>
  <Words>397</Words>
  <Application>Microsoft Office PowerPoint</Application>
  <PresentationFormat>Panorámica</PresentationFormat>
  <Paragraphs>93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de Office</vt:lpstr>
      <vt:lpstr>Presentación de PowerPoint</vt:lpstr>
      <vt:lpstr>FEELINGS AND OPINIONS </vt:lpstr>
      <vt:lpstr>             Vocabulary – Match the feeling 1. Match the emotion with the correct  definition.      Happy Angry Excited Bored Nervous Proud Sad Surprised </vt:lpstr>
      <vt:lpstr>             Vocabulary – Match the feeling 1. Match the emotion with the correct  definition.      Happy Angry Excited Bored Nervous Proud Sad Surprised </vt:lpstr>
      <vt:lpstr>2. Complete the sentences Use the correct feeling word. </vt:lpstr>
      <vt:lpstr>3. Expressing opinions:  Complete the sentences with your own opinion.</vt:lpstr>
      <vt:lpstr>💡 Expresiones útiles para enseñar:</vt:lpstr>
      <vt:lpstr>To be verb</vt:lpstr>
      <vt:lpstr>4. Writing – Short answer Answer using feelings and opinions. 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FEELINGS AND OPINIONS</dc:title>
  <dc:creator>Cuenta Microsoft</dc:creator>
  <cp:lastModifiedBy>Cuenta Microsoft</cp:lastModifiedBy>
  <cp:revision>27</cp:revision>
  <dcterms:created xsi:type="dcterms:W3CDTF">2026-03-09T02:37:27Z</dcterms:created>
  <dcterms:modified xsi:type="dcterms:W3CDTF">2026-03-30T20:14:57Z</dcterms:modified>
</cp:coreProperties>
</file>