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68" r:id="rId5"/>
    <p:sldId id="269" r:id="rId6"/>
    <p:sldId id="277" r:id="rId7"/>
    <p:sldId id="278" r:id="rId8"/>
    <p:sldId id="279" r:id="rId9"/>
    <p:sldId id="280" r:id="rId10"/>
    <p:sldId id="283" r:id="rId11"/>
    <p:sldId id="281" r:id="rId12"/>
    <p:sldId id="282" r:id="rId13"/>
    <p:sldId id="288" r:id="rId14"/>
    <p:sldId id="284" r:id="rId15"/>
    <p:sldId id="285" r:id="rId16"/>
    <p:sldId id="287" r:id="rId17"/>
    <p:sldId id="289" r:id="rId18"/>
    <p:sldId id="286" r:id="rId19"/>
    <p:sldId id="290" r:id="rId20"/>
    <p:sldId id="291" r:id="rId21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5070" autoAdjust="0"/>
  </p:normalViewPr>
  <p:slideViewPr>
    <p:cSldViewPr snapToGrid="0" showGuides="1">
      <p:cViewPr varScale="1">
        <p:scale>
          <a:sx n="73" d="100"/>
          <a:sy n="73" d="100"/>
        </p:scale>
        <p:origin x="414" y="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8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ECE4AB0-A141-48A3-8F94-05C5738136D2}" type="datetime1">
              <a:rPr lang="es-ES" smtClean="0"/>
              <a:t>01/04/2026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18A1656-FDB1-442A-B22F-67D2FDA9ED1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4785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D44D5-968C-47AE-923A-8F06B728004A}" type="datetime1">
              <a:rPr lang="es-ES" smtClean="0"/>
              <a:pPr/>
              <a:t>01/04/2026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36304E-FDE3-4B4F-A3B7-EBE87F3FA5E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575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3903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8172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0810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1936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7779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El título se escribe aquí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orma libre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33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ient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correo electrónico</a:t>
            </a:r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orma libre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texto 6">
            <a:extLst>
              <a:ext uri="{FF2B5EF4-FFF2-40B4-BE49-F238E27FC236}">
                <a16:creationId xmlns=""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 rtl="0"/>
            <a:r>
              <a:rPr lang="es-ES" noProof="0" dirty="0"/>
              <a:t>Dirección URL del sitio web aquí</a:t>
            </a:r>
          </a:p>
        </p:txBody>
      </p:sp>
      <p:pic>
        <p:nvPicPr>
          <p:cNvPr id="17" name="Gráfico 16" descr="Sobre">
            <a:extLst>
              <a:ext uri="{FF2B5EF4-FFF2-40B4-BE49-F238E27FC236}">
                <a16:creationId xmlns=""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áfico 17" descr="Red">
            <a:extLst>
              <a:ext uri="{FF2B5EF4-FFF2-40B4-BE49-F238E27FC236}">
                <a16:creationId xmlns=""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orma libre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áfico 18" descr="Sobre">
            <a:extLst>
              <a:ext uri="{FF2B5EF4-FFF2-40B4-BE49-F238E27FC236}">
                <a16:creationId xmlns=""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áfico 19" descr="Red">
            <a:extLst>
              <a:ext uri="{FF2B5EF4-FFF2-40B4-BE49-F238E27FC236}">
                <a16:creationId xmlns=""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ítulo 2">
            <a:extLst>
              <a:ext uri="{FF2B5EF4-FFF2-40B4-BE49-F238E27FC236}">
                <a16:creationId xmlns=""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correo electrónico</a:t>
            </a:r>
          </a:p>
        </p:txBody>
      </p:sp>
      <p:sp>
        <p:nvSpPr>
          <p:cNvPr id="22" name="Marcador de texto 6">
            <a:extLst>
              <a:ext uri="{FF2B5EF4-FFF2-40B4-BE49-F238E27FC236}">
                <a16:creationId xmlns=""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es-ES" noProof="0" dirty="0"/>
              <a:t>Dirección URL del sitio web aquí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=""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Elipse 5">
            <a:extLst>
              <a:ext uri="{FF2B5EF4-FFF2-40B4-BE49-F238E27FC236}">
                <a16:creationId xmlns=""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El título se escribe aquí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orma libre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=""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grpSp>
        <p:nvGrpSpPr>
          <p:cNvPr id="4" name="Grupo 3">
            <a:extLst>
              <a:ext uri="{FF2B5EF4-FFF2-40B4-BE49-F238E27FC236}">
                <a16:creationId xmlns=""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Elipse 16">
              <a:extLst>
                <a:ext uri="{FF2B5EF4-FFF2-40B4-BE49-F238E27FC236}">
                  <a16:creationId xmlns=""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=""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orma libre 5">
                <a:extLst>
                  <a:ext uri="{FF2B5EF4-FFF2-40B4-BE49-F238E27FC236}">
                    <a16:creationId xmlns=""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0" name="Forma libre 6">
                <a:extLst>
                  <a:ext uri="{FF2B5EF4-FFF2-40B4-BE49-F238E27FC236}">
                    <a16:creationId xmlns=""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</p:grpSp>
      <p:sp>
        <p:nvSpPr>
          <p:cNvPr id="21" name="Marcador de texto 2">
            <a:extLst>
              <a:ext uri="{FF2B5EF4-FFF2-40B4-BE49-F238E27FC236}">
                <a16:creationId xmlns=""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>
            <a:extLst>
              <a:ext uri="{FF2B5EF4-FFF2-40B4-BE49-F238E27FC236}">
                <a16:creationId xmlns=""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orma libre 5">
              <a:extLst>
                <a:ext uri="{FF2B5EF4-FFF2-40B4-BE49-F238E27FC236}">
                  <a16:creationId xmlns=""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" name="Forma libre 6">
              <a:extLst>
                <a:ext uri="{FF2B5EF4-FFF2-40B4-BE49-F238E27FC236}">
                  <a16:creationId xmlns=""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" name="Forma libre 7">
              <a:extLst>
                <a:ext uri="{FF2B5EF4-FFF2-40B4-BE49-F238E27FC236}">
                  <a16:creationId xmlns=""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7" name="Marcador de posición de contenido 2">
            <a:extLst>
              <a:ext uri="{FF2B5EF4-FFF2-40B4-BE49-F238E27FC236}">
                <a16:creationId xmlns=""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=""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orma libre 5">
              <a:extLst>
                <a:ext uri="{FF2B5EF4-FFF2-40B4-BE49-F238E27FC236}">
                  <a16:creationId xmlns=""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0" name="Forma libre 6">
              <a:extLst>
                <a:ext uri="{FF2B5EF4-FFF2-40B4-BE49-F238E27FC236}">
                  <a16:creationId xmlns=""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2" name="Forma libre 7">
              <a:extLst>
                <a:ext uri="{FF2B5EF4-FFF2-40B4-BE49-F238E27FC236}">
                  <a16:creationId xmlns=""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4" name="Marcador de posición de contenido 2">
            <a:extLst>
              <a:ext uri="{FF2B5EF4-FFF2-40B4-BE49-F238E27FC236}">
                <a16:creationId xmlns=""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7" name="Marcador de posición de contenido 3">
            <a:extLst>
              <a:ext uri="{FF2B5EF4-FFF2-40B4-BE49-F238E27FC236}">
                <a16:creationId xmlns=""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Título 1">
            <a:extLst>
              <a:ext uri="{FF2B5EF4-FFF2-40B4-BE49-F238E27FC236}">
                <a16:creationId xmlns=""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=""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orma libre 5">
              <a:extLst>
                <a:ext uri="{FF2B5EF4-FFF2-40B4-BE49-F238E27FC236}">
                  <a16:creationId xmlns=""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3" name="Forma libre 6">
              <a:extLst>
                <a:ext uri="{FF2B5EF4-FFF2-40B4-BE49-F238E27FC236}">
                  <a16:creationId xmlns=""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4" name="Forma libre 7">
              <a:extLst>
                <a:ext uri="{FF2B5EF4-FFF2-40B4-BE49-F238E27FC236}">
                  <a16:creationId xmlns=""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4" name="Marcador de posición de texto 2">
            <a:extLst>
              <a:ext uri="{FF2B5EF4-FFF2-40B4-BE49-F238E27FC236}">
                <a16:creationId xmlns=""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7" name="Marcador de posición de contenido 3">
            <a:extLst>
              <a:ext uri="{FF2B5EF4-FFF2-40B4-BE49-F238E27FC236}">
                <a16:creationId xmlns=""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8" name="Marcador de posición de texto 4">
            <a:extLst>
              <a:ext uri="{FF2B5EF4-FFF2-40B4-BE49-F238E27FC236}">
                <a16:creationId xmlns=""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9" name="Marcador de posición de contenido 5">
            <a:extLst>
              <a:ext uri="{FF2B5EF4-FFF2-40B4-BE49-F238E27FC236}">
                <a16:creationId xmlns=""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Título 1">
            <a:extLst>
              <a:ext uri="{FF2B5EF4-FFF2-40B4-BE49-F238E27FC236}">
                <a16:creationId xmlns=""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posición de imagen 21">
            <a:extLst>
              <a:ext uri="{FF2B5EF4-FFF2-40B4-BE49-F238E27FC236}">
                <a16:creationId xmlns=""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orma libre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9" name="Título 1">
            <a:extLst>
              <a:ext uri="{FF2B5EF4-FFF2-40B4-BE49-F238E27FC236}">
                <a16:creationId xmlns=""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20" name="Marcador de texto 3">
            <a:extLst>
              <a:ext uri="{FF2B5EF4-FFF2-40B4-BE49-F238E27FC236}">
                <a16:creationId xmlns=""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=""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orma libre 5">
              <a:extLst>
                <a:ext uri="{FF2B5EF4-FFF2-40B4-BE49-F238E27FC236}">
                  <a16:creationId xmlns=""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2" name="Forma libre 6">
              <a:extLst>
                <a:ext uri="{FF2B5EF4-FFF2-40B4-BE49-F238E27FC236}">
                  <a16:creationId xmlns=""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3" name="Forma libre 7">
              <a:extLst>
                <a:ext uri="{FF2B5EF4-FFF2-40B4-BE49-F238E27FC236}">
                  <a16:creationId xmlns=""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7" name="Marcador de posición de texto 3">
            <a:extLst>
              <a:ext uri="{FF2B5EF4-FFF2-40B4-BE49-F238E27FC236}">
                <a16:creationId xmlns=""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8" name="Marcador de posición de contenido 2">
            <a:extLst>
              <a:ext uri="{FF2B5EF4-FFF2-40B4-BE49-F238E27FC236}">
                <a16:creationId xmlns=""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El título se escribe aquí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orma libre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334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Aquí se incluye texto ficticio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=""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=""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=""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orma libre 5">
              <a:extLst>
                <a:ext uri="{FF2B5EF4-FFF2-40B4-BE49-F238E27FC236}">
                  <a16:creationId xmlns=""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" name="Forma libre 6">
              <a:extLst>
                <a:ext uri="{FF2B5EF4-FFF2-40B4-BE49-F238E27FC236}">
                  <a16:creationId xmlns=""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7">
              <a:extLst>
                <a:ext uri="{FF2B5EF4-FFF2-40B4-BE49-F238E27FC236}">
                  <a16:creationId xmlns=""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=""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" name="Elipse 3">
            <a:extLst>
              <a:ext uri="{FF2B5EF4-FFF2-40B4-BE49-F238E27FC236}">
                <a16:creationId xmlns=""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8" name="Marcador de posición de imagen 5">
            <a:extLst>
              <a:ext uri="{FF2B5EF4-FFF2-40B4-BE49-F238E27FC236}">
                <a16:creationId xmlns=""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2" name="Elipse 21">
            <a:extLst>
              <a:ext uri="{FF2B5EF4-FFF2-40B4-BE49-F238E27FC236}">
                <a16:creationId xmlns=""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3" name="Marcador de posición de imagen 11">
            <a:extLst>
              <a:ext uri="{FF2B5EF4-FFF2-40B4-BE49-F238E27FC236}">
                <a16:creationId xmlns=""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icono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" name="Elipse 3">
            <a:extLst>
              <a:ext uri="{FF2B5EF4-FFF2-40B4-BE49-F238E27FC236}">
                <a16:creationId xmlns=""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=""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contenido 2">
            <a:extLst>
              <a:ext uri="{FF2B5EF4-FFF2-40B4-BE49-F238E27FC236}">
                <a16:creationId xmlns=""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=""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1" name="Marcador de contenido 2">
            <a:extLst>
              <a:ext uri="{FF2B5EF4-FFF2-40B4-BE49-F238E27FC236}">
                <a16:creationId xmlns=""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=""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icono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accent2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0" name="Marcador de contenido 2">
            <a:extLst>
              <a:ext uri="{FF2B5EF4-FFF2-40B4-BE49-F238E27FC236}">
                <a16:creationId xmlns=""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Tema 01 va aquí</a:t>
            </a:r>
          </a:p>
        </p:txBody>
      </p:sp>
      <p:sp>
        <p:nvSpPr>
          <p:cNvPr id="23" name="Marcador de posición de contenido 2">
            <a:extLst>
              <a:ext uri="{FF2B5EF4-FFF2-40B4-BE49-F238E27FC236}">
                <a16:creationId xmlns=""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5" name="Marcador de contenido 2">
            <a:extLst>
              <a:ext uri="{FF2B5EF4-FFF2-40B4-BE49-F238E27FC236}">
                <a16:creationId xmlns=""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Tema 02 va aquí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=""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4" name="Marcador de posición de imagen 11">
            <a:extLst>
              <a:ext uri="{FF2B5EF4-FFF2-40B4-BE49-F238E27FC236}">
                <a16:creationId xmlns=""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icono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=""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9" name="Marcador de posición de imagen 11">
            <a:extLst>
              <a:ext uri="{FF2B5EF4-FFF2-40B4-BE49-F238E27FC236}">
                <a16:creationId xmlns=""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icono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orma libre 5">
              <a:extLst>
                <a:ext uri="{FF2B5EF4-FFF2-40B4-BE49-F238E27FC236}">
                  <a16:creationId xmlns=""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6">
              <a:extLst>
                <a:ext uri="{FF2B5EF4-FFF2-40B4-BE49-F238E27FC236}">
                  <a16:creationId xmlns=""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7">
              <a:extLst>
                <a:ext uri="{FF2B5EF4-FFF2-40B4-BE49-F238E27FC236}">
                  <a16:creationId xmlns=""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=""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=""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l 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o 34">
            <a:extLst>
              <a:ext uri="{FF2B5EF4-FFF2-40B4-BE49-F238E27FC236}">
                <a16:creationId xmlns=""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orma libre 5">
              <a:extLst>
                <a:ext uri="{FF2B5EF4-FFF2-40B4-BE49-F238E27FC236}">
                  <a16:creationId xmlns=""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" name="Forma libre 6">
              <a:extLst>
                <a:ext uri="{FF2B5EF4-FFF2-40B4-BE49-F238E27FC236}">
                  <a16:creationId xmlns=""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8" name="Forma libre 7">
              <a:extLst>
                <a:ext uri="{FF2B5EF4-FFF2-40B4-BE49-F238E27FC236}">
                  <a16:creationId xmlns=""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23" name="Elipse 22">
            <a:extLst>
              <a:ext uri="{FF2B5EF4-FFF2-40B4-BE49-F238E27FC236}">
                <a16:creationId xmlns=""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4" name="Elipse 23">
            <a:extLst>
              <a:ext uri="{FF2B5EF4-FFF2-40B4-BE49-F238E27FC236}">
                <a16:creationId xmlns=""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5" name="Elipse 24">
            <a:extLst>
              <a:ext uri="{FF2B5EF4-FFF2-40B4-BE49-F238E27FC236}">
                <a16:creationId xmlns=""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6" name="Elipse 25">
            <a:extLst>
              <a:ext uri="{FF2B5EF4-FFF2-40B4-BE49-F238E27FC236}">
                <a16:creationId xmlns=""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0" name="Forma libre: Forma 19">
            <a:extLst>
              <a:ext uri="{FF2B5EF4-FFF2-40B4-BE49-F238E27FC236}">
                <a16:creationId xmlns=""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1" name="Forma libre: Forma 20">
            <a:extLst>
              <a:ext uri="{FF2B5EF4-FFF2-40B4-BE49-F238E27FC236}">
                <a16:creationId xmlns=""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2" name="Forma libre: Forma 21">
            <a:extLst>
              <a:ext uri="{FF2B5EF4-FFF2-40B4-BE49-F238E27FC236}">
                <a16:creationId xmlns=""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7" name="Forma libre: Forma 16">
            <a:extLst>
              <a:ext uri="{FF2B5EF4-FFF2-40B4-BE49-F238E27FC236}">
                <a16:creationId xmlns=""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=""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=""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1" name="Marcador de posición de imagen 2">
            <a:extLst>
              <a:ext uri="{FF2B5EF4-FFF2-40B4-BE49-F238E27FC236}">
                <a16:creationId xmlns=""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2" name="Marcador de posición de imagen 2">
            <a:extLst>
              <a:ext uri="{FF2B5EF4-FFF2-40B4-BE49-F238E27FC236}">
                <a16:creationId xmlns=""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3" name="Marcador de posición de imagen 2">
            <a:extLst>
              <a:ext uri="{FF2B5EF4-FFF2-40B4-BE49-F238E27FC236}">
                <a16:creationId xmlns=""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7" name="Marcador de contenido 2">
            <a:extLst>
              <a:ext uri="{FF2B5EF4-FFF2-40B4-BE49-F238E27FC236}">
                <a16:creationId xmlns=""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8" name="Marcador de contenido 2">
            <a:extLst>
              <a:ext uri="{FF2B5EF4-FFF2-40B4-BE49-F238E27FC236}">
                <a16:creationId xmlns=""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Ejecutivo 01</a:t>
            </a:r>
          </a:p>
        </p:txBody>
      </p:sp>
      <p:sp>
        <p:nvSpPr>
          <p:cNvPr id="29" name="Marcador de contenido 2">
            <a:extLst>
              <a:ext uri="{FF2B5EF4-FFF2-40B4-BE49-F238E27FC236}">
                <a16:creationId xmlns=""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0" name="Marcador de contenido 2">
            <a:extLst>
              <a:ext uri="{FF2B5EF4-FFF2-40B4-BE49-F238E27FC236}">
                <a16:creationId xmlns=""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Ejecutivo 01</a:t>
            </a:r>
          </a:p>
        </p:txBody>
      </p:sp>
      <p:sp>
        <p:nvSpPr>
          <p:cNvPr id="31" name="Marcador de contenido 2">
            <a:extLst>
              <a:ext uri="{FF2B5EF4-FFF2-40B4-BE49-F238E27FC236}">
                <a16:creationId xmlns=""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2" name="Marcador de contenido 2">
            <a:extLst>
              <a:ext uri="{FF2B5EF4-FFF2-40B4-BE49-F238E27FC236}">
                <a16:creationId xmlns=""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Ejecutivo 01</a:t>
            </a:r>
          </a:p>
        </p:txBody>
      </p:sp>
      <p:sp>
        <p:nvSpPr>
          <p:cNvPr id="33" name="Marcador de contenido 2">
            <a:extLst>
              <a:ext uri="{FF2B5EF4-FFF2-40B4-BE49-F238E27FC236}">
                <a16:creationId xmlns=""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4" name="Marcador de contenido 2">
            <a:extLst>
              <a:ext uri="{FF2B5EF4-FFF2-40B4-BE49-F238E27FC236}">
                <a16:creationId xmlns=""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Ejecutivo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=""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=""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14758FF-3187-4609-B511-E3487A9781F9}" type="datetime1">
              <a:rPr lang="es-ES" noProof="0" smtClean="0"/>
              <a:t>01/04/2026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=""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Unit%201%20Globalization%202do%20medio%20kolibri.pptx" TargetMode="Externa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es/resource/54566473/unit-1-globalization-and-communication-vocabular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ordwall.net/es/resource/54649784/globaliz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err="1" smtClean="0"/>
              <a:t>Globalization</a:t>
            </a:r>
            <a:r>
              <a:rPr lang="es-ES" dirty="0" smtClean="0"/>
              <a:t> and </a:t>
            </a:r>
            <a:r>
              <a:rPr lang="es-ES" dirty="0" err="1" smtClean="0"/>
              <a:t>communication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1</a:t>
            </a:fld>
            <a:endParaRPr lang="es-ES" dirty="0"/>
          </a:p>
        </p:txBody>
      </p:sp>
      <p:pic>
        <p:nvPicPr>
          <p:cNvPr id="11" name="Marcador de posición de imagen 10" descr="panorama urbano">
            <a:extLst>
              <a:ext uri="{FF2B5EF4-FFF2-40B4-BE49-F238E27FC236}">
                <a16:creationId xmlns="" xmlns:a16="http://schemas.microsoft.com/office/drawing/2014/main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10</a:t>
            </a:fld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5938" y="1286359"/>
            <a:ext cx="10837862" cy="4890604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What does globalization mean? We _______________________ word on TV and read about it in newspapers. It means the _______________________ village – the global village. The world has become smaller. Of course, _______________________ not shrink and it isn’t a village. Because of better transport, the Internet _______________________ between countries, it _______________________ business. Japanese car makers have factories in Thailand; American computer companies employ thousands of people in China. That’s globalization. And don’t forget _______________________ call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centre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 jobs in India that workers in America and Europe _______________________. Globalization also means _______________________ work in another country. Is globalization a good _______________________? That’s a difficult _______________________.</a:t>
            </a:r>
            <a:endParaRPr lang="es-CL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4584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11</a:t>
            </a:fld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5938" y="722820"/>
            <a:ext cx="10837862" cy="573291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Acciones </a:t>
            </a:r>
            <a:r>
              <a:rPr lang="en-US" b="1" dirty="0" err="1">
                <a:solidFill>
                  <a:srgbClr val="FF0000"/>
                </a:solidFill>
              </a:rPr>
              <a:t>iniciadas</a:t>
            </a:r>
            <a:r>
              <a:rPr lang="en-US" b="1" dirty="0">
                <a:solidFill>
                  <a:srgbClr val="FF0000"/>
                </a:solidFill>
              </a:rPr>
              <a:t> en el </a:t>
            </a:r>
            <a:r>
              <a:rPr lang="en-US" b="1" dirty="0" err="1">
                <a:solidFill>
                  <a:srgbClr val="FF0000"/>
                </a:solidFill>
              </a:rPr>
              <a:t>pasado</a:t>
            </a:r>
            <a:r>
              <a:rPr lang="en-US" b="1" dirty="0">
                <a:solidFill>
                  <a:srgbClr val="FF0000"/>
                </a:solidFill>
              </a:rPr>
              <a:t> y </a:t>
            </a:r>
            <a:r>
              <a:rPr lang="en-US" b="1" dirty="0" err="1">
                <a:solidFill>
                  <a:srgbClr val="FF0000"/>
                </a:solidFill>
              </a:rPr>
              <a:t>que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continúan</a:t>
            </a:r>
            <a:r>
              <a:rPr lang="en-US" b="1" dirty="0">
                <a:solidFill>
                  <a:srgbClr val="FF0000"/>
                </a:solidFill>
              </a:rPr>
              <a:t> en el </a:t>
            </a:r>
            <a:r>
              <a:rPr lang="en-US" b="1" dirty="0" err="1">
                <a:solidFill>
                  <a:srgbClr val="FF0000"/>
                </a:solidFill>
              </a:rPr>
              <a:t>presente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They </a:t>
            </a:r>
            <a:r>
              <a:rPr lang="en-US" b="1" i="1" dirty="0"/>
              <a:t>haven't lived</a:t>
            </a:r>
            <a:r>
              <a:rPr lang="en-US" dirty="0"/>
              <a:t> here for years.</a:t>
            </a:r>
          </a:p>
          <a:p>
            <a:r>
              <a:rPr lang="en-US" dirty="0"/>
              <a:t>She </a:t>
            </a:r>
            <a:r>
              <a:rPr lang="en-US" b="1" i="1" dirty="0"/>
              <a:t>has worked</a:t>
            </a:r>
            <a:r>
              <a:rPr lang="en-US" dirty="0"/>
              <a:t> in the bank for five years.</a:t>
            </a:r>
          </a:p>
          <a:p>
            <a:r>
              <a:rPr lang="en-US" dirty="0"/>
              <a:t>We </a:t>
            </a:r>
            <a:r>
              <a:rPr lang="en-US" b="1" i="1" dirty="0"/>
              <a:t>have had</a:t>
            </a:r>
            <a:r>
              <a:rPr lang="en-US" dirty="0"/>
              <a:t> the same car for ten years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 err="1">
                <a:solidFill>
                  <a:srgbClr val="FF0000"/>
                </a:solidFill>
              </a:rPr>
              <a:t>Cuando</a:t>
            </a:r>
            <a:r>
              <a:rPr lang="en-US" b="1" dirty="0">
                <a:solidFill>
                  <a:srgbClr val="FF0000"/>
                </a:solidFill>
              </a:rPr>
              <a:t> se </a:t>
            </a:r>
            <a:r>
              <a:rPr lang="en-US" b="1" dirty="0" err="1">
                <a:solidFill>
                  <a:srgbClr val="FF0000"/>
                </a:solidFill>
              </a:rPr>
              <a:t>hace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referencia</a:t>
            </a:r>
            <a:r>
              <a:rPr lang="en-US" b="1" dirty="0">
                <a:solidFill>
                  <a:srgbClr val="FF0000"/>
                </a:solidFill>
              </a:rPr>
              <a:t> a un </a:t>
            </a:r>
            <a:r>
              <a:rPr lang="en-US" b="1" dirty="0" err="1">
                <a:solidFill>
                  <a:srgbClr val="FF0000"/>
                </a:solidFill>
              </a:rPr>
              <a:t>periodo</a:t>
            </a:r>
            <a:r>
              <a:rPr lang="en-US" b="1" dirty="0">
                <a:solidFill>
                  <a:srgbClr val="FF0000"/>
                </a:solidFill>
              </a:rPr>
              <a:t> temporal </a:t>
            </a:r>
            <a:r>
              <a:rPr lang="en-US" b="1" dirty="0" err="1">
                <a:solidFill>
                  <a:srgbClr val="FF0000"/>
                </a:solidFill>
              </a:rPr>
              <a:t>inacabado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i="1" dirty="0"/>
              <a:t>I have worked</a:t>
            </a:r>
            <a:r>
              <a:rPr lang="en-US" dirty="0"/>
              <a:t> hard</a:t>
            </a:r>
            <a:r>
              <a:rPr lang="en-US" i="1" dirty="0"/>
              <a:t> </a:t>
            </a:r>
            <a:r>
              <a:rPr lang="en-US" b="1" i="1" dirty="0"/>
              <a:t>this week</a:t>
            </a:r>
            <a:r>
              <a:rPr lang="en-US" dirty="0"/>
              <a:t>.</a:t>
            </a:r>
          </a:p>
          <a:p>
            <a:r>
              <a:rPr lang="en-US" dirty="0"/>
              <a:t>It </a:t>
            </a:r>
            <a:r>
              <a:rPr lang="en-US" b="1" i="1" dirty="0"/>
              <a:t>has rained</a:t>
            </a:r>
            <a:r>
              <a:rPr lang="en-US" dirty="0"/>
              <a:t> a lot </a:t>
            </a:r>
            <a:r>
              <a:rPr lang="en-US" b="1" i="1" dirty="0"/>
              <a:t>this year</a:t>
            </a:r>
            <a:r>
              <a:rPr lang="en-US" dirty="0"/>
              <a:t>.</a:t>
            </a:r>
          </a:p>
          <a:p>
            <a:r>
              <a:rPr lang="en-US" dirty="0"/>
              <a:t>We </a:t>
            </a:r>
            <a:r>
              <a:rPr lang="en-US" b="1" i="1" dirty="0"/>
              <a:t>haven't seen</a:t>
            </a:r>
            <a:r>
              <a:rPr lang="en-US" dirty="0"/>
              <a:t> her </a:t>
            </a:r>
            <a:r>
              <a:rPr lang="en-US" b="1" i="1" dirty="0"/>
              <a:t>today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Acciones </a:t>
            </a:r>
            <a:r>
              <a:rPr lang="en-US" b="1" dirty="0" err="1">
                <a:solidFill>
                  <a:srgbClr val="FF0000"/>
                </a:solidFill>
              </a:rPr>
              <a:t>reiteradas</a:t>
            </a:r>
            <a:r>
              <a:rPr lang="en-US" b="1" dirty="0">
                <a:solidFill>
                  <a:srgbClr val="FF0000"/>
                </a:solidFill>
              </a:rPr>
              <a:t> en un </a:t>
            </a:r>
            <a:r>
              <a:rPr lang="en-US" b="1" dirty="0" err="1">
                <a:solidFill>
                  <a:srgbClr val="FF0000"/>
                </a:solidFill>
              </a:rPr>
              <a:t>periodo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inespecífico</a:t>
            </a:r>
            <a:r>
              <a:rPr lang="en-US" b="1" dirty="0">
                <a:solidFill>
                  <a:srgbClr val="FF0000"/>
                </a:solidFill>
              </a:rPr>
              <a:t>, entre el </a:t>
            </a:r>
            <a:r>
              <a:rPr lang="en-US" b="1" dirty="0" err="1">
                <a:solidFill>
                  <a:srgbClr val="FF0000"/>
                </a:solidFill>
              </a:rPr>
              <a:t>pasado</a:t>
            </a:r>
            <a:r>
              <a:rPr lang="en-US" b="1" dirty="0">
                <a:solidFill>
                  <a:srgbClr val="FF0000"/>
                </a:solidFill>
              </a:rPr>
              <a:t> y el </a:t>
            </a:r>
            <a:r>
              <a:rPr lang="en-US" b="1" dirty="0" err="1">
                <a:solidFill>
                  <a:srgbClr val="FF0000"/>
                </a:solidFill>
              </a:rPr>
              <a:t>presente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/>
              <a:t>They </a:t>
            </a:r>
            <a:r>
              <a:rPr lang="en-US" b="1" i="1" dirty="0"/>
              <a:t>have seen</a:t>
            </a:r>
            <a:r>
              <a:rPr lang="en-US" dirty="0"/>
              <a:t> that film six times</a:t>
            </a:r>
          </a:p>
          <a:p>
            <a:r>
              <a:rPr lang="en-US" dirty="0"/>
              <a:t>It </a:t>
            </a:r>
            <a:r>
              <a:rPr lang="en-US" b="1" i="1" dirty="0"/>
              <a:t>has happened</a:t>
            </a:r>
            <a:r>
              <a:rPr lang="en-US" dirty="0"/>
              <a:t> several times already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We </a:t>
            </a:r>
            <a:r>
              <a:rPr lang="en-US" b="1" i="1" dirty="0"/>
              <a:t>have eaten</a:t>
            </a:r>
            <a:r>
              <a:rPr lang="en-US" dirty="0"/>
              <a:t> at that restaurant many times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15938" y="-197516"/>
            <a:ext cx="11150600" cy="920336"/>
          </a:xfrm>
        </p:spPr>
        <p:txBody>
          <a:bodyPr/>
          <a:lstStyle/>
          <a:p>
            <a:r>
              <a:rPr lang="es-CL" dirty="0" err="1" smtClean="0"/>
              <a:t>Present</a:t>
            </a:r>
            <a:r>
              <a:rPr lang="es-CL" dirty="0" smtClean="0"/>
              <a:t> </a:t>
            </a:r>
            <a:r>
              <a:rPr lang="es-CL" dirty="0" err="1" smtClean="0"/>
              <a:t>perfect</a:t>
            </a:r>
            <a:r>
              <a:rPr lang="es-CL" dirty="0" smtClean="0"/>
              <a:t> tense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65464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12</a:t>
            </a:fld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5938" y="722820"/>
            <a:ext cx="10837862" cy="5732919"/>
          </a:xfrm>
        </p:spPr>
        <p:txBody>
          <a:bodyPr>
            <a:norm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Acciones </a:t>
            </a:r>
            <a:r>
              <a:rPr lang="en-US" sz="3200" b="1" dirty="0" err="1">
                <a:solidFill>
                  <a:srgbClr val="FF0000"/>
                </a:solidFill>
              </a:rPr>
              <a:t>concluidas</a:t>
            </a:r>
            <a:r>
              <a:rPr lang="en-US" sz="3200" b="1" dirty="0">
                <a:solidFill>
                  <a:srgbClr val="FF0000"/>
                </a:solidFill>
              </a:rPr>
              <a:t> en un </a:t>
            </a:r>
            <a:r>
              <a:rPr lang="en-US" sz="3200" b="1" dirty="0" err="1">
                <a:solidFill>
                  <a:srgbClr val="FF0000"/>
                </a:solidFill>
              </a:rPr>
              <a:t>pasado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muy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reciente</a:t>
            </a:r>
            <a:r>
              <a:rPr lang="en-US" sz="3200" b="1" dirty="0">
                <a:solidFill>
                  <a:srgbClr val="FF0000"/>
                </a:solidFill>
              </a:rPr>
              <a:t> (+just)</a:t>
            </a:r>
          </a:p>
          <a:p>
            <a:pPr lvl="0"/>
            <a:r>
              <a:rPr lang="en-US" sz="3200" b="1" i="1" dirty="0">
                <a:solidFill>
                  <a:prstClr val="black"/>
                </a:solidFill>
              </a:rPr>
              <a:t>Have you just finished</a:t>
            </a:r>
            <a:r>
              <a:rPr lang="en-US" sz="3200" dirty="0">
                <a:solidFill>
                  <a:prstClr val="black"/>
                </a:solidFill>
              </a:rPr>
              <a:t> work?</a:t>
            </a: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I </a:t>
            </a:r>
            <a:r>
              <a:rPr lang="en-US" sz="3200" b="1" i="1" dirty="0">
                <a:solidFill>
                  <a:prstClr val="black"/>
                </a:solidFill>
              </a:rPr>
              <a:t>have just eaten</a:t>
            </a:r>
            <a:r>
              <a:rPr lang="en-US" sz="3200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We </a:t>
            </a:r>
            <a:r>
              <a:rPr lang="en-US" sz="3200" b="1" i="1" dirty="0">
                <a:solidFill>
                  <a:prstClr val="black"/>
                </a:solidFill>
              </a:rPr>
              <a:t>have just seen</a:t>
            </a:r>
            <a:r>
              <a:rPr lang="en-US" sz="3200" dirty="0">
                <a:solidFill>
                  <a:prstClr val="black"/>
                </a:solidFill>
              </a:rPr>
              <a:t> her.</a:t>
            </a:r>
          </a:p>
          <a:p>
            <a:pPr lvl="0"/>
            <a:r>
              <a:rPr lang="en-US" sz="3200" b="1" i="1" dirty="0">
                <a:solidFill>
                  <a:prstClr val="black"/>
                </a:solidFill>
              </a:rPr>
              <a:t>Has he just left</a:t>
            </a:r>
            <a:r>
              <a:rPr lang="en-US" sz="3200" dirty="0">
                <a:solidFill>
                  <a:prstClr val="black"/>
                </a:solidFill>
              </a:rPr>
              <a:t>?</a:t>
            </a:r>
          </a:p>
          <a:p>
            <a:pPr lvl="0"/>
            <a:r>
              <a:rPr lang="en-US" sz="3200" b="1" dirty="0" err="1">
                <a:solidFill>
                  <a:srgbClr val="FF0000"/>
                </a:solidFill>
              </a:rPr>
              <a:t>Cuando</a:t>
            </a:r>
            <a:r>
              <a:rPr lang="en-US" sz="3200" b="1" dirty="0">
                <a:solidFill>
                  <a:srgbClr val="FF0000"/>
                </a:solidFill>
              </a:rPr>
              <a:t> la </a:t>
            </a:r>
            <a:r>
              <a:rPr lang="en-US" sz="3200" b="1" dirty="0" err="1">
                <a:solidFill>
                  <a:srgbClr val="FF0000"/>
                </a:solidFill>
              </a:rPr>
              <a:t>dimensión</a:t>
            </a:r>
            <a:r>
              <a:rPr lang="en-US" sz="3200" b="1" dirty="0">
                <a:solidFill>
                  <a:srgbClr val="FF0000"/>
                </a:solidFill>
              </a:rPr>
              <a:t> temporal no </a:t>
            </a:r>
            <a:r>
              <a:rPr lang="en-US" sz="3200" b="1" dirty="0" err="1">
                <a:solidFill>
                  <a:srgbClr val="FF0000"/>
                </a:solidFill>
              </a:rPr>
              <a:t>es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relevante</a:t>
            </a:r>
            <a:r>
              <a:rPr lang="en-US" sz="3200" b="1" dirty="0">
                <a:solidFill>
                  <a:srgbClr val="FF0000"/>
                </a:solidFill>
              </a:rPr>
              <a:t> o </a:t>
            </a:r>
            <a:r>
              <a:rPr lang="en-US" sz="3200" b="1" dirty="0" err="1">
                <a:solidFill>
                  <a:srgbClr val="FF0000"/>
                </a:solidFill>
              </a:rPr>
              <a:t>conocida</a:t>
            </a:r>
            <a:endParaRPr lang="en-US" sz="3200" b="1" dirty="0">
              <a:solidFill>
                <a:srgbClr val="FF0000"/>
              </a:solidFill>
            </a:endParaRP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Someone</a:t>
            </a:r>
            <a:r>
              <a:rPr lang="en-US" sz="3200" i="1" dirty="0">
                <a:solidFill>
                  <a:prstClr val="black"/>
                </a:solidFill>
              </a:rPr>
              <a:t> </a:t>
            </a:r>
            <a:r>
              <a:rPr lang="en-US" sz="3200" b="1" i="1" dirty="0">
                <a:solidFill>
                  <a:prstClr val="black"/>
                </a:solidFill>
              </a:rPr>
              <a:t>has eaten</a:t>
            </a:r>
            <a:r>
              <a:rPr lang="en-US" sz="3200" i="1" dirty="0">
                <a:solidFill>
                  <a:prstClr val="black"/>
                </a:solidFill>
              </a:rPr>
              <a:t> my soup</a:t>
            </a:r>
            <a:r>
              <a:rPr lang="en-US" sz="3200" dirty="0">
                <a:solidFill>
                  <a:prstClr val="black"/>
                </a:solidFill>
              </a:rPr>
              <a:t>!</a:t>
            </a:r>
          </a:p>
          <a:p>
            <a:pPr lvl="0"/>
            <a:r>
              <a:rPr lang="en-US" sz="3200" b="1" i="1" dirty="0">
                <a:solidFill>
                  <a:prstClr val="black"/>
                </a:solidFill>
              </a:rPr>
              <a:t>Have you seen</a:t>
            </a:r>
            <a:r>
              <a:rPr lang="en-US" sz="3200" i="1" dirty="0">
                <a:solidFill>
                  <a:prstClr val="black"/>
                </a:solidFill>
              </a:rPr>
              <a:t> </a:t>
            </a:r>
            <a:r>
              <a:rPr lang="en-US" sz="3200" dirty="0">
                <a:solidFill>
                  <a:prstClr val="black"/>
                </a:solidFill>
              </a:rPr>
              <a:t>'Gone with the Wind'?</a:t>
            </a:r>
          </a:p>
          <a:p>
            <a:pPr lvl="0"/>
            <a:r>
              <a:rPr lang="en-US" sz="3200" b="1" i="1" dirty="0" smtClean="0">
                <a:solidFill>
                  <a:prstClr val="black"/>
                </a:solidFill>
              </a:rPr>
              <a:t>She</a:t>
            </a:r>
            <a:r>
              <a:rPr lang="en-US" sz="3200" b="1" i="1" dirty="0">
                <a:solidFill>
                  <a:prstClr val="black"/>
                </a:solidFill>
              </a:rPr>
              <a:t> </a:t>
            </a:r>
            <a:r>
              <a:rPr lang="en-US" sz="3200" b="1" i="1" dirty="0" smtClean="0">
                <a:solidFill>
                  <a:prstClr val="black"/>
                </a:solidFill>
              </a:rPr>
              <a:t>has </a:t>
            </a:r>
            <a:r>
              <a:rPr lang="en-US" sz="3200" b="1" i="1" dirty="0">
                <a:solidFill>
                  <a:prstClr val="black"/>
                </a:solidFill>
              </a:rPr>
              <a:t>studied</a:t>
            </a:r>
            <a:r>
              <a:rPr lang="en-US" sz="3200" i="1" dirty="0">
                <a:solidFill>
                  <a:prstClr val="black"/>
                </a:solidFill>
              </a:rPr>
              <a:t> </a:t>
            </a:r>
            <a:r>
              <a:rPr lang="en-US" sz="3200" dirty="0">
                <a:solidFill>
                  <a:prstClr val="black"/>
                </a:solidFill>
              </a:rPr>
              <a:t>Japanese, Russian, and English.</a:t>
            </a:r>
          </a:p>
          <a:p>
            <a:pPr lvl="0"/>
            <a:endParaRPr lang="es-CL" sz="7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15938" y="-197516"/>
            <a:ext cx="11150600" cy="920336"/>
          </a:xfrm>
        </p:spPr>
        <p:txBody>
          <a:bodyPr/>
          <a:lstStyle/>
          <a:p>
            <a:r>
              <a:rPr lang="es-CL" dirty="0" err="1" smtClean="0"/>
              <a:t>Present</a:t>
            </a:r>
            <a:r>
              <a:rPr lang="es-CL" dirty="0" smtClean="0"/>
              <a:t> </a:t>
            </a:r>
            <a:r>
              <a:rPr lang="es-CL" dirty="0" err="1" smtClean="0"/>
              <a:t>perfect</a:t>
            </a:r>
            <a:r>
              <a:rPr lang="es-CL" dirty="0" smtClean="0"/>
              <a:t> tense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15736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13</a:t>
            </a:fld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s-CL" dirty="0" smtClean="0"/>
              <a:t>I</a:t>
            </a:r>
          </a:p>
          <a:p>
            <a:r>
              <a:rPr lang="es-CL" dirty="0" err="1" smtClean="0"/>
              <a:t>You</a:t>
            </a:r>
            <a:r>
              <a:rPr lang="es-CL" dirty="0" smtClean="0"/>
              <a:t>				He</a:t>
            </a:r>
          </a:p>
          <a:p>
            <a:r>
              <a:rPr lang="es-CL" dirty="0" err="1" smtClean="0"/>
              <a:t>We</a:t>
            </a:r>
            <a:r>
              <a:rPr lang="es-CL" dirty="0" smtClean="0"/>
              <a:t>		</a:t>
            </a:r>
            <a:r>
              <a:rPr lang="es-CL" dirty="0" err="1" smtClean="0"/>
              <a:t>Have</a:t>
            </a:r>
            <a:r>
              <a:rPr lang="es-CL" dirty="0" smtClean="0"/>
              <a:t>		</a:t>
            </a:r>
            <a:r>
              <a:rPr lang="es-CL" dirty="0" err="1" smtClean="0"/>
              <a:t>She</a:t>
            </a:r>
            <a:r>
              <a:rPr lang="es-CL" dirty="0" smtClean="0"/>
              <a:t>		Has		</a:t>
            </a:r>
          </a:p>
          <a:p>
            <a:r>
              <a:rPr lang="es-CL" dirty="0" err="1" smtClean="0"/>
              <a:t>They</a:t>
            </a:r>
            <a:r>
              <a:rPr lang="es-CL" dirty="0" smtClean="0"/>
              <a:t>			</a:t>
            </a:r>
            <a:r>
              <a:rPr lang="es-CL" dirty="0" err="1" smtClean="0"/>
              <a:t>It</a:t>
            </a:r>
            <a:r>
              <a:rPr lang="es-CL" dirty="0" smtClean="0"/>
              <a:t>			</a:t>
            </a:r>
            <a:endParaRPr lang="es-CL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Present</a:t>
            </a:r>
            <a:r>
              <a:rPr lang="es-CL" dirty="0" smtClean="0"/>
              <a:t> </a:t>
            </a:r>
            <a:r>
              <a:rPr lang="es-CL" dirty="0" err="1" smtClean="0"/>
              <a:t>perfect</a:t>
            </a:r>
            <a:r>
              <a:rPr lang="es-CL" dirty="0" smtClean="0"/>
              <a:t> tense</a:t>
            </a:r>
            <a:endParaRPr lang="es-CL" dirty="0"/>
          </a:p>
        </p:txBody>
      </p:sp>
      <p:sp>
        <p:nvSpPr>
          <p:cNvPr id="5" name="Cerrar llave 4"/>
          <p:cNvSpPr/>
          <p:nvPr/>
        </p:nvSpPr>
        <p:spPr>
          <a:xfrm>
            <a:off x="1596325" y="1828800"/>
            <a:ext cx="867906" cy="2030278"/>
          </a:xfrm>
          <a:prstGeom prst="rightBrac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106" y="1952860"/>
            <a:ext cx="944962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88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14</a:t>
            </a:fld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err="1" smtClean="0"/>
              <a:t>Walk</a:t>
            </a:r>
            <a:r>
              <a:rPr lang="es-CL" dirty="0" smtClean="0"/>
              <a:t>= caminar</a:t>
            </a:r>
          </a:p>
          <a:p>
            <a:endParaRPr lang="es-CL" dirty="0"/>
          </a:p>
          <a:p>
            <a:r>
              <a:rPr lang="es-CL" dirty="0" err="1" smtClean="0"/>
              <a:t>Walk</a:t>
            </a:r>
            <a:r>
              <a:rPr lang="es-CL" dirty="0" err="1" smtClean="0">
                <a:solidFill>
                  <a:srgbClr val="FF0000"/>
                </a:solidFill>
              </a:rPr>
              <a:t>ed</a:t>
            </a:r>
            <a:r>
              <a:rPr lang="es-CL" dirty="0" smtClean="0"/>
              <a:t> pasado simple</a:t>
            </a:r>
          </a:p>
          <a:p>
            <a:endParaRPr lang="es-CL" dirty="0"/>
          </a:p>
          <a:p>
            <a:r>
              <a:rPr lang="es-CL" b="1" dirty="0" err="1" smtClean="0"/>
              <a:t>Walk</a:t>
            </a:r>
            <a:r>
              <a:rPr lang="es-CL" b="1" dirty="0" err="1" smtClean="0">
                <a:solidFill>
                  <a:srgbClr val="FF0000"/>
                </a:solidFill>
              </a:rPr>
              <a:t>ed</a:t>
            </a:r>
            <a:r>
              <a:rPr lang="es-CL" b="1" dirty="0" smtClean="0">
                <a:solidFill>
                  <a:srgbClr val="FF0000"/>
                </a:solidFill>
              </a:rPr>
              <a:t> </a:t>
            </a:r>
            <a:r>
              <a:rPr lang="es-CL" b="1" dirty="0" smtClean="0"/>
              <a:t>pasado participio</a:t>
            </a:r>
          </a:p>
          <a:p>
            <a:endParaRPr lang="es-CL" b="1" dirty="0"/>
          </a:p>
          <a:p>
            <a:r>
              <a:rPr lang="es-CL" dirty="0" err="1" smtClean="0"/>
              <a:t>Have</a:t>
            </a:r>
            <a:r>
              <a:rPr lang="es-CL" dirty="0" smtClean="0"/>
              <a:t> </a:t>
            </a:r>
            <a:r>
              <a:rPr lang="es-CL" dirty="0" err="1" smtClean="0"/>
              <a:t>not</a:t>
            </a:r>
            <a:r>
              <a:rPr lang="es-CL" dirty="0" smtClean="0"/>
              <a:t> = </a:t>
            </a:r>
            <a:r>
              <a:rPr lang="es-CL" dirty="0" err="1" smtClean="0"/>
              <a:t>haven’t</a:t>
            </a:r>
            <a:endParaRPr lang="es-CL" dirty="0" smtClean="0"/>
          </a:p>
          <a:p>
            <a:r>
              <a:rPr lang="es-CL" dirty="0" smtClean="0"/>
              <a:t>Has </a:t>
            </a:r>
            <a:r>
              <a:rPr lang="es-CL" dirty="0" err="1" smtClean="0"/>
              <a:t>not</a:t>
            </a:r>
            <a:r>
              <a:rPr lang="es-CL" dirty="0" smtClean="0"/>
              <a:t>= </a:t>
            </a:r>
            <a:r>
              <a:rPr lang="es-CL" dirty="0" err="1" smtClean="0"/>
              <a:t>hasn’t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11866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15</a:t>
            </a:fld>
            <a:endParaRPr lang="es-ES" noProof="0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292342"/>
              </p:ext>
            </p:extLst>
          </p:nvPr>
        </p:nvGraphicFramePr>
        <p:xfrm>
          <a:off x="677069" y="495491"/>
          <a:ext cx="10981086" cy="5960248"/>
        </p:xfrm>
        <a:graphic>
          <a:graphicData uri="http://schemas.openxmlformats.org/drawingml/2006/table">
            <a:tbl>
              <a:tblPr/>
              <a:tblGrid>
                <a:gridCol w="3660362"/>
                <a:gridCol w="3660362"/>
                <a:gridCol w="3660362"/>
              </a:tblGrid>
              <a:tr h="851464">
                <a:tc>
                  <a:txBody>
                    <a:bodyPr/>
                    <a:lstStyle/>
                    <a:p>
                      <a:pPr algn="l" fontAlgn="t"/>
                      <a:r>
                        <a:rPr lang="es-CL" sz="2800" b="1" dirty="0">
                          <a:effectLst/>
                        </a:rPr>
                        <a:t>Afirmativa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2800" b="1" dirty="0">
                          <a:effectLst/>
                        </a:rPr>
                        <a:t>Negativa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2800" b="1" dirty="0">
                          <a:effectLst/>
                        </a:rPr>
                        <a:t>Interrogativa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851464">
                <a:tc>
                  <a:txBody>
                    <a:bodyPr/>
                    <a:lstStyle/>
                    <a:p>
                      <a:pPr fontAlgn="t"/>
                      <a:r>
                        <a:rPr lang="es-CL" sz="2800" b="1" dirty="0">
                          <a:effectLst/>
                        </a:rPr>
                        <a:t>I</a:t>
                      </a:r>
                      <a:r>
                        <a:rPr lang="es-CL" sz="2800" dirty="0">
                          <a:effectLst/>
                        </a:rPr>
                        <a:t> </a:t>
                      </a:r>
                      <a:r>
                        <a:rPr lang="es-CL" sz="2800" dirty="0" err="1">
                          <a:solidFill>
                            <a:srgbClr val="FF0000"/>
                          </a:solidFill>
                          <a:effectLst/>
                        </a:rPr>
                        <a:t>have</a:t>
                      </a:r>
                      <a:r>
                        <a:rPr lang="es-CL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walked</a:t>
                      </a:r>
                      <a:endParaRPr lang="es-CL" sz="2800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CL" sz="2800" dirty="0">
                          <a:effectLst/>
                        </a:rPr>
                        <a:t>I </a:t>
                      </a:r>
                      <a:r>
                        <a:rPr lang="es-CL" sz="2800" dirty="0" err="1">
                          <a:solidFill>
                            <a:srgbClr val="FF0000"/>
                          </a:solidFill>
                          <a:effectLst/>
                        </a:rPr>
                        <a:t>haven't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walked</a:t>
                      </a:r>
                      <a:endParaRPr lang="es-CL" sz="2800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CL" sz="2800" dirty="0" err="1">
                          <a:solidFill>
                            <a:srgbClr val="FF0000"/>
                          </a:solidFill>
                          <a:effectLst/>
                        </a:rPr>
                        <a:t>Have</a:t>
                      </a:r>
                      <a:r>
                        <a:rPr lang="es-CL" sz="2800" dirty="0">
                          <a:effectLst/>
                        </a:rPr>
                        <a:t> I </a:t>
                      </a:r>
                      <a:r>
                        <a:rPr lang="es-CL" sz="2800" dirty="0" err="1">
                          <a:effectLst/>
                        </a:rPr>
                        <a:t>walked</a:t>
                      </a:r>
                      <a:r>
                        <a:rPr lang="es-CL" sz="2800" dirty="0">
                          <a:effectLst/>
                        </a:rPr>
                        <a:t>?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1464">
                <a:tc>
                  <a:txBody>
                    <a:bodyPr/>
                    <a:lstStyle/>
                    <a:p>
                      <a:pPr fontAlgn="t"/>
                      <a:r>
                        <a:rPr lang="es-CL" sz="2800" b="1" dirty="0" err="1">
                          <a:effectLst/>
                        </a:rPr>
                        <a:t>You</a:t>
                      </a:r>
                      <a:r>
                        <a:rPr lang="es-CL" sz="2800" dirty="0">
                          <a:effectLst/>
                        </a:rPr>
                        <a:t> </a:t>
                      </a:r>
                      <a:r>
                        <a:rPr lang="es-CL" sz="2800" dirty="0" err="1">
                          <a:solidFill>
                            <a:srgbClr val="FF0000"/>
                          </a:solidFill>
                          <a:effectLst/>
                        </a:rPr>
                        <a:t>have</a:t>
                      </a:r>
                      <a:r>
                        <a:rPr lang="es-CL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walked</a:t>
                      </a:r>
                      <a:endParaRPr lang="es-CL" sz="2800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CL" sz="2800" dirty="0" err="1">
                          <a:effectLst/>
                        </a:rPr>
                        <a:t>You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solidFill>
                            <a:srgbClr val="FF0000"/>
                          </a:solidFill>
                          <a:effectLst/>
                        </a:rPr>
                        <a:t>haven't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walked</a:t>
                      </a:r>
                      <a:r>
                        <a:rPr lang="es-CL" sz="2800" dirty="0">
                          <a:effectLst/>
                        </a:rPr>
                        <a:t>.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CL" sz="2800" dirty="0" err="1">
                          <a:solidFill>
                            <a:srgbClr val="FF0000"/>
                          </a:solidFill>
                          <a:effectLst/>
                        </a:rPr>
                        <a:t>Have</a:t>
                      </a:r>
                      <a:r>
                        <a:rPr lang="es-CL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you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walked</a:t>
                      </a:r>
                      <a:r>
                        <a:rPr lang="es-CL" sz="2800" dirty="0">
                          <a:effectLst/>
                        </a:rPr>
                        <a:t>?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1464">
                <a:tc>
                  <a:txBody>
                    <a:bodyPr/>
                    <a:lstStyle/>
                    <a:p>
                      <a:pPr fontAlgn="t"/>
                      <a:r>
                        <a:rPr lang="en-US" sz="2800" b="1" dirty="0">
                          <a:effectLst/>
                        </a:rPr>
                        <a:t>He, she, it 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has</a:t>
                      </a:r>
                      <a:r>
                        <a:rPr lang="en-US" sz="2800" dirty="0">
                          <a:effectLst/>
                        </a:rPr>
                        <a:t> walked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CL" sz="2800" dirty="0">
                          <a:effectLst/>
                        </a:rPr>
                        <a:t>He, </a:t>
                      </a:r>
                      <a:r>
                        <a:rPr lang="es-CL" sz="2800" dirty="0" err="1">
                          <a:effectLst/>
                        </a:rPr>
                        <a:t>she</a:t>
                      </a:r>
                      <a:r>
                        <a:rPr lang="es-CL" sz="2800" dirty="0" smtClean="0">
                          <a:effectLst/>
                        </a:rPr>
                        <a:t>, </a:t>
                      </a:r>
                      <a:r>
                        <a:rPr lang="es-CL" sz="2800" dirty="0" err="1" smtClean="0">
                          <a:effectLst/>
                        </a:rPr>
                        <a:t>it</a:t>
                      </a:r>
                      <a:r>
                        <a:rPr lang="es-CL" sz="2800" dirty="0" smtClean="0">
                          <a:effectLst/>
                        </a:rPr>
                        <a:t> </a:t>
                      </a:r>
                      <a:r>
                        <a:rPr lang="es-CL" sz="2800" dirty="0" err="1">
                          <a:solidFill>
                            <a:srgbClr val="FF0000"/>
                          </a:solidFill>
                          <a:effectLst/>
                        </a:rPr>
                        <a:t>hasn't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walked</a:t>
                      </a:r>
                      <a:endParaRPr lang="es-CL" sz="2800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Has</a:t>
                      </a:r>
                      <a:r>
                        <a:rPr lang="en-US" sz="2800" dirty="0">
                          <a:effectLst/>
                        </a:rPr>
                        <a:t> he, she, it walked?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1464">
                <a:tc>
                  <a:txBody>
                    <a:bodyPr/>
                    <a:lstStyle/>
                    <a:p>
                      <a:pPr fontAlgn="t"/>
                      <a:r>
                        <a:rPr lang="es-CL" sz="2800" b="1" dirty="0" err="1">
                          <a:effectLst/>
                        </a:rPr>
                        <a:t>We</a:t>
                      </a:r>
                      <a:r>
                        <a:rPr lang="es-CL" sz="2800" dirty="0">
                          <a:effectLst/>
                        </a:rPr>
                        <a:t> </a:t>
                      </a:r>
                      <a:r>
                        <a:rPr lang="es-CL" sz="2800" dirty="0" err="1">
                          <a:solidFill>
                            <a:srgbClr val="FF0000"/>
                          </a:solidFill>
                          <a:effectLst/>
                        </a:rPr>
                        <a:t>have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walked</a:t>
                      </a:r>
                      <a:endParaRPr lang="es-CL" sz="2800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CL" sz="2800" dirty="0" err="1">
                          <a:effectLst/>
                        </a:rPr>
                        <a:t>We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solidFill>
                            <a:srgbClr val="FF0000"/>
                          </a:solidFill>
                          <a:effectLst/>
                        </a:rPr>
                        <a:t>haven't</a:t>
                      </a:r>
                      <a:r>
                        <a:rPr lang="es-CL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walked</a:t>
                      </a:r>
                      <a:endParaRPr lang="es-CL" sz="2800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CL" sz="2800" dirty="0" err="1">
                          <a:solidFill>
                            <a:srgbClr val="FF0000"/>
                          </a:solidFill>
                          <a:effectLst/>
                        </a:rPr>
                        <a:t>Have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we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walked</a:t>
                      </a:r>
                      <a:r>
                        <a:rPr lang="es-CL" sz="2800" dirty="0">
                          <a:effectLst/>
                        </a:rPr>
                        <a:t>?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1464">
                <a:tc>
                  <a:txBody>
                    <a:bodyPr/>
                    <a:lstStyle/>
                    <a:p>
                      <a:pPr fontAlgn="t"/>
                      <a:r>
                        <a:rPr lang="es-CL" sz="2800" b="1" dirty="0" err="1">
                          <a:effectLst/>
                        </a:rPr>
                        <a:t>You</a:t>
                      </a:r>
                      <a:r>
                        <a:rPr lang="es-CL" sz="2800" dirty="0">
                          <a:effectLst/>
                        </a:rPr>
                        <a:t> </a:t>
                      </a:r>
                      <a:r>
                        <a:rPr lang="es-CL" sz="2800" dirty="0" err="1">
                          <a:solidFill>
                            <a:srgbClr val="FF0000"/>
                          </a:solidFill>
                          <a:effectLst/>
                        </a:rPr>
                        <a:t>have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walked</a:t>
                      </a:r>
                      <a:endParaRPr lang="es-CL" sz="2800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CL" sz="2800" dirty="0" err="1">
                          <a:effectLst/>
                        </a:rPr>
                        <a:t>You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solidFill>
                            <a:srgbClr val="FF0000"/>
                          </a:solidFill>
                          <a:effectLst/>
                        </a:rPr>
                        <a:t>haven't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walked</a:t>
                      </a:r>
                      <a:endParaRPr lang="es-CL" sz="2800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CL" sz="2800" dirty="0" err="1">
                          <a:solidFill>
                            <a:srgbClr val="FF0000"/>
                          </a:solidFill>
                          <a:effectLst/>
                        </a:rPr>
                        <a:t>Have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you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walked</a:t>
                      </a:r>
                      <a:r>
                        <a:rPr lang="es-CL" sz="2800" dirty="0">
                          <a:effectLst/>
                        </a:rPr>
                        <a:t>?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1464">
                <a:tc>
                  <a:txBody>
                    <a:bodyPr/>
                    <a:lstStyle/>
                    <a:p>
                      <a:pPr fontAlgn="t"/>
                      <a:r>
                        <a:rPr lang="es-CL" sz="2800" b="1" dirty="0" err="1">
                          <a:effectLst/>
                        </a:rPr>
                        <a:t>They</a:t>
                      </a:r>
                      <a:r>
                        <a:rPr lang="es-CL" sz="2800" dirty="0">
                          <a:effectLst/>
                        </a:rPr>
                        <a:t> </a:t>
                      </a:r>
                      <a:r>
                        <a:rPr lang="es-CL" sz="2800" dirty="0" err="1">
                          <a:solidFill>
                            <a:srgbClr val="FF0000"/>
                          </a:solidFill>
                          <a:effectLst/>
                        </a:rPr>
                        <a:t>have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walked</a:t>
                      </a:r>
                      <a:endParaRPr lang="es-CL" sz="2800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CL" sz="2800" dirty="0" err="1">
                          <a:effectLst/>
                        </a:rPr>
                        <a:t>They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solidFill>
                            <a:srgbClr val="FF0000"/>
                          </a:solidFill>
                          <a:effectLst/>
                        </a:rPr>
                        <a:t>haven't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walked</a:t>
                      </a:r>
                      <a:endParaRPr lang="es-CL" sz="2800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CL" sz="2800" dirty="0" err="1">
                          <a:solidFill>
                            <a:srgbClr val="FF0000"/>
                          </a:solidFill>
                          <a:effectLst/>
                        </a:rPr>
                        <a:t>Have</a:t>
                      </a:r>
                      <a:r>
                        <a:rPr lang="es-CL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they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walked</a:t>
                      </a:r>
                      <a:r>
                        <a:rPr lang="es-CL" sz="2800" dirty="0">
                          <a:effectLst/>
                        </a:rPr>
                        <a:t>?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38288"/>
            <a:ext cx="65" cy="5337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7141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200" b="0" i="0" u="none" strike="noStrike" cap="none" normalizeH="0" baseline="0" dirty="0" smtClean="0">
              <a:ln>
                <a:noFill/>
              </a:ln>
              <a:solidFill>
                <a:srgbClr val="191919"/>
              </a:solidFill>
              <a:effectLst/>
              <a:latin typeface="EF Circular VF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378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16</a:t>
            </a:fld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 action="ppaction://hlinkpres?slideindex=1&amp;slidetitle="/>
              </a:rPr>
              <a:t>https://wordwall.net/es-ar/community/present-perfect</a:t>
            </a:r>
            <a:endParaRPr lang="es-CL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Link of </a:t>
            </a:r>
            <a:r>
              <a:rPr lang="es-CL" dirty="0" err="1" smtClean="0"/>
              <a:t>educational</a:t>
            </a:r>
            <a:r>
              <a:rPr lang="es-CL" dirty="0" smtClean="0"/>
              <a:t> </a:t>
            </a:r>
            <a:r>
              <a:rPr lang="es-CL" dirty="0" err="1" smtClean="0"/>
              <a:t>didactic</a:t>
            </a:r>
            <a:r>
              <a:rPr lang="es-CL" dirty="0" smtClean="0"/>
              <a:t> </a:t>
            </a:r>
            <a:r>
              <a:rPr lang="es-CL" dirty="0" err="1" smtClean="0"/>
              <a:t>exercise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72335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17</a:t>
            </a:fld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2640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GLOBALIZATION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2</a:t>
            </a:fld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8096" y="1122745"/>
            <a:ext cx="10515600" cy="5520362"/>
          </a:xfrm>
        </p:spPr>
        <p:txBody>
          <a:bodyPr rtlCol="0">
            <a:normAutofit fontScale="92500"/>
          </a:bodyPr>
          <a:lstStyle/>
          <a:p>
            <a:pPr marL="0" indent="0">
              <a:buNone/>
            </a:pPr>
            <a:r>
              <a:rPr lang="en-US" sz="3500" dirty="0" smtClean="0"/>
              <a:t>What </a:t>
            </a:r>
            <a:r>
              <a:rPr lang="en-US" sz="3500" dirty="0"/>
              <a:t>does globalization mean? We always hear this word on TV and read about it in newspapers. It means the world is now a village – the global village. The world has become smaller. Of course, the world did not shrink and it isn’t a village. Because of better transport, the Internet and more trading between countries, it is easier to do business. Japanese car makers have factories in Thailand; American computer companies employ thousands of people in China. That’s globalization. And don’t forget the millions of call </a:t>
            </a:r>
            <a:r>
              <a:rPr lang="en-US" sz="3500" dirty="0" err="1"/>
              <a:t>centre</a:t>
            </a:r>
            <a:r>
              <a:rPr lang="en-US" sz="3500" dirty="0"/>
              <a:t> jobs in India that workers in America and Europe used to do. Globalization also means it is easier to work in another country. Is globalization a good or bad thing? That’s a difficult question to answer.</a:t>
            </a:r>
            <a:r>
              <a:rPr lang="en-US" sz="1800" dirty="0"/>
              <a:t> 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GLOBALIZATION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3</a:t>
            </a:fld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8096" y="1122745"/>
            <a:ext cx="10515600" cy="5520362"/>
          </a:xfrm>
        </p:spPr>
        <p:txBody>
          <a:bodyPr rtlCol="0">
            <a:normAutofit/>
          </a:bodyPr>
          <a:lstStyle/>
          <a:p>
            <a:pPr algn="l"/>
            <a:r>
              <a:rPr lang="en-US" sz="2800" dirty="0"/>
              <a:t>1.- What examples can you find of globalization?  </a:t>
            </a:r>
            <a:r>
              <a:rPr lang="en-US" sz="2800" dirty="0" smtClean="0"/>
              <a:t>__________________________________________________________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 smtClean="0"/>
              <a:t>_ </a:t>
            </a:r>
            <a:r>
              <a:rPr lang="en-US" sz="2800" dirty="0"/>
              <a:t>2.- What kind of positive/negative effects does it have for you or your community?  </a:t>
            </a:r>
            <a:r>
              <a:rPr lang="en-US" sz="2800" dirty="0" smtClean="0"/>
              <a:t>__________________________________________________________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 smtClean="0"/>
              <a:t> </a:t>
            </a:r>
            <a:r>
              <a:rPr lang="en-US" sz="2800" dirty="0"/>
              <a:t>3.- How is globalization affecting you or your community? </a:t>
            </a:r>
            <a:r>
              <a:rPr lang="en-US" sz="2800" dirty="0" smtClean="0"/>
              <a:t>__________________________________________________________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3488102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4</a:t>
            </a:fld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b="2296"/>
          <a:stretch/>
        </p:blipFill>
        <p:spPr>
          <a:xfrm>
            <a:off x="2651760" y="0"/>
            <a:ext cx="6387737" cy="678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6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5</a:t>
            </a:fld>
            <a:endParaRPr lang="es-ES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514350" indent="-514350">
              <a:buFont typeface="+mj-lt"/>
              <a:buAutoNum type="arabicPeriod"/>
            </a:pPr>
            <a:r>
              <a:rPr lang="es-CL" dirty="0" smtClean="0"/>
              <a:t>TERRORISM = terrorismo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PEACE = paz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HOMELESSNESS = sin hogar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POVERTY = pobreza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ADDITION =adicción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FAMINE = hambruna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POLLUTION = CONTAMINACIÓN 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RACISM = racismo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WAR: guerra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err="1" smtClean="0"/>
              <a:t>Environment</a:t>
            </a:r>
            <a:r>
              <a:rPr lang="es-CL" dirty="0" smtClean="0"/>
              <a:t> = medio ambiente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DISEASE= enfermedad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IMMIGRATION = emigración</a:t>
            </a:r>
          </a:p>
          <a:p>
            <a:pPr marL="514350" indent="-514350">
              <a:buFont typeface="+mj-lt"/>
              <a:buAutoNum type="arabicPeriod"/>
            </a:pPr>
            <a:endParaRPr lang="es-CL" dirty="0" smtClean="0"/>
          </a:p>
          <a:p>
            <a:pPr marL="514350" indent="-514350">
              <a:buFont typeface="+mj-lt"/>
              <a:buAutoNum type="arabicPeriod"/>
            </a:pPr>
            <a:endParaRPr lang="es-CL" dirty="0" smtClean="0"/>
          </a:p>
          <a:p>
            <a:endParaRPr lang="es-CL" dirty="0" smtClean="0"/>
          </a:p>
          <a:p>
            <a:endParaRPr lang="es-CL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77249"/>
            <a:ext cx="11150600" cy="920336"/>
          </a:xfrm>
        </p:spPr>
        <p:txBody>
          <a:bodyPr rtlCol="0"/>
          <a:lstStyle/>
          <a:p>
            <a:pPr rtl="0"/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919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6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8"/>
          <a:stretch/>
        </p:blipFill>
        <p:spPr>
          <a:xfrm>
            <a:off x="2377440" y="0"/>
            <a:ext cx="7929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3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7</a:t>
            </a:fld>
            <a:endParaRPr lang="es-ES" noProof="0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515938" y="1166957"/>
            <a:ext cx="10837862" cy="5010006"/>
          </a:xfrm>
        </p:spPr>
        <p:txBody>
          <a:bodyPr/>
          <a:lstStyle/>
          <a:p>
            <a:r>
              <a:rPr lang="en-US" b="1" dirty="0" smtClean="0"/>
              <a:t>Axel</a:t>
            </a:r>
            <a:r>
              <a:rPr lang="en-US" dirty="0" smtClean="0"/>
              <a:t>: In </a:t>
            </a:r>
            <a:r>
              <a:rPr lang="en-US" dirty="0"/>
              <a:t>my opinion, Globalization can bring us positive and negative things. Positive things like better communication between people at any time, and negative like ambient pollution and global </a:t>
            </a:r>
            <a:r>
              <a:rPr lang="en-US" dirty="0" smtClean="0"/>
              <a:t>warming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Martina</a:t>
            </a:r>
            <a:r>
              <a:rPr lang="en-US" dirty="0" smtClean="0"/>
              <a:t>: </a:t>
            </a:r>
            <a:r>
              <a:rPr lang="en-US" dirty="0"/>
              <a:t>In my opinion, globalization is great because I can listen to music from other countries, watch series from all </a:t>
            </a:r>
            <a:r>
              <a:rPr lang="en-US" dirty="0" smtClean="0"/>
              <a:t>over the world, </a:t>
            </a:r>
            <a:r>
              <a:rPr lang="en-US" dirty="0"/>
              <a:t>and even get help with my homework from people who are far away (online classes).</a:t>
            </a:r>
            <a:endParaRPr lang="es-CL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EXAMPLES OF PERSONAL OPINIONS: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82176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8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508" y="262222"/>
            <a:ext cx="8700284" cy="652521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219303" y="476413"/>
            <a:ext cx="1397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/>
              <a:t>Population</a:t>
            </a:r>
            <a:endParaRPr lang="es-CL" dirty="0" smtClean="0"/>
          </a:p>
          <a:p>
            <a:endParaRPr lang="es-CL" dirty="0"/>
          </a:p>
        </p:txBody>
      </p:sp>
      <p:sp>
        <p:nvSpPr>
          <p:cNvPr id="6" name="CuadroTexto 5"/>
          <p:cNvSpPr txBox="1"/>
          <p:nvPr/>
        </p:nvSpPr>
        <p:spPr>
          <a:xfrm>
            <a:off x="3774956" y="1122744"/>
            <a:ext cx="1842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Anti </a:t>
            </a:r>
            <a:r>
              <a:rPr lang="es-CL" dirty="0" err="1" smtClean="0"/>
              <a:t>globatization</a:t>
            </a:r>
            <a:endParaRPr lang="es-CL" dirty="0"/>
          </a:p>
        </p:txBody>
      </p:sp>
      <p:sp>
        <p:nvSpPr>
          <p:cNvPr id="7" name="CuadroTexto 6"/>
          <p:cNvSpPr txBox="1"/>
          <p:nvPr/>
        </p:nvSpPr>
        <p:spPr>
          <a:xfrm>
            <a:off x="4049486" y="1711234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/>
              <a:t>wealthy</a:t>
            </a:r>
            <a:endParaRPr lang="es-CL" dirty="0"/>
          </a:p>
        </p:txBody>
      </p:sp>
      <p:sp>
        <p:nvSpPr>
          <p:cNvPr id="8" name="CuadroTexto 7"/>
          <p:cNvSpPr txBox="1"/>
          <p:nvPr/>
        </p:nvSpPr>
        <p:spPr>
          <a:xfrm>
            <a:off x="4114800" y="2272937"/>
            <a:ext cx="129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/>
              <a:t>products</a:t>
            </a:r>
            <a:endParaRPr lang="es-CL" dirty="0"/>
          </a:p>
        </p:txBody>
      </p:sp>
      <p:sp>
        <p:nvSpPr>
          <p:cNvPr id="9" name="CuadroTexto 8"/>
          <p:cNvSpPr txBox="1"/>
          <p:nvPr/>
        </p:nvSpPr>
        <p:spPr>
          <a:xfrm>
            <a:off x="4127864" y="2786165"/>
            <a:ext cx="142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/>
              <a:t>growth</a:t>
            </a:r>
            <a:endParaRPr lang="es-CL" dirty="0"/>
          </a:p>
        </p:txBody>
      </p:sp>
      <p:sp>
        <p:nvSpPr>
          <p:cNvPr id="10" name="CuadroTexto 9"/>
          <p:cNvSpPr txBox="1"/>
          <p:nvPr/>
        </p:nvSpPr>
        <p:spPr>
          <a:xfrm>
            <a:off x="4082143" y="3340163"/>
            <a:ext cx="1214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/>
              <a:t>economic</a:t>
            </a:r>
            <a:endParaRPr lang="es-C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127864" y="3915260"/>
            <a:ext cx="142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Global </a:t>
            </a:r>
            <a:r>
              <a:rPr lang="es-CL" dirty="0" err="1" smtClean="0"/>
              <a:t>issue</a:t>
            </a:r>
            <a:endParaRPr lang="es-CL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879669" y="4449586"/>
            <a:ext cx="192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Global </a:t>
            </a:r>
            <a:r>
              <a:rPr lang="es-CL" dirty="0" err="1" smtClean="0"/>
              <a:t>warming</a:t>
            </a:r>
            <a:endParaRPr lang="es-CL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062550" y="4969092"/>
            <a:ext cx="150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/>
              <a:t>globalization</a:t>
            </a:r>
            <a:endParaRPr lang="es-CL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049486" y="5538651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/>
              <a:t>Food</a:t>
            </a:r>
            <a:r>
              <a:rPr lang="es-CL" dirty="0" smtClean="0"/>
              <a:t> </a:t>
            </a:r>
            <a:r>
              <a:rPr lang="es-CL" dirty="0" err="1" smtClean="0"/>
              <a:t>shortage</a:t>
            </a:r>
            <a:endParaRPr lang="es-CL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042954" y="5987642"/>
            <a:ext cx="175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/>
              <a:t>Water</a:t>
            </a:r>
            <a:r>
              <a:rPr lang="es-CL" dirty="0" smtClean="0"/>
              <a:t> </a:t>
            </a:r>
            <a:r>
              <a:rPr lang="es-CL" dirty="0" err="1" smtClean="0"/>
              <a:t>shotage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6872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9</a:t>
            </a:fld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56" y="547067"/>
            <a:ext cx="11150600" cy="920336"/>
          </a:xfrm>
        </p:spPr>
        <p:txBody>
          <a:bodyPr rtlCol="0"/>
          <a:lstStyle/>
          <a:p>
            <a:pPr rtl="0"/>
            <a:r>
              <a:rPr lang="es-ES" dirty="0" smtClean="0"/>
              <a:t>Links of </a:t>
            </a:r>
            <a:r>
              <a:rPr lang="es-ES" dirty="0" err="1" smtClean="0"/>
              <a:t>educational</a:t>
            </a:r>
            <a:r>
              <a:rPr lang="es-ES" dirty="0" smtClean="0"/>
              <a:t> </a:t>
            </a:r>
            <a:r>
              <a:rPr lang="es-ES" dirty="0" err="1" smtClean="0"/>
              <a:t>exercises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web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1881051" y="3105835"/>
            <a:ext cx="9313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3"/>
              </a:rPr>
              <a:t>https://wordwall.net/es/resource/54566473/unit-1-globalization-and-communication-vocabulary</a:t>
            </a:r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1881051" y="2499751"/>
            <a:ext cx="5640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4"/>
              </a:rPr>
              <a:t>https://wordwall.net/es/resource/54649784/globalization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6959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51_TF34076243" id="{EB188560-FF41-4624-93D5-FDD7E127A2DE}" vid="{F767023B-66A9-4F93-B759-29D4C16B6A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19797F-2510-4681-A59B-FCD8F3733FE0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4C31332-3081-4BD9-AD6F-078B4521F3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F4E1AF-DB5E-4764-961C-6F82B33E9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esferas azules</Template>
  <TotalTime>0</TotalTime>
  <Words>604</Words>
  <Application>Microsoft Office PowerPoint</Application>
  <PresentationFormat>Panorámica</PresentationFormat>
  <Paragraphs>130</Paragraphs>
  <Slides>17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Corbel</vt:lpstr>
      <vt:lpstr>EF Circular VF</vt:lpstr>
      <vt:lpstr>Verdana</vt:lpstr>
      <vt:lpstr>Tema de Office</vt:lpstr>
      <vt:lpstr>Globalization and communication</vt:lpstr>
      <vt:lpstr>GLOBALIZATION</vt:lpstr>
      <vt:lpstr>GLOBALIZATION</vt:lpstr>
      <vt:lpstr> </vt:lpstr>
      <vt:lpstr> </vt:lpstr>
      <vt:lpstr> </vt:lpstr>
      <vt:lpstr>EXAMPLES OF PERSONAL OPINIONS:</vt:lpstr>
      <vt:lpstr> </vt:lpstr>
      <vt:lpstr>Links of educational exercises on the web </vt:lpstr>
      <vt:lpstr>Presentación de PowerPoint</vt:lpstr>
      <vt:lpstr>Present perfect tense</vt:lpstr>
      <vt:lpstr>Present perfect tense</vt:lpstr>
      <vt:lpstr>Present perfect tense</vt:lpstr>
      <vt:lpstr>Presentación de PowerPoint</vt:lpstr>
      <vt:lpstr>Presentación de PowerPoint</vt:lpstr>
      <vt:lpstr>Link of educational didactic exercise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2026-03-12T00:13:31Z</dcterms:created>
  <dcterms:modified xsi:type="dcterms:W3CDTF">2026-04-02T13:21:11Z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