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63" r:id="rId5"/>
    <p:sldId id="259" r:id="rId6"/>
    <p:sldId id="260" r:id="rId7"/>
    <p:sldId id="261" r:id="rId8"/>
    <p:sldId id="269" r:id="rId9"/>
    <p:sldId id="262" r:id="rId10"/>
    <p:sldId id="264" r:id="rId11"/>
    <p:sldId id="266" r:id="rId12"/>
    <p:sldId id="265" r:id="rId13"/>
    <p:sldId id="270" r:id="rId14"/>
    <p:sldId id="267" r:id="rId15"/>
    <p:sldId id="271" r:id="rId16"/>
    <p:sldId id="272" r:id="rId17"/>
    <p:sldId id="273" r:id="rId18"/>
    <p:sldId id="274" r:id="rId19"/>
    <p:sldId id="275" r:id="rId20"/>
    <p:sldId id="285" r:id="rId21"/>
    <p:sldId id="286" r:id="rId22"/>
    <p:sldId id="277" r:id="rId23"/>
    <p:sldId id="276" r:id="rId24"/>
    <p:sldId id="280" r:id="rId25"/>
    <p:sldId id="281" r:id="rId26"/>
    <p:sldId id="282" r:id="rId27"/>
    <p:sldId id="283" r:id="rId28"/>
    <p:sldId id="284" r:id="rId29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765" autoAdjust="0"/>
    <p:restoredTop sz="94660"/>
  </p:normalViewPr>
  <p:slideViewPr>
    <p:cSldViewPr snapToGrid="0">
      <p:cViewPr varScale="1">
        <p:scale>
          <a:sx n="85" d="100"/>
          <a:sy n="85" d="100"/>
        </p:scale>
        <p:origin x="6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70AFB-2C0F-43CC-8322-5B12B7322891}" type="datetimeFigureOut">
              <a:rPr lang="es-CL" smtClean="0"/>
              <a:t>03-04-2026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962A6-3785-4A2A-AA73-160A1CDB9F9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195067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70AFB-2C0F-43CC-8322-5B12B7322891}" type="datetimeFigureOut">
              <a:rPr lang="es-CL" smtClean="0"/>
              <a:t>03-04-2026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962A6-3785-4A2A-AA73-160A1CDB9F9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069097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70AFB-2C0F-43CC-8322-5B12B7322891}" type="datetimeFigureOut">
              <a:rPr lang="es-CL" smtClean="0"/>
              <a:t>03-04-2026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962A6-3785-4A2A-AA73-160A1CDB9F9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4442431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70AFB-2C0F-43CC-8322-5B12B7322891}" type="datetimeFigureOut">
              <a:rPr lang="es-CL" smtClean="0"/>
              <a:t>03-04-2026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962A6-3785-4A2A-AA73-160A1CDB9F9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326737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70AFB-2C0F-43CC-8322-5B12B7322891}" type="datetimeFigureOut">
              <a:rPr lang="es-CL" smtClean="0"/>
              <a:t>03-04-2026</a:t>
            </a:fld>
            <a:endParaRPr lang="es-CL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962A6-3785-4A2A-AA73-160A1CDB9F9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0635735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70AFB-2C0F-43CC-8322-5B12B7322891}" type="datetimeFigureOut">
              <a:rPr lang="es-CL" smtClean="0"/>
              <a:t>03-04-2026</a:t>
            </a:fld>
            <a:endParaRPr lang="es-C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962A6-3785-4A2A-AA73-160A1CDB9F9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640687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70AFB-2C0F-43CC-8322-5B12B7322891}" type="datetimeFigureOut">
              <a:rPr lang="es-CL" smtClean="0"/>
              <a:t>03-04-2026</a:t>
            </a:fld>
            <a:endParaRPr lang="es-CL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962A6-3785-4A2A-AA73-160A1CDB9F9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9782591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70AFB-2C0F-43CC-8322-5B12B7322891}" type="datetimeFigureOut">
              <a:rPr lang="es-CL" smtClean="0"/>
              <a:t>03-04-2026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962A6-3785-4A2A-AA73-160A1CDB9F9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954647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70AFB-2C0F-43CC-8322-5B12B7322891}" type="datetimeFigureOut">
              <a:rPr lang="es-CL" smtClean="0"/>
              <a:t>03-04-2026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962A6-3785-4A2A-AA73-160A1CDB9F9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886419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70AFB-2C0F-43CC-8322-5B12B7322891}" type="datetimeFigureOut">
              <a:rPr lang="es-CL" smtClean="0"/>
              <a:t>03-04-2026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962A6-3785-4A2A-AA73-160A1CDB9F9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146176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70AFB-2C0F-43CC-8322-5B12B7322891}" type="datetimeFigureOut">
              <a:rPr lang="es-CL" smtClean="0"/>
              <a:t>03-04-2026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962A6-3785-4A2A-AA73-160A1CDB9F9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6911332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470AFB-2C0F-43CC-8322-5B12B7322891}" type="datetimeFigureOut">
              <a:rPr lang="es-CL" smtClean="0"/>
              <a:t>03-04-2026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B962A6-3785-4A2A-AA73-160A1CDB9F9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605946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Unit%201%207mo%208vo%20kolibri.pptx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75" y="161503"/>
            <a:ext cx="11890918" cy="6534994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6003634" y="2967335"/>
            <a:ext cx="1847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es-CL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70508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ctrTitle"/>
          </p:nvPr>
        </p:nvSpPr>
        <p:spPr>
          <a:xfrm>
            <a:off x="1501697" y="2371300"/>
            <a:ext cx="9144000" cy="2387600"/>
          </a:xfrm>
        </p:spPr>
        <p:txBody>
          <a:bodyPr/>
          <a:lstStyle/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es-CL" sz="66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latin typeface="Calibri" panose="020F0502020204030204"/>
              </a:rPr>
              <a:t>FEELINGS AND OPINIONS</a:t>
            </a:r>
            <a:r>
              <a:rPr lang="es-CL" sz="54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latin typeface="Calibri" panose="020F0502020204030204"/>
              </a:rPr>
              <a:t/>
            </a:r>
            <a:br>
              <a:rPr lang="es-CL" sz="54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latin typeface="Calibri" panose="020F0502020204030204"/>
              </a:rPr>
            </a:b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885872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numCol="1">
            <a:normAutofit fontScale="90000"/>
          </a:bodyPr>
          <a:lstStyle/>
          <a:p>
            <a:r>
              <a:rPr lang="en-US" sz="3100" dirty="0"/>
              <a:t/>
            </a:r>
            <a:br>
              <a:rPr lang="en-US" sz="3100" dirty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/>
              <a:t/>
            </a:r>
            <a:br>
              <a:rPr lang="en-US" sz="3100" dirty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/>
              <a:t/>
            </a:r>
            <a:br>
              <a:rPr lang="en-US" sz="3100" dirty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/>
              <a:t/>
            </a:r>
            <a:br>
              <a:rPr lang="en-US" sz="3100" dirty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/>
              <a:t/>
            </a:r>
            <a:br>
              <a:rPr lang="en-US" sz="3100" dirty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/>
              <a:t/>
            </a:r>
            <a:br>
              <a:rPr lang="en-US" sz="3100" dirty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b="1" dirty="0" smtClean="0"/>
              <a:t>Vocabulary – Match the feeling</a:t>
            </a:r>
            <a:br>
              <a:rPr lang="en-US" sz="3100" b="1" dirty="0" smtClean="0"/>
            </a:br>
            <a:r>
              <a:rPr lang="en-US" sz="3100" b="1" dirty="0" smtClean="0"/>
              <a:t>1. </a:t>
            </a:r>
            <a:r>
              <a:rPr lang="en-US" sz="3100" dirty="0" smtClean="0"/>
              <a:t>Match the emotion with the correct  definition.</a:t>
            </a:r>
            <a:br>
              <a:rPr lang="en-US" sz="3100" dirty="0" smtClean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/>
              <a:t/>
            </a:r>
            <a:br>
              <a:rPr lang="en-US" sz="3100" dirty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/>
              <a:t/>
            </a:r>
            <a:br>
              <a:rPr lang="en-US" sz="3100" dirty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200" dirty="0" smtClean="0"/>
              <a:t>Happy</a:t>
            </a:r>
            <a:br>
              <a:rPr lang="en-US" sz="3200" dirty="0" smtClean="0"/>
            </a:br>
            <a:r>
              <a:rPr lang="en-US" sz="3200" dirty="0" smtClean="0"/>
              <a:t>Angry</a:t>
            </a:r>
            <a:br>
              <a:rPr lang="en-US" sz="3200" dirty="0" smtClean="0"/>
            </a:br>
            <a:r>
              <a:rPr lang="en-US" sz="3200" dirty="0" smtClean="0"/>
              <a:t>Excited</a:t>
            </a:r>
            <a:br>
              <a:rPr lang="en-US" sz="3200" dirty="0" smtClean="0"/>
            </a:br>
            <a:r>
              <a:rPr lang="en-US" sz="3200" dirty="0" smtClean="0"/>
              <a:t>Bored</a:t>
            </a:r>
            <a:br>
              <a:rPr lang="en-US" sz="3200" dirty="0" smtClean="0"/>
            </a:br>
            <a:r>
              <a:rPr lang="en-US" sz="3200" dirty="0" smtClean="0"/>
              <a:t>Nervous</a:t>
            </a:r>
            <a:br>
              <a:rPr lang="en-US" sz="3200" dirty="0" smtClean="0"/>
            </a:br>
            <a:r>
              <a:rPr lang="en-US" sz="3200" dirty="0" smtClean="0"/>
              <a:t>Proud</a:t>
            </a:r>
            <a:br>
              <a:rPr lang="en-US" sz="3200" dirty="0" smtClean="0"/>
            </a:br>
            <a:r>
              <a:rPr lang="en-US" sz="3200" dirty="0" smtClean="0"/>
              <a:t>Sad</a:t>
            </a:r>
            <a:br>
              <a:rPr lang="en-US" sz="3200" dirty="0" smtClean="0"/>
            </a:br>
            <a:r>
              <a:rPr lang="en-US" sz="3200" dirty="0" smtClean="0"/>
              <a:t>Surprised</a:t>
            </a:r>
            <a:r>
              <a:rPr lang="en-US" sz="3100" dirty="0" smtClean="0"/>
              <a:t/>
            </a:r>
            <a:br>
              <a:rPr lang="en-US" sz="3100" dirty="0" smtClean="0"/>
            </a:br>
            <a:endParaRPr lang="es-CL" sz="3100" dirty="0"/>
          </a:p>
        </p:txBody>
      </p:sp>
      <p:sp>
        <p:nvSpPr>
          <p:cNvPr id="3" name="CuadroTexto 2"/>
          <p:cNvSpPr txBox="1"/>
          <p:nvPr/>
        </p:nvSpPr>
        <p:spPr>
          <a:xfrm>
            <a:off x="7247466" y="2506133"/>
            <a:ext cx="62992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3200" dirty="0" smtClean="0"/>
              <a:t>Sorprendido(a)</a:t>
            </a:r>
          </a:p>
          <a:p>
            <a:r>
              <a:rPr lang="es-CL" sz="3200" dirty="0" smtClean="0"/>
              <a:t>Feliz</a:t>
            </a:r>
          </a:p>
          <a:p>
            <a:r>
              <a:rPr lang="es-CL" sz="3200" dirty="0" smtClean="0"/>
              <a:t>Triste</a:t>
            </a:r>
          </a:p>
          <a:p>
            <a:r>
              <a:rPr lang="es-CL" sz="3200" dirty="0" smtClean="0"/>
              <a:t>Enojado(a)</a:t>
            </a:r>
          </a:p>
          <a:p>
            <a:r>
              <a:rPr lang="es-CL" sz="3200" dirty="0" smtClean="0"/>
              <a:t>Orgulloso(a)</a:t>
            </a:r>
          </a:p>
          <a:p>
            <a:r>
              <a:rPr lang="es-CL" sz="3200" dirty="0" smtClean="0"/>
              <a:t>Emocionado(a)</a:t>
            </a:r>
          </a:p>
          <a:p>
            <a:r>
              <a:rPr lang="es-CL" sz="3200" dirty="0" smtClean="0"/>
              <a:t>Nervioso(a)</a:t>
            </a:r>
          </a:p>
          <a:p>
            <a:r>
              <a:rPr lang="es-CL" sz="3200" dirty="0" smtClean="0"/>
              <a:t>Aburrido(a)</a:t>
            </a:r>
            <a:endParaRPr lang="es-CL" sz="3200" dirty="0"/>
          </a:p>
        </p:txBody>
      </p:sp>
      <p:cxnSp>
        <p:nvCxnSpPr>
          <p:cNvPr id="5" name="Conector recto 4"/>
          <p:cNvCxnSpPr/>
          <p:nvPr/>
        </p:nvCxnSpPr>
        <p:spPr>
          <a:xfrm flipV="1">
            <a:off x="1907822" y="3285067"/>
            <a:ext cx="5441245" cy="2257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cto 6"/>
          <p:cNvCxnSpPr/>
          <p:nvPr/>
        </p:nvCxnSpPr>
        <p:spPr>
          <a:xfrm>
            <a:off x="1828800" y="3702756"/>
            <a:ext cx="5554133" cy="54186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cto 8"/>
          <p:cNvCxnSpPr/>
          <p:nvPr/>
        </p:nvCxnSpPr>
        <p:spPr>
          <a:xfrm>
            <a:off x="2043289" y="4086578"/>
            <a:ext cx="5396089" cy="119662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cto 10"/>
          <p:cNvCxnSpPr/>
          <p:nvPr/>
        </p:nvCxnSpPr>
        <p:spPr>
          <a:xfrm>
            <a:off x="1828800" y="4470400"/>
            <a:ext cx="5554133" cy="176106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12"/>
          <p:cNvCxnSpPr/>
          <p:nvPr/>
        </p:nvCxnSpPr>
        <p:spPr>
          <a:xfrm>
            <a:off x="2212622" y="4876800"/>
            <a:ext cx="5136445" cy="8579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14"/>
          <p:cNvCxnSpPr/>
          <p:nvPr/>
        </p:nvCxnSpPr>
        <p:spPr>
          <a:xfrm flipV="1">
            <a:off x="1828800" y="4730044"/>
            <a:ext cx="5554133" cy="5531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16"/>
          <p:cNvCxnSpPr/>
          <p:nvPr/>
        </p:nvCxnSpPr>
        <p:spPr>
          <a:xfrm flipV="1">
            <a:off x="1569156" y="3804356"/>
            <a:ext cx="5779911" cy="1930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cto 18"/>
          <p:cNvCxnSpPr/>
          <p:nvPr/>
        </p:nvCxnSpPr>
        <p:spPr>
          <a:xfrm flipV="1">
            <a:off x="2314222" y="2765778"/>
            <a:ext cx="4933244" cy="336408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4747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numCol="1">
            <a:normAutofit fontScale="90000"/>
          </a:bodyPr>
          <a:lstStyle/>
          <a:p>
            <a:r>
              <a:rPr lang="en-US" sz="3100" dirty="0"/>
              <a:t/>
            </a:r>
            <a:br>
              <a:rPr lang="en-US" sz="3100" dirty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/>
              <a:t/>
            </a:r>
            <a:br>
              <a:rPr lang="en-US" sz="3100" dirty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/>
              <a:t/>
            </a:r>
            <a:br>
              <a:rPr lang="en-US" sz="3100" dirty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/>
              <a:t/>
            </a:r>
            <a:br>
              <a:rPr lang="en-US" sz="3100" dirty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/>
              <a:t/>
            </a:r>
            <a:br>
              <a:rPr lang="en-US" sz="3100" dirty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/>
              <a:t/>
            </a:r>
            <a:br>
              <a:rPr lang="en-US" sz="3100" dirty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b="1" dirty="0" smtClean="0"/>
              <a:t>Vocabulary – Match the feeling</a:t>
            </a:r>
            <a:br>
              <a:rPr lang="en-US" sz="3100" b="1" dirty="0" smtClean="0"/>
            </a:br>
            <a:r>
              <a:rPr lang="en-US" sz="3100" b="1" dirty="0" smtClean="0"/>
              <a:t>1. </a:t>
            </a:r>
            <a:r>
              <a:rPr lang="en-US" sz="3100" dirty="0" smtClean="0"/>
              <a:t>Match the emotion with the correct  definition.</a:t>
            </a:r>
            <a:br>
              <a:rPr lang="en-US" sz="3100" dirty="0" smtClean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/>
              <a:t/>
            </a:r>
            <a:br>
              <a:rPr lang="en-US" sz="3100" dirty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/>
              <a:t/>
            </a:r>
            <a:br>
              <a:rPr lang="en-US" sz="3100" dirty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200" dirty="0" smtClean="0"/>
              <a:t>Happy</a:t>
            </a:r>
            <a:br>
              <a:rPr lang="en-US" sz="3200" dirty="0" smtClean="0"/>
            </a:br>
            <a:r>
              <a:rPr lang="en-US" sz="3200" dirty="0" smtClean="0"/>
              <a:t>Angry</a:t>
            </a:r>
            <a:br>
              <a:rPr lang="en-US" sz="3200" dirty="0" smtClean="0"/>
            </a:br>
            <a:r>
              <a:rPr lang="en-US" sz="3200" dirty="0" smtClean="0"/>
              <a:t>Excited</a:t>
            </a:r>
            <a:br>
              <a:rPr lang="en-US" sz="3200" dirty="0" smtClean="0"/>
            </a:br>
            <a:r>
              <a:rPr lang="en-US" sz="3200" dirty="0" smtClean="0"/>
              <a:t>Bored</a:t>
            </a:r>
            <a:br>
              <a:rPr lang="en-US" sz="3200" dirty="0" smtClean="0"/>
            </a:br>
            <a:r>
              <a:rPr lang="en-US" sz="3200" dirty="0" smtClean="0"/>
              <a:t>Nervous</a:t>
            </a:r>
            <a:br>
              <a:rPr lang="en-US" sz="3200" dirty="0" smtClean="0"/>
            </a:br>
            <a:r>
              <a:rPr lang="en-US" sz="3200" dirty="0" smtClean="0"/>
              <a:t>Proud</a:t>
            </a:r>
            <a:br>
              <a:rPr lang="en-US" sz="3200" dirty="0" smtClean="0"/>
            </a:br>
            <a:r>
              <a:rPr lang="en-US" sz="3200" dirty="0" smtClean="0"/>
              <a:t>Sad</a:t>
            </a:r>
            <a:br>
              <a:rPr lang="en-US" sz="3200" dirty="0" smtClean="0"/>
            </a:br>
            <a:r>
              <a:rPr lang="en-US" sz="3200" dirty="0" smtClean="0"/>
              <a:t>Surprised</a:t>
            </a:r>
            <a:r>
              <a:rPr lang="en-US" sz="3100" dirty="0" smtClean="0"/>
              <a:t/>
            </a:r>
            <a:br>
              <a:rPr lang="en-US" sz="3100" dirty="0" smtClean="0"/>
            </a:br>
            <a:endParaRPr lang="es-CL" sz="3100" dirty="0"/>
          </a:p>
        </p:txBody>
      </p:sp>
      <p:sp>
        <p:nvSpPr>
          <p:cNvPr id="3" name="CuadroTexto 2"/>
          <p:cNvSpPr txBox="1"/>
          <p:nvPr/>
        </p:nvSpPr>
        <p:spPr>
          <a:xfrm>
            <a:off x="5102578" y="2506133"/>
            <a:ext cx="8444088" cy="3046988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r>
              <a:rPr lang="es-CL" sz="3200" dirty="0" smtClean="0"/>
              <a:t>Positive</a:t>
            </a:r>
          </a:p>
          <a:p>
            <a:r>
              <a:rPr lang="es-CL" sz="3200" dirty="0" err="1" smtClean="0"/>
              <a:t>Happy</a:t>
            </a:r>
            <a:endParaRPr lang="es-CL" sz="3200" dirty="0" smtClean="0"/>
          </a:p>
          <a:p>
            <a:r>
              <a:rPr lang="es-CL" sz="3200" dirty="0" err="1" smtClean="0"/>
              <a:t>Excited</a:t>
            </a:r>
            <a:endParaRPr lang="es-CL" sz="3200" dirty="0" smtClean="0"/>
          </a:p>
          <a:p>
            <a:r>
              <a:rPr lang="es-CL" sz="3200" dirty="0" err="1" smtClean="0"/>
              <a:t>Proud</a:t>
            </a:r>
            <a:endParaRPr lang="es-CL" sz="3200" dirty="0" smtClean="0"/>
          </a:p>
          <a:p>
            <a:r>
              <a:rPr lang="es-CL" sz="3200" dirty="0" err="1" smtClean="0"/>
              <a:t>surprise</a:t>
            </a:r>
            <a:endParaRPr lang="es-CL" sz="3200" dirty="0" smtClean="0"/>
          </a:p>
          <a:p>
            <a:endParaRPr lang="es-CL" sz="3200" dirty="0"/>
          </a:p>
          <a:p>
            <a:r>
              <a:rPr lang="es-CL" sz="3200" dirty="0" err="1" smtClean="0"/>
              <a:t>Negative</a:t>
            </a:r>
            <a:endParaRPr lang="es-CL" sz="3200" dirty="0" smtClean="0"/>
          </a:p>
          <a:p>
            <a:r>
              <a:rPr lang="es-CL" sz="3200" dirty="0" err="1" smtClean="0"/>
              <a:t>angry</a:t>
            </a:r>
            <a:r>
              <a:rPr lang="es-CL" sz="3200" dirty="0" smtClean="0"/>
              <a:t> </a:t>
            </a:r>
          </a:p>
          <a:p>
            <a:r>
              <a:rPr lang="es-CL" sz="3200" dirty="0" err="1" smtClean="0"/>
              <a:t>Bored</a:t>
            </a:r>
            <a:endParaRPr lang="es-CL" sz="3200" dirty="0" smtClean="0"/>
          </a:p>
          <a:p>
            <a:r>
              <a:rPr lang="es-CL" sz="3200" dirty="0" err="1" smtClean="0"/>
              <a:t>Nervous</a:t>
            </a:r>
            <a:endParaRPr lang="es-CL" sz="3200" dirty="0" smtClean="0"/>
          </a:p>
          <a:p>
            <a:r>
              <a:rPr lang="es-CL" sz="3200" dirty="0" err="1" smtClean="0"/>
              <a:t>sad</a:t>
            </a:r>
            <a:endParaRPr lang="es-CL" sz="3200" dirty="0" smtClean="0"/>
          </a:p>
        </p:txBody>
      </p:sp>
    </p:spTree>
    <p:extLst>
      <p:ext uri="{BB962C8B-B14F-4D97-AF65-F5344CB8AC3E}">
        <p14:creationId xmlns:p14="http://schemas.microsoft.com/office/powerpoint/2010/main" val="1154836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838200" y="1817649"/>
            <a:ext cx="7993566" cy="7917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2. Complete the sentences</a:t>
            </a:r>
            <a:br>
              <a:rPr lang="en-US" dirty="0" smtClean="0"/>
            </a:br>
            <a:r>
              <a:rPr lang="en-US" dirty="0" smtClean="0"/>
              <a:t>Use the correct feeling word.</a:t>
            </a:r>
            <a:br>
              <a:rPr lang="en-US" dirty="0" smtClean="0"/>
            </a:b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happy – nervous – bored – excited – angry – proud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I feel __happy________ when I get good grades.</a:t>
            </a:r>
          </a:p>
          <a:p>
            <a:r>
              <a:rPr lang="en-US" dirty="0" smtClean="0"/>
              <a:t>She is ___nervous_______ because she has a big test today.</a:t>
            </a:r>
          </a:p>
          <a:p>
            <a:r>
              <a:rPr lang="en-US" dirty="0" smtClean="0"/>
              <a:t>They are _excited_________ to go on vacation.</a:t>
            </a:r>
          </a:p>
          <a:p>
            <a:r>
              <a:rPr lang="en-US" dirty="0" smtClean="0"/>
              <a:t>He feels __bored________ when he watches the same movie again.</a:t>
            </a:r>
          </a:p>
          <a:p>
            <a:r>
              <a:rPr lang="en-US" dirty="0" smtClean="0"/>
              <a:t>My mother is _angry_________ because the room is messy.</a:t>
            </a:r>
          </a:p>
          <a:p>
            <a:r>
              <a:rPr lang="en-US" dirty="0" smtClean="0"/>
              <a:t>We feel _proud_________ when our team wins a game.</a:t>
            </a:r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4680037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3. Expressing opinions:  Complete the sentences with your own opinion.</a:t>
            </a:r>
            <a:endParaRPr lang="es-CL" dirty="0"/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838200" y="1462138"/>
            <a:ext cx="11093101" cy="507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 </a:t>
            </a:r>
            <a:r>
              <a:rPr kumimoji="0" 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think</a:t>
            </a:r>
            <a:r>
              <a:rPr kumimoji="0" 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soccer </a:t>
            </a:r>
            <a:r>
              <a:rPr kumimoji="0" 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is</a:t>
            </a:r>
            <a:r>
              <a:rPr kumimoji="0" 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__________________.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s-CL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 </a:t>
            </a:r>
            <a:r>
              <a:rPr kumimoji="0" 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my</a:t>
            </a:r>
            <a:r>
              <a:rPr kumimoji="0" 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opinion</a:t>
            </a:r>
            <a:r>
              <a:rPr kumimoji="0" 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school</a:t>
            </a:r>
            <a:r>
              <a:rPr kumimoji="0" 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is</a:t>
            </a:r>
            <a:r>
              <a:rPr kumimoji="0" 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__________________.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s-CL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 </a:t>
            </a:r>
            <a:r>
              <a:rPr kumimoji="0" 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believe</a:t>
            </a:r>
            <a:r>
              <a:rPr kumimoji="0" 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homework</a:t>
            </a:r>
            <a:r>
              <a:rPr kumimoji="0" 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is</a:t>
            </a:r>
            <a:r>
              <a:rPr kumimoji="0" 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__________________.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s-CL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 </a:t>
            </a:r>
            <a:r>
              <a:rPr kumimoji="0" 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think</a:t>
            </a:r>
            <a:r>
              <a:rPr kumimoji="0" 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English </a:t>
            </a:r>
            <a:r>
              <a:rPr kumimoji="0" 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is</a:t>
            </a:r>
            <a:r>
              <a:rPr kumimoji="0" 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__________________.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s-CL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 </a:t>
            </a:r>
            <a:r>
              <a:rPr kumimoji="0" 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my</a:t>
            </a:r>
            <a:r>
              <a:rPr kumimoji="0" 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opinion</a:t>
            </a:r>
            <a:r>
              <a:rPr kumimoji="0" 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weekends</a:t>
            </a:r>
            <a:r>
              <a:rPr kumimoji="0" 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are __________________.</a:t>
            </a:r>
          </a:p>
        </p:txBody>
      </p:sp>
    </p:spTree>
    <p:extLst>
      <p:ext uri="{BB962C8B-B14F-4D97-AF65-F5344CB8AC3E}">
        <p14:creationId xmlns:p14="http://schemas.microsoft.com/office/powerpoint/2010/main" val="15395273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/>
              <a:t>💡 </a:t>
            </a:r>
            <a:r>
              <a:rPr lang="es-CL" b="1" dirty="0" smtClean="0"/>
              <a:t>Expresiones útiles para enseñar:</a:t>
            </a: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6839" y="1825625"/>
            <a:ext cx="11563815" cy="4351338"/>
          </a:xfrm>
        </p:spPr>
        <p:txBody>
          <a:bodyPr>
            <a:normAutofit/>
          </a:bodyPr>
          <a:lstStyle/>
          <a:p>
            <a:r>
              <a:rPr lang="en-US" b="1" dirty="0" smtClean="0"/>
              <a:t>Feelings</a:t>
            </a:r>
            <a:endParaRPr lang="en-US" dirty="0" smtClean="0"/>
          </a:p>
          <a:p>
            <a:r>
              <a:rPr lang="en-US" dirty="0" smtClean="0"/>
              <a:t>I feel happy.   / I am happy  </a:t>
            </a:r>
            <a:r>
              <a:rPr lang="en-US" b="1" dirty="0" smtClean="0"/>
              <a:t>/ she feels / he feels / he is happy /she is happy</a:t>
            </a:r>
          </a:p>
          <a:p>
            <a:r>
              <a:rPr lang="en-US" dirty="0" smtClean="0"/>
              <a:t>I feel nervous.   / I am nervous / she is nervous / they are nervous</a:t>
            </a:r>
          </a:p>
          <a:p>
            <a:r>
              <a:rPr lang="en-US" dirty="0" smtClean="0"/>
              <a:t>I feel excited.</a:t>
            </a:r>
          </a:p>
          <a:p>
            <a:r>
              <a:rPr lang="en-US" b="1" dirty="0" smtClean="0"/>
              <a:t>Opinions</a:t>
            </a:r>
            <a:endParaRPr lang="en-US" dirty="0" smtClean="0"/>
          </a:p>
          <a:p>
            <a:r>
              <a:rPr lang="en-US" dirty="0" smtClean="0"/>
              <a:t>I think…</a:t>
            </a:r>
          </a:p>
          <a:p>
            <a:r>
              <a:rPr lang="en-US" dirty="0" smtClean="0"/>
              <a:t>In my opinion…</a:t>
            </a:r>
          </a:p>
          <a:p>
            <a:r>
              <a:rPr lang="en-US" dirty="0" smtClean="0"/>
              <a:t>I believe…</a:t>
            </a:r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9979510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err="1" smtClean="0"/>
              <a:t>To</a:t>
            </a:r>
            <a:r>
              <a:rPr lang="es-CL" dirty="0" smtClean="0"/>
              <a:t> be </a:t>
            </a:r>
            <a:r>
              <a:rPr lang="es-CL" dirty="0" err="1" smtClean="0"/>
              <a:t>verb</a:t>
            </a: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L" dirty="0" smtClean="0"/>
              <a:t>I		am</a:t>
            </a:r>
          </a:p>
          <a:p>
            <a:r>
              <a:rPr lang="es-CL" dirty="0" err="1" smtClean="0"/>
              <a:t>You</a:t>
            </a:r>
            <a:endParaRPr lang="es-CL" dirty="0" smtClean="0"/>
          </a:p>
          <a:p>
            <a:r>
              <a:rPr lang="es-CL" dirty="0" err="1" smtClean="0"/>
              <a:t>We</a:t>
            </a:r>
            <a:r>
              <a:rPr lang="es-CL" dirty="0" smtClean="0"/>
              <a:t>		are</a:t>
            </a:r>
          </a:p>
          <a:p>
            <a:r>
              <a:rPr lang="es-CL" dirty="0" err="1" smtClean="0"/>
              <a:t>They</a:t>
            </a:r>
            <a:endParaRPr lang="es-CL" dirty="0" smtClean="0"/>
          </a:p>
          <a:p>
            <a:endParaRPr lang="es-CL" dirty="0"/>
          </a:p>
          <a:p>
            <a:r>
              <a:rPr lang="es-CL" dirty="0" smtClean="0"/>
              <a:t>He</a:t>
            </a:r>
          </a:p>
          <a:p>
            <a:r>
              <a:rPr lang="es-CL" dirty="0" err="1" smtClean="0"/>
              <a:t>She</a:t>
            </a:r>
            <a:r>
              <a:rPr lang="es-CL" dirty="0" smtClean="0"/>
              <a:t>		</a:t>
            </a:r>
            <a:r>
              <a:rPr lang="es-CL" dirty="0" err="1" smtClean="0"/>
              <a:t>is</a:t>
            </a:r>
            <a:endParaRPr lang="es-CL" dirty="0" smtClean="0"/>
          </a:p>
          <a:p>
            <a:r>
              <a:rPr lang="es-CL" dirty="0" err="1" smtClean="0"/>
              <a:t>it</a:t>
            </a:r>
            <a:endParaRPr lang="es-CL" dirty="0"/>
          </a:p>
        </p:txBody>
      </p:sp>
      <p:sp>
        <p:nvSpPr>
          <p:cNvPr id="4" name="Cerrar llave 3"/>
          <p:cNvSpPr/>
          <p:nvPr/>
        </p:nvSpPr>
        <p:spPr>
          <a:xfrm>
            <a:off x="1940312" y="2408663"/>
            <a:ext cx="423747" cy="1471961"/>
          </a:xfrm>
          <a:prstGeom prst="rightBrace">
            <a:avLst>
              <a:gd name="adj1" fmla="val 117105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3565" y="4463662"/>
            <a:ext cx="457240" cy="1481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5125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4</a:t>
            </a:r>
            <a:r>
              <a:rPr lang="en-US" b="1" dirty="0" smtClean="0"/>
              <a:t>. Writing – Short answer</a:t>
            </a:r>
            <a:br>
              <a:rPr lang="en-US" b="1" dirty="0" smtClean="0"/>
            </a:br>
            <a:r>
              <a:rPr lang="en-US" dirty="0" err="1" smtClean="0"/>
              <a:t>Answer</a:t>
            </a:r>
            <a:r>
              <a:rPr lang="en-US" dirty="0" smtClean="0"/>
              <a:t> using </a:t>
            </a:r>
            <a:r>
              <a:rPr lang="en-US" b="1" dirty="0" smtClean="0"/>
              <a:t>feelings and opinions</a:t>
            </a:r>
            <a:r>
              <a:rPr lang="en-US" dirty="0" smtClean="0"/>
              <a:t>.</a:t>
            </a:r>
            <a:br>
              <a:rPr lang="en-US" dirty="0" smtClean="0"/>
            </a:b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do you feel when you have a difficult test?</a:t>
            </a:r>
          </a:p>
          <a:p>
            <a:pPr marL="0" indent="0">
              <a:buNone/>
            </a:pPr>
            <a:r>
              <a:rPr lang="en-US" dirty="0" smtClean="0"/>
              <a:t>I feel … because</a:t>
            </a:r>
          </a:p>
          <a:p>
            <a:r>
              <a:rPr lang="en-US" dirty="0" smtClean="0"/>
              <a:t>What do you think about sports at school?</a:t>
            </a:r>
          </a:p>
          <a:p>
            <a:pPr marL="0" indent="0">
              <a:buNone/>
            </a:pPr>
            <a:r>
              <a:rPr lang="en-US" dirty="0" smtClean="0"/>
              <a:t>I think sports are good </a:t>
            </a:r>
            <a:r>
              <a:rPr lang="en-US" b="1" dirty="0" smtClean="0"/>
              <a:t>because</a:t>
            </a:r>
          </a:p>
          <a:p>
            <a:r>
              <a:rPr lang="en-US" dirty="0" smtClean="0"/>
              <a:t>How do you feel when you spend time with friends?</a:t>
            </a:r>
          </a:p>
          <a:p>
            <a:pPr marL="0" indent="0">
              <a:buNone/>
            </a:pPr>
            <a:r>
              <a:rPr lang="en-US" dirty="0" smtClean="0"/>
              <a:t>I feel excited, because</a:t>
            </a:r>
          </a:p>
          <a:p>
            <a:r>
              <a:rPr lang="en-US" dirty="0" smtClean="0"/>
              <a:t>What do you think about learning English?</a:t>
            </a:r>
          </a:p>
          <a:p>
            <a:pPr marL="0" indent="0">
              <a:buNone/>
            </a:pPr>
            <a:r>
              <a:rPr lang="en-US" dirty="0" smtClean="0"/>
              <a:t>I think English is very important for our life</a:t>
            </a:r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2867757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/>
          <a:srcRect b="4264"/>
          <a:stretch/>
        </p:blipFill>
        <p:spPr>
          <a:xfrm>
            <a:off x="6032810" y="138994"/>
            <a:ext cx="6159190" cy="6814185"/>
          </a:xfrm>
          <a:prstGeom prst="rect">
            <a:avLst/>
          </a:prstGeom>
        </p:spPr>
      </p:pic>
      <p:cxnSp>
        <p:nvCxnSpPr>
          <p:cNvPr id="9" name="Conector recto 8"/>
          <p:cNvCxnSpPr/>
          <p:nvPr/>
        </p:nvCxnSpPr>
        <p:spPr>
          <a:xfrm>
            <a:off x="7605132" y="1739590"/>
            <a:ext cx="1371600" cy="361299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cto 10"/>
          <p:cNvCxnSpPr/>
          <p:nvPr/>
        </p:nvCxnSpPr>
        <p:spPr>
          <a:xfrm>
            <a:off x="7571678" y="2921620"/>
            <a:ext cx="1449659" cy="36464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12"/>
          <p:cNvCxnSpPr/>
          <p:nvPr/>
        </p:nvCxnSpPr>
        <p:spPr>
          <a:xfrm flipV="1">
            <a:off x="7387683" y="1851102"/>
            <a:ext cx="1589049" cy="362414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cto 17"/>
          <p:cNvCxnSpPr/>
          <p:nvPr/>
        </p:nvCxnSpPr>
        <p:spPr>
          <a:xfrm flipV="1">
            <a:off x="7571678" y="2921620"/>
            <a:ext cx="1628078" cy="12823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cto 19"/>
          <p:cNvCxnSpPr/>
          <p:nvPr/>
        </p:nvCxnSpPr>
        <p:spPr>
          <a:xfrm flipV="1">
            <a:off x="7571678" y="4114800"/>
            <a:ext cx="1540727" cy="254247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Imagen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087" y="0"/>
            <a:ext cx="6035563" cy="6815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77062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/>
          <p:cNvSpPr txBox="1"/>
          <p:nvPr/>
        </p:nvSpPr>
        <p:spPr>
          <a:xfrm>
            <a:off x="6032810" y="43815"/>
            <a:ext cx="6005689" cy="754052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CL" sz="2800" b="1" dirty="0" err="1" smtClean="0"/>
              <a:t>Now</a:t>
            </a:r>
            <a:r>
              <a:rPr lang="es-CL" sz="2800" b="1" dirty="0" smtClean="0"/>
              <a:t> </a:t>
            </a:r>
            <a:r>
              <a:rPr lang="es-CL" sz="2800" b="1" dirty="0" err="1" smtClean="0"/>
              <a:t>answer</a:t>
            </a:r>
            <a:r>
              <a:rPr lang="es-CL" sz="2800" b="1" dirty="0" smtClean="0"/>
              <a:t> </a:t>
            </a:r>
            <a:r>
              <a:rPr lang="es-CL" sz="2800" b="1" dirty="0" err="1" smtClean="0"/>
              <a:t>the</a:t>
            </a:r>
            <a:r>
              <a:rPr lang="es-CL" sz="2800" b="1" dirty="0" smtClean="0"/>
              <a:t> </a:t>
            </a:r>
            <a:r>
              <a:rPr lang="es-CL" sz="2800" b="1" dirty="0" err="1" smtClean="0"/>
              <a:t>questions</a:t>
            </a:r>
            <a:r>
              <a:rPr lang="es-CL" sz="2800" b="1" dirty="0" smtClean="0"/>
              <a:t> </a:t>
            </a:r>
            <a:r>
              <a:rPr lang="es-CL" sz="2800" b="1" dirty="0" err="1" smtClean="0"/>
              <a:t>about</a:t>
            </a:r>
            <a:r>
              <a:rPr lang="es-CL" sz="2800" b="1" dirty="0" smtClean="0"/>
              <a:t> Juan</a:t>
            </a:r>
          </a:p>
          <a:p>
            <a:endParaRPr lang="es-CL" dirty="0"/>
          </a:p>
          <a:p>
            <a:pPr marL="342900" indent="-342900">
              <a:buClr>
                <a:schemeClr val="tx1"/>
              </a:buClr>
              <a:buFont typeface="+mj-lt"/>
              <a:buAutoNum type="arabicPeriod"/>
            </a:pPr>
            <a:r>
              <a:rPr lang="es-CL" sz="2000" dirty="0" err="1" smtClean="0"/>
              <a:t>Why</a:t>
            </a:r>
            <a:r>
              <a:rPr lang="es-CL" sz="2000" dirty="0" smtClean="0"/>
              <a:t> </a:t>
            </a:r>
            <a:r>
              <a:rPr lang="es-CL" sz="2000" dirty="0" err="1" smtClean="0"/>
              <a:t>does</a:t>
            </a:r>
            <a:r>
              <a:rPr lang="es-CL" sz="2000" dirty="0" smtClean="0"/>
              <a:t> Juan </a:t>
            </a:r>
            <a:r>
              <a:rPr lang="es-CL" sz="2000" dirty="0" err="1" smtClean="0"/>
              <a:t>feel</a:t>
            </a:r>
            <a:r>
              <a:rPr lang="es-CL" sz="2000" dirty="0" smtClean="0"/>
              <a:t> </a:t>
            </a:r>
            <a:r>
              <a:rPr lang="es-CL" sz="2000" dirty="0" err="1" smtClean="0"/>
              <a:t>emotions</a:t>
            </a:r>
            <a:r>
              <a:rPr lang="es-CL" sz="2000" dirty="0" smtClean="0"/>
              <a:t> </a:t>
            </a:r>
            <a:r>
              <a:rPr lang="es-CL" sz="2000" dirty="0" err="1" smtClean="0"/>
              <a:t>all</a:t>
            </a:r>
            <a:r>
              <a:rPr lang="es-CL" sz="2000" dirty="0" smtClean="0"/>
              <a:t> </a:t>
            </a:r>
            <a:r>
              <a:rPr lang="es-CL" sz="2000" dirty="0" err="1" smtClean="0"/>
              <a:t>the</a:t>
            </a:r>
            <a:r>
              <a:rPr lang="es-CL" sz="2000" dirty="0" smtClean="0"/>
              <a:t> time?</a:t>
            </a:r>
          </a:p>
          <a:p>
            <a:pPr>
              <a:buClr>
                <a:schemeClr val="tx1"/>
              </a:buClr>
            </a:pPr>
            <a:r>
              <a:rPr lang="es-CL" sz="2000" dirty="0" err="1" smtClean="0">
                <a:solidFill>
                  <a:srgbClr val="FF0000"/>
                </a:solidFill>
              </a:rPr>
              <a:t>Because</a:t>
            </a:r>
            <a:r>
              <a:rPr lang="es-CL" sz="2000" dirty="0" smtClean="0">
                <a:solidFill>
                  <a:srgbClr val="FF0000"/>
                </a:solidFill>
              </a:rPr>
              <a:t> Juan </a:t>
            </a:r>
            <a:r>
              <a:rPr lang="es-CL" sz="2000" dirty="0" err="1" smtClean="0">
                <a:solidFill>
                  <a:srgbClr val="FF0000"/>
                </a:solidFill>
              </a:rPr>
              <a:t>is</a:t>
            </a:r>
            <a:r>
              <a:rPr lang="es-CL" sz="2000" dirty="0" smtClean="0">
                <a:solidFill>
                  <a:srgbClr val="FF0000"/>
                </a:solidFill>
              </a:rPr>
              <a:t> human and </a:t>
            </a:r>
            <a:r>
              <a:rPr lang="es-CL" sz="2000" dirty="0" err="1" smtClean="0">
                <a:solidFill>
                  <a:srgbClr val="FF0000"/>
                </a:solidFill>
              </a:rPr>
              <a:t>all</a:t>
            </a:r>
            <a:r>
              <a:rPr lang="es-CL" sz="2000" dirty="0" smtClean="0">
                <a:solidFill>
                  <a:srgbClr val="FF0000"/>
                </a:solidFill>
              </a:rPr>
              <a:t> </a:t>
            </a:r>
            <a:r>
              <a:rPr lang="es-CL" sz="2000" dirty="0" err="1" smtClean="0">
                <a:solidFill>
                  <a:srgbClr val="FF0000"/>
                </a:solidFill>
              </a:rPr>
              <a:t>humans</a:t>
            </a:r>
            <a:r>
              <a:rPr lang="es-CL" sz="2000" dirty="0" smtClean="0">
                <a:solidFill>
                  <a:srgbClr val="FF0000"/>
                </a:solidFill>
              </a:rPr>
              <a:t> </a:t>
            </a:r>
            <a:r>
              <a:rPr lang="es-CL" sz="2000" dirty="0" err="1" smtClean="0">
                <a:solidFill>
                  <a:srgbClr val="FF0000"/>
                </a:solidFill>
              </a:rPr>
              <a:t>feel</a:t>
            </a:r>
            <a:r>
              <a:rPr lang="es-CL" sz="2000" dirty="0" smtClean="0">
                <a:solidFill>
                  <a:srgbClr val="FF0000"/>
                </a:solidFill>
              </a:rPr>
              <a:t> </a:t>
            </a:r>
            <a:r>
              <a:rPr lang="es-CL" sz="2000" dirty="0" err="1" smtClean="0">
                <a:solidFill>
                  <a:srgbClr val="FF0000"/>
                </a:solidFill>
              </a:rPr>
              <a:t>emotions</a:t>
            </a:r>
            <a:endParaRPr lang="es-CL" sz="2000" dirty="0" smtClean="0">
              <a:solidFill>
                <a:srgbClr val="FF0000"/>
              </a:solidFill>
            </a:endParaRPr>
          </a:p>
          <a:p>
            <a:pPr marL="342900" indent="-342900">
              <a:buClr>
                <a:schemeClr val="tx1"/>
              </a:buClr>
              <a:buFont typeface="+mj-lt"/>
              <a:buAutoNum type="arabicPeriod"/>
            </a:pPr>
            <a:endParaRPr lang="es-CL" sz="2000" dirty="0" smtClean="0">
              <a:solidFill>
                <a:srgbClr val="FF0000"/>
              </a:solidFill>
            </a:endParaRPr>
          </a:p>
          <a:p>
            <a:pPr marL="342900" indent="-342900">
              <a:buClr>
                <a:schemeClr val="tx1"/>
              </a:buClr>
              <a:buFont typeface="+mj-lt"/>
              <a:buAutoNum type="arabicPeriod"/>
            </a:pPr>
            <a:r>
              <a:rPr lang="en-US" sz="2000" dirty="0"/>
              <a:t>Does Juan feel emotions all the time? (Yes/No</a:t>
            </a:r>
            <a:r>
              <a:rPr lang="en-US" sz="2000" dirty="0" smtClean="0"/>
              <a:t>)</a:t>
            </a:r>
          </a:p>
          <a:p>
            <a:pPr>
              <a:buClr>
                <a:schemeClr val="tx1"/>
              </a:buClr>
            </a:pPr>
            <a:r>
              <a:rPr lang="en-US" sz="2000" dirty="0" smtClean="0">
                <a:solidFill>
                  <a:srgbClr val="FF0000"/>
                </a:solidFill>
              </a:rPr>
              <a:t>yes</a:t>
            </a:r>
            <a:endParaRPr lang="en-US" sz="2000" dirty="0" smtClean="0"/>
          </a:p>
          <a:p>
            <a:pPr marL="342900" indent="-342900">
              <a:buClr>
                <a:schemeClr val="tx1"/>
              </a:buClr>
              <a:buFont typeface="+mj-lt"/>
              <a:buAutoNum type="arabicPeriod"/>
            </a:pPr>
            <a:r>
              <a:rPr lang="en-US" sz="2000" dirty="0"/>
              <a:t>Can you remember a time when you felt like Juan? What emotion did you feel</a:t>
            </a:r>
            <a:r>
              <a:rPr lang="en-US" sz="2000" dirty="0" smtClean="0"/>
              <a:t>?</a:t>
            </a:r>
          </a:p>
          <a:p>
            <a:pPr>
              <a:buClr>
                <a:schemeClr val="tx1"/>
              </a:buClr>
            </a:pPr>
            <a:r>
              <a:rPr lang="en-US" sz="2000" dirty="0" smtClean="0">
                <a:solidFill>
                  <a:srgbClr val="FF0000"/>
                </a:solidFill>
              </a:rPr>
              <a:t>I remember yesterday I felt hungry when I saw the food that my mom was cooking</a:t>
            </a:r>
          </a:p>
          <a:p>
            <a:pPr>
              <a:buClr>
                <a:schemeClr val="tx1"/>
              </a:buClr>
            </a:pPr>
            <a:endParaRPr lang="en-US" sz="2000" dirty="0" smtClean="0"/>
          </a:p>
          <a:p>
            <a:pPr marL="342900" indent="-342900">
              <a:buClr>
                <a:schemeClr val="tx1"/>
              </a:buClr>
              <a:buFont typeface="+mj-lt"/>
              <a:buAutoNum type="arabicPeriod"/>
            </a:pPr>
            <a:r>
              <a:rPr lang="en-US" sz="2000" dirty="0" smtClean="0"/>
              <a:t>Why </a:t>
            </a:r>
            <a:r>
              <a:rPr lang="en-US" sz="2000" dirty="0"/>
              <a:t>do you think Juan feels excited when he goes to his friend’s </a:t>
            </a:r>
            <a:r>
              <a:rPr lang="en-US" sz="2000" dirty="0" smtClean="0"/>
              <a:t>house?</a:t>
            </a:r>
          </a:p>
          <a:p>
            <a:pPr>
              <a:buClr>
                <a:schemeClr val="tx1"/>
              </a:buClr>
            </a:pPr>
            <a:r>
              <a:rPr lang="en-US" sz="2000" dirty="0" smtClean="0">
                <a:solidFill>
                  <a:srgbClr val="FF0000"/>
                </a:solidFill>
              </a:rPr>
              <a:t>Because he </a:t>
            </a:r>
            <a:r>
              <a:rPr lang="en-US" sz="2000" dirty="0" err="1" smtClean="0">
                <a:solidFill>
                  <a:srgbClr val="FF0000"/>
                </a:solidFill>
              </a:rPr>
              <a:t>wanna</a:t>
            </a:r>
            <a:r>
              <a:rPr lang="en-US" sz="2000" dirty="0" smtClean="0">
                <a:solidFill>
                  <a:srgbClr val="FF0000"/>
                </a:solidFill>
              </a:rPr>
              <a:t> play</a:t>
            </a:r>
          </a:p>
          <a:p>
            <a:pPr>
              <a:buClr>
                <a:schemeClr val="tx1"/>
              </a:buClr>
            </a:pPr>
            <a:r>
              <a:rPr lang="en-US" sz="2000" dirty="0">
                <a:solidFill>
                  <a:srgbClr val="FF0000"/>
                </a:solidFill>
              </a:rPr>
              <a:t>	</a:t>
            </a:r>
            <a:r>
              <a:rPr lang="en-US" sz="2000" dirty="0" smtClean="0">
                <a:solidFill>
                  <a:srgbClr val="FF0000"/>
                </a:solidFill>
              </a:rPr>
              <a:t>he wants to play</a:t>
            </a:r>
          </a:p>
          <a:p>
            <a:pPr>
              <a:buClr>
                <a:schemeClr val="tx1"/>
              </a:buClr>
            </a:pPr>
            <a:r>
              <a:rPr lang="en-US" sz="2000" dirty="0" smtClean="0">
                <a:solidFill>
                  <a:srgbClr val="FF0000"/>
                </a:solidFill>
              </a:rPr>
              <a:t>I think because is very excited</a:t>
            </a:r>
            <a:endParaRPr lang="en-US" sz="2000" dirty="0" smtClean="0"/>
          </a:p>
          <a:p>
            <a:pPr marL="342900" indent="-342900">
              <a:buClr>
                <a:schemeClr val="tx1"/>
              </a:buClr>
              <a:buFont typeface="+mj-lt"/>
              <a:buAutoNum type="arabicPeriod"/>
            </a:pPr>
            <a:r>
              <a:rPr lang="en-US" sz="2000" dirty="0" smtClean="0"/>
              <a:t>Which </a:t>
            </a:r>
            <a:r>
              <a:rPr lang="en-US" sz="2000" dirty="0"/>
              <a:t>of Juan’s feelings do you feel the most often</a:t>
            </a:r>
            <a:r>
              <a:rPr lang="en-US" sz="2000" dirty="0" smtClean="0"/>
              <a:t>?</a:t>
            </a:r>
          </a:p>
          <a:p>
            <a:pPr>
              <a:buClr>
                <a:schemeClr val="tx1"/>
              </a:buClr>
            </a:pPr>
            <a:r>
              <a:rPr lang="en-US" sz="2000" dirty="0" smtClean="0">
                <a:solidFill>
                  <a:srgbClr val="FF0000"/>
                </a:solidFill>
              </a:rPr>
              <a:t>Hungry</a:t>
            </a:r>
          </a:p>
          <a:p>
            <a:pPr>
              <a:buClr>
                <a:schemeClr val="tx1"/>
              </a:buClr>
            </a:pPr>
            <a:r>
              <a:rPr lang="en-US" sz="2000" dirty="0">
                <a:solidFill>
                  <a:srgbClr val="FF0000"/>
                </a:solidFill>
              </a:rPr>
              <a:t>C</a:t>
            </a:r>
            <a:r>
              <a:rPr lang="en-US" sz="2000" dirty="0" smtClean="0">
                <a:solidFill>
                  <a:srgbClr val="FF0000"/>
                </a:solidFill>
              </a:rPr>
              <a:t>alm</a:t>
            </a:r>
          </a:p>
          <a:p>
            <a:pPr>
              <a:buClr>
                <a:schemeClr val="tx1"/>
              </a:buClr>
            </a:pPr>
            <a:r>
              <a:rPr lang="es-CL" sz="2000" dirty="0" err="1">
                <a:solidFill>
                  <a:srgbClr val="FF0000"/>
                </a:solidFill>
              </a:rPr>
              <a:t>H</a:t>
            </a:r>
            <a:r>
              <a:rPr lang="es-CL" sz="2000" dirty="0" err="1" smtClean="0">
                <a:solidFill>
                  <a:srgbClr val="FF0000"/>
                </a:solidFill>
              </a:rPr>
              <a:t>appy</a:t>
            </a:r>
            <a:endParaRPr lang="es-CL" sz="2000" dirty="0" smtClean="0">
              <a:solidFill>
                <a:srgbClr val="FF0000"/>
              </a:solidFill>
            </a:endParaRPr>
          </a:p>
          <a:p>
            <a:pPr marL="342900" indent="-342900">
              <a:buClr>
                <a:schemeClr val="tx1"/>
              </a:buClr>
              <a:buFont typeface="+mj-lt"/>
              <a:buAutoNum type="arabicPeriod"/>
            </a:pPr>
            <a:endParaRPr lang="es-CL" sz="2000" dirty="0"/>
          </a:p>
          <a:p>
            <a:pPr marL="342900" indent="-342900">
              <a:buClr>
                <a:schemeClr val="tx1"/>
              </a:buClr>
              <a:buFont typeface="+mj-lt"/>
              <a:buAutoNum type="arabicPeriod"/>
            </a:pPr>
            <a:endParaRPr lang="es-CL" sz="2000" dirty="0" smtClean="0"/>
          </a:p>
          <a:p>
            <a:pPr marL="342900" indent="-342900">
              <a:buClr>
                <a:schemeClr val="tx1"/>
              </a:buClr>
              <a:buFont typeface="+mj-lt"/>
              <a:buAutoNum type="arabicPeriod"/>
            </a:pPr>
            <a:endParaRPr lang="es-CL" dirty="0" smtClean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753" y="0"/>
            <a:ext cx="6035563" cy="6815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6424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1557" y="42596"/>
            <a:ext cx="6776708" cy="6815404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8062332" y="334537"/>
            <a:ext cx="317809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b="1" u="sng" dirty="0" err="1" smtClean="0"/>
              <a:t>Vocabulary</a:t>
            </a:r>
            <a:endParaRPr lang="es-CL" b="1" u="sng" dirty="0" smtClean="0"/>
          </a:p>
          <a:p>
            <a:r>
              <a:rPr lang="es-CL" dirty="0" err="1" smtClean="0"/>
              <a:t>Strong</a:t>
            </a:r>
            <a:r>
              <a:rPr lang="es-CL" dirty="0" smtClean="0"/>
              <a:t>: fuerte</a:t>
            </a:r>
          </a:p>
          <a:p>
            <a:r>
              <a:rPr lang="es-CL" dirty="0" err="1" smtClean="0"/>
              <a:t>Gentle</a:t>
            </a:r>
            <a:r>
              <a:rPr lang="es-CL" dirty="0" smtClean="0"/>
              <a:t>: suave, amable, dulce</a:t>
            </a:r>
          </a:p>
          <a:p>
            <a:r>
              <a:rPr lang="es-CL" dirty="0" err="1" smtClean="0"/>
              <a:t>Grow</a:t>
            </a:r>
            <a:r>
              <a:rPr lang="es-CL" dirty="0" smtClean="0"/>
              <a:t>: crecer</a:t>
            </a:r>
          </a:p>
          <a:p>
            <a:r>
              <a:rPr lang="es-CL" dirty="0" err="1" smtClean="0"/>
              <a:t>Relationships</a:t>
            </a:r>
            <a:r>
              <a:rPr lang="es-CL" dirty="0" smtClean="0"/>
              <a:t>: relaciones</a:t>
            </a:r>
          </a:p>
          <a:p>
            <a:r>
              <a:rPr lang="es-CL" dirty="0" err="1" smtClean="0"/>
              <a:t>Handle</a:t>
            </a:r>
            <a:r>
              <a:rPr lang="es-CL" dirty="0" smtClean="0"/>
              <a:t>: manejar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7357656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CL" sz="4800" dirty="0">
                <a:solidFill>
                  <a:prstClr val="black"/>
                </a:solidFill>
                <a:latin typeface="Calibri Light" panose="020F0302020204030204"/>
              </a:rPr>
              <a:t>Los conectores de orden "</a:t>
            </a:r>
            <a:r>
              <a:rPr lang="es-CL" sz="4800" b="1" dirty="0" err="1">
                <a:solidFill>
                  <a:prstClr val="black"/>
                </a:solidFill>
                <a:latin typeface="Calibri Light" panose="020F0302020204030204"/>
              </a:rPr>
              <a:t>first</a:t>
            </a:r>
            <a:r>
              <a:rPr lang="es-CL" sz="4800" dirty="0">
                <a:solidFill>
                  <a:prstClr val="black"/>
                </a:solidFill>
                <a:latin typeface="Calibri Light" panose="020F0302020204030204"/>
              </a:rPr>
              <a:t>", "</a:t>
            </a:r>
            <a:r>
              <a:rPr lang="es-CL" sz="4800" b="1" dirty="0" err="1">
                <a:solidFill>
                  <a:prstClr val="black"/>
                </a:solidFill>
                <a:latin typeface="Calibri Light" panose="020F0302020204030204"/>
              </a:rPr>
              <a:t>second</a:t>
            </a:r>
            <a:r>
              <a:rPr lang="es-CL" sz="4800" dirty="0">
                <a:solidFill>
                  <a:prstClr val="black"/>
                </a:solidFill>
                <a:latin typeface="Calibri Light" panose="020F0302020204030204"/>
              </a:rPr>
              <a:t>", "</a:t>
            </a:r>
            <a:r>
              <a:rPr lang="es-CL" sz="4800" b="1" dirty="0" err="1">
                <a:solidFill>
                  <a:prstClr val="black"/>
                </a:solidFill>
                <a:latin typeface="Calibri Light" panose="020F0302020204030204"/>
              </a:rPr>
              <a:t>next</a:t>
            </a:r>
            <a:r>
              <a:rPr lang="es-CL" sz="4800" dirty="0">
                <a:solidFill>
                  <a:prstClr val="black"/>
                </a:solidFill>
                <a:latin typeface="Calibri Light" panose="020F0302020204030204"/>
              </a:rPr>
              <a:t>" y "</a:t>
            </a:r>
            <a:r>
              <a:rPr lang="es-CL" sz="4800" b="1" dirty="0" err="1">
                <a:solidFill>
                  <a:prstClr val="black"/>
                </a:solidFill>
                <a:latin typeface="Calibri Light" panose="020F0302020204030204"/>
              </a:rPr>
              <a:t>finally</a:t>
            </a:r>
            <a:r>
              <a:rPr lang="es-CL" sz="4800" dirty="0">
                <a:solidFill>
                  <a:prstClr val="black"/>
                </a:solidFill>
                <a:latin typeface="Calibri Light" panose="020F0302020204030204"/>
              </a:rPr>
              <a:t>" se utilizan para describir el orden en el cual suceden dos o más acciones.</a:t>
            </a:r>
            <a:endParaRPr lang="es-CL" sz="4000" dirty="0"/>
          </a:p>
        </p:txBody>
      </p:sp>
      <p:sp>
        <p:nvSpPr>
          <p:cNvPr id="4" name="Rectángulo 3"/>
          <p:cNvSpPr/>
          <p:nvPr/>
        </p:nvSpPr>
        <p:spPr>
          <a:xfrm>
            <a:off x="1031078" y="380252"/>
            <a:ext cx="613770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CL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Conectores de orden</a:t>
            </a:r>
            <a:endParaRPr lang="es-CL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602537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CL" sz="3200" dirty="0" smtClean="0"/>
              <a:t>Finalmente				</a:t>
            </a:r>
            <a:r>
              <a:rPr lang="es-CL" sz="3200" dirty="0" err="1" smtClean="0"/>
              <a:t>Next</a:t>
            </a:r>
            <a:endParaRPr lang="es-CL" sz="3200" dirty="0" smtClean="0"/>
          </a:p>
          <a:p>
            <a:r>
              <a:rPr lang="es-CL" sz="3200" dirty="0" smtClean="0"/>
              <a:t>Segundo					</a:t>
            </a:r>
            <a:r>
              <a:rPr lang="es-CL" sz="3200" dirty="0" err="1" smtClean="0"/>
              <a:t>Finally</a:t>
            </a:r>
            <a:r>
              <a:rPr lang="es-CL" sz="3200" dirty="0" smtClean="0"/>
              <a:t>				</a:t>
            </a:r>
          </a:p>
          <a:p>
            <a:r>
              <a:rPr lang="es-CL" sz="3200" dirty="0" smtClean="0"/>
              <a:t>Primero					</a:t>
            </a:r>
            <a:r>
              <a:rPr lang="es-CL" sz="3200" dirty="0" err="1" smtClean="0"/>
              <a:t>First</a:t>
            </a:r>
            <a:r>
              <a:rPr lang="es-CL" sz="3200" dirty="0" smtClean="0"/>
              <a:t>				</a:t>
            </a:r>
          </a:p>
          <a:p>
            <a:r>
              <a:rPr lang="es-CL" sz="3200" dirty="0" smtClean="0"/>
              <a:t>Siguiente					</a:t>
            </a:r>
            <a:r>
              <a:rPr lang="es-CL" sz="3200" dirty="0" err="1" smtClean="0"/>
              <a:t>Second</a:t>
            </a:r>
            <a:endParaRPr lang="es-CL" sz="3200" dirty="0"/>
          </a:p>
        </p:txBody>
      </p:sp>
      <p:sp>
        <p:nvSpPr>
          <p:cNvPr id="4" name="Rectángulo 3"/>
          <p:cNvSpPr/>
          <p:nvPr/>
        </p:nvSpPr>
        <p:spPr>
          <a:xfrm>
            <a:off x="980426" y="566241"/>
            <a:ext cx="748794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CL" sz="5400" b="1" cap="none" spc="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First</a:t>
            </a:r>
            <a:r>
              <a:rPr lang="es-CL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, </a:t>
            </a:r>
            <a:r>
              <a:rPr lang="es-CL" sz="5400" b="1" cap="none" spc="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second</a:t>
            </a:r>
            <a:r>
              <a:rPr lang="es-CL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, </a:t>
            </a:r>
            <a:r>
              <a:rPr lang="es-CL" sz="5400" b="1" cap="none" spc="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next</a:t>
            </a:r>
            <a:r>
              <a:rPr lang="es-CL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, </a:t>
            </a:r>
            <a:r>
              <a:rPr lang="es-CL" sz="5400" b="1" cap="none" spc="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finally</a:t>
            </a:r>
            <a:endParaRPr lang="es-CL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cxnSp>
        <p:nvCxnSpPr>
          <p:cNvPr id="16" name="Conector recto 15"/>
          <p:cNvCxnSpPr/>
          <p:nvPr/>
        </p:nvCxnSpPr>
        <p:spPr>
          <a:xfrm>
            <a:off x="3044283" y="2141034"/>
            <a:ext cx="3456878" cy="5464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cto 17"/>
          <p:cNvCxnSpPr/>
          <p:nvPr/>
        </p:nvCxnSpPr>
        <p:spPr>
          <a:xfrm>
            <a:off x="2587083" y="2676293"/>
            <a:ext cx="3902927" cy="11374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cto 19"/>
          <p:cNvCxnSpPr/>
          <p:nvPr/>
        </p:nvCxnSpPr>
        <p:spPr>
          <a:xfrm>
            <a:off x="2509024" y="3256156"/>
            <a:ext cx="3992137" cy="2230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recto 21"/>
          <p:cNvCxnSpPr/>
          <p:nvPr/>
        </p:nvCxnSpPr>
        <p:spPr>
          <a:xfrm flipV="1">
            <a:off x="2720898" y="2141034"/>
            <a:ext cx="3769112" cy="167268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65095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i="1" dirty="0"/>
              <a:t>Ejemplo</a:t>
            </a:r>
            <a:r>
              <a:rPr lang="es-CL" dirty="0"/>
              <a:t>: ¿</a:t>
            </a:r>
            <a:r>
              <a:rPr lang="es-CL" dirty="0" smtClean="0"/>
              <a:t>Cómo </a:t>
            </a:r>
            <a:r>
              <a:rPr lang="es-CL" dirty="0"/>
              <a:t>hacer una </a:t>
            </a:r>
            <a:r>
              <a:rPr lang="es-CL" dirty="0" smtClean="0"/>
              <a:t>tortilla?</a:t>
            </a: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"</a:t>
            </a:r>
            <a:r>
              <a:rPr lang="en-US" sz="4800" b="1" dirty="0"/>
              <a:t>First</a:t>
            </a:r>
            <a:r>
              <a:rPr lang="en-US" sz="4800" dirty="0"/>
              <a:t>, I take out the eggs. </a:t>
            </a:r>
            <a:r>
              <a:rPr lang="en-US" sz="4800" b="1" dirty="0"/>
              <a:t>Second</a:t>
            </a:r>
            <a:r>
              <a:rPr lang="en-US" sz="4800" dirty="0"/>
              <a:t>, I heat the butter in a pan. </a:t>
            </a:r>
            <a:r>
              <a:rPr lang="en-US" sz="4800" b="1" dirty="0"/>
              <a:t>Next</a:t>
            </a:r>
            <a:r>
              <a:rPr lang="en-US" sz="4800" dirty="0"/>
              <a:t>, I add the eggs. </a:t>
            </a:r>
            <a:r>
              <a:rPr lang="en-US" sz="4800" b="1" dirty="0" smtClean="0"/>
              <a:t>Finally</a:t>
            </a:r>
            <a:r>
              <a:rPr lang="en-US" sz="4800" dirty="0"/>
              <a:t>, I eat the </a:t>
            </a:r>
            <a:r>
              <a:rPr lang="en-US" sz="4800" dirty="0" err="1"/>
              <a:t>omelette</a:t>
            </a:r>
            <a:r>
              <a:rPr lang="en-US" sz="4800" dirty="0"/>
              <a:t> with toast." </a:t>
            </a:r>
            <a:endParaRPr lang="en-US" sz="4800" dirty="0" smtClean="0"/>
          </a:p>
          <a:p>
            <a:pPr marL="0" indent="0">
              <a:buNone/>
            </a:pPr>
            <a:r>
              <a:rPr lang="es-CL" sz="2400" i="1" dirty="0" smtClean="0">
                <a:solidFill>
                  <a:schemeClr val="accent1">
                    <a:lumMod val="50000"/>
                  </a:schemeClr>
                </a:solidFill>
              </a:rPr>
              <a:t>(</a:t>
            </a:r>
            <a:r>
              <a:rPr lang="es-CL" sz="2400" b="1" i="1" dirty="0">
                <a:solidFill>
                  <a:schemeClr val="accent1">
                    <a:lumMod val="50000"/>
                  </a:schemeClr>
                </a:solidFill>
              </a:rPr>
              <a:t>Primero</a:t>
            </a:r>
            <a:r>
              <a:rPr lang="es-CL" sz="2400" i="1" dirty="0">
                <a:solidFill>
                  <a:schemeClr val="accent1">
                    <a:lumMod val="50000"/>
                  </a:schemeClr>
                </a:solidFill>
              </a:rPr>
              <a:t>, saco los huevos. </a:t>
            </a:r>
            <a:r>
              <a:rPr lang="es-CL" sz="2400" b="1" i="1" dirty="0">
                <a:solidFill>
                  <a:schemeClr val="accent1">
                    <a:lumMod val="50000"/>
                  </a:schemeClr>
                </a:solidFill>
              </a:rPr>
              <a:t>Segundo</a:t>
            </a:r>
            <a:r>
              <a:rPr lang="es-CL" sz="2400" i="1" dirty="0">
                <a:solidFill>
                  <a:schemeClr val="accent1">
                    <a:lumMod val="50000"/>
                  </a:schemeClr>
                </a:solidFill>
              </a:rPr>
              <a:t>, pongo mantequilla en el </a:t>
            </a:r>
            <a:r>
              <a:rPr lang="es-CL" sz="2400" i="1" dirty="0" smtClean="0">
                <a:solidFill>
                  <a:schemeClr val="accent1">
                    <a:lumMod val="50000"/>
                  </a:schemeClr>
                </a:solidFill>
              </a:rPr>
              <a:t>sartén</a:t>
            </a:r>
            <a:r>
              <a:rPr lang="es-CL" sz="2400" i="1" dirty="0">
                <a:solidFill>
                  <a:schemeClr val="accent1">
                    <a:lumMod val="50000"/>
                  </a:schemeClr>
                </a:solidFill>
              </a:rPr>
              <a:t>. </a:t>
            </a:r>
            <a:r>
              <a:rPr lang="es-CL" sz="2400" b="1" i="1" dirty="0">
                <a:solidFill>
                  <a:schemeClr val="accent1">
                    <a:lumMod val="50000"/>
                  </a:schemeClr>
                </a:solidFill>
              </a:rPr>
              <a:t>Siguiente</a:t>
            </a:r>
            <a:r>
              <a:rPr lang="es-CL" sz="2400" i="1" dirty="0">
                <a:solidFill>
                  <a:schemeClr val="accent1">
                    <a:lumMod val="50000"/>
                  </a:schemeClr>
                </a:solidFill>
              </a:rPr>
              <a:t>, agrego los huevos. </a:t>
            </a:r>
            <a:r>
              <a:rPr lang="es-CL" sz="2400" b="1" i="1" dirty="0">
                <a:solidFill>
                  <a:schemeClr val="accent1">
                    <a:lumMod val="50000"/>
                  </a:schemeClr>
                </a:solidFill>
              </a:rPr>
              <a:t>Finalmente,</a:t>
            </a:r>
            <a:r>
              <a:rPr lang="es-CL" sz="2400" i="1" dirty="0">
                <a:solidFill>
                  <a:schemeClr val="accent1">
                    <a:lumMod val="50000"/>
                  </a:schemeClr>
                </a:solidFill>
              </a:rPr>
              <a:t> como los huevos con tostadas.)</a:t>
            </a:r>
          </a:p>
        </p:txBody>
      </p:sp>
    </p:spTree>
    <p:extLst>
      <p:ext uri="{BB962C8B-B14F-4D97-AF65-F5344CB8AC3E}">
        <p14:creationId xmlns:p14="http://schemas.microsoft.com/office/powerpoint/2010/main" val="14234972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>
                <a:solidFill>
                  <a:schemeClr val="accent1">
                    <a:lumMod val="50000"/>
                  </a:schemeClr>
                </a:solidFill>
                <a:latin typeface="Algerian" panose="04020705040A02060702" pitchFamily="82" charset="0"/>
              </a:rPr>
              <a:t>EXERCISES</a:t>
            </a:r>
            <a:endParaRPr lang="es-CL" dirty="0">
              <a:solidFill>
                <a:schemeClr val="accent1">
                  <a:lumMod val="50000"/>
                </a:schemeClr>
              </a:solidFill>
              <a:latin typeface="Algerian" panose="04020705040A02060702" pitchFamily="82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Write the correct connector in the line.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lnSpc>
                <a:spcPct val="150000"/>
              </a:lnSpc>
              <a:buNone/>
            </a:pPr>
            <a:r>
              <a:rPr lang="en-US" dirty="0" smtClean="0"/>
              <a:t> </a:t>
            </a:r>
            <a:r>
              <a:rPr lang="en-US" u="sng" dirty="0" smtClean="0"/>
              <a:t>_First_____</a:t>
            </a:r>
            <a:r>
              <a:rPr lang="en-US" dirty="0" smtClean="0"/>
              <a:t> </a:t>
            </a:r>
            <a:r>
              <a:rPr lang="en-US" dirty="0"/>
              <a:t>I wake up at </a:t>
            </a:r>
            <a:r>
              <a:rPr lang="en-US" dirty="0" smtClean="0"/>
              <a:t>7 am </a:t>
            </a:r>
            <a:r>
              <a:rPr lang="en-US" dirty="0"/>
              <a:t>in the morning. </a:t>
            </a:r>
            <a:r>
              <a:rPr lang="en-US" u="sng" dirty="0" smtClean="0"/>
              <a:t>_Second__</a:t>
            </a:r>
            <a:r>
              <a:rPr lang="en-US" dirty="0" smtClean="0"/>
              <a:t> </a:t>
            </a:r>
            <a:r>
              <a:rPr lang="en-US" dirty="0"/>
              <a:t>I take a shower and get dressed. </a:t>
            </a:r>
            <a:r>
              <a:rPr lang="en-US" u="sng" dirty="0" smtClean="0"/>
              <a:t>_Next__________</a:t>
            </a:r>
            <a:r>
              <a:rPr lang="en-US" dirty="0" smtClean="0"/>
              <a:t> </a:t>
            </a:r>
            <a:r>
              <a:rPr lang="en-US" dirty="0"/>
              <a:t>I have breakfast with my family. </a:t>
            </a:r>
            <a:r>
              <a:rPr lang="en-US" u="sng" dirty="0" smtClean="0"/>
              <a:t>_Finally____</a:t>
            </a:r>
            <a:r>
              <a:rPr lang="en-US" dirty="0" smtClean="0"/>
              <a:t> </a:t>
            </a:r>
            <a:r>
              <a:rPr lang="en-US" dirty="0"/>
              <a:t>I go to school. 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890435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>
                <a:solidFill>
                  <a:srgbClr val="5B9BD5">
                    <a:lumMod val="50000"/>
                  </a:srgbClr>
                </a:solidFill>
                <a:latin typeface="Algerian" panose="04020705040A02060702" pitchFamily="82" charset="0"/>
              </a:rPr>
              <a:t>EXERCISES</a:t>
            </a: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CL" dirty="0" err="1" smtClean="0"/>
              <a:t>Now</a:t>
            </a:r>
            <a:r>
              <a:rPr lang="es-CL" dirty="0" smtClean="0"/>
              <a:t>, </a:t>
            </a:r>
            <a:r>
              <a:rPr lang="es-CL" dirty="0" err="1" smtClean="0"/>
              <a:t>write</a:t>
            </a:r>
            <a:r>
              <a:rPr lang="es-CL" dirty="0" smtClean="0"/>
              <a:t> </a:t>
            </a:r>
            <a:r>
              <a:rPr lang="es-CL" dirty="0" err="1" smtClean="0"/>
              <a:t>your</a:t>
            </a:r>
            <a:r>
              <a:rPr lang="es-CL" dirty="0" smtClean="0"/>
              <a:t> </a:t>
            </a:r>
            <a:r>
              <a:rPr lang="es-CL" dirty="0" err="1" smtClean="0"/>
              <a:t>own</a:t>
            </a:r>
            <a:r>
              <a:rPr lang="es-CL" dirty="0" smtClean="0"/>
              <a:t> </a:t>
            </a:r>
            <a:r>
              <a:rPr lang="es-CL" dirty="0" err="1" smtClean="0"/>
              <a:t>journal</a:t>
            </a:r>
            <a:r>
              <a:rPr lang="es-CL" dirty="0" smtClean="0"/>
              <a:t>:</a:t>
            </a:r>
          </a:p>
          <a:p>
            <a:endParaRPr lang="es-CL" dirty="0"/>
          </a:p>
          <a:p>
            <a:pPr marL="0" indent="0">
              <a:buNone/>
            </a:pPr>
            <a:r>
              <a:rPr lang="en-US" b="1" dirty="0">
                <a:latin typeface="Google Sans"/>
              </a:rPr>
              <a:t>First</a:t>
            </a:r>
            <a:r>
              <a:rPr lang="en-US" dirty="0">
                <a:latin typeface="Google Sans"/>
              </a:rPr>
              <a:t> I study, </a:t>
            </a:r>
            <a:r>
              <a:rPr lang="en-US" b="1" dirty="0">
                <a:latin typeface="Google Sans"/>
              </a:rPr>
              <a:t>second</a:t>
            </a:r>
            <a:r>
              <a:rPr lang="en-US" dirty="0">
                <a:latin typeface="Google Sans"/>
              </a:rPr>
              <a:t> I go for a park, and </a:t>
            </a:r>
            <a:r>
              <a:rPr lang="en-US" b="1" dirty="0">
                <a:latin typeface="Google Sans"/>
              </a:rPr>
              <a:t>finally</a:t>
            </a:r>
            <a:r>
              <a:rPr lang="en-US" dirty="0">
                <a:latin typeface="Google Sans"/>
              </a:rPr>
              <a:t> I </a:t>
            </a:r>
            <a:r>
              <a:rPr lang="en-US" dirty="0" smtClean="0">
                <a:latin typeface="Google Sans"/>
              </a:rPr>
              <a:t>rest.</a:t>
            </a:r>
          </a:p>
          <a:p>
            <a:pPr marL="0" indent="0">
              <a:buNone/>
            </a:pPr>
            <a:endParaRPr lang="en-US" dirty="0">
              <a:latin typeface="Google Sans"/>
            </a:endParaRPr>
          </a:p>
          <a:p>
            <a:pPr marL="0" indent="0">
              <a:buNone/>
            </a:pPr>
            <a:r>
              <a:rPr lang="en-US" b="1" dirty="0">
                <a:latin typeface="Google Sans"/>
              </a:rPr>
              <a:t>First </a:t>
            </a:r>
            <a:r>
              <a:rPr lang="en-US" dirty="0" err="1">
                <a:latin typeface="Google Sans"/>
              </a:rPr>
              <a:t>i</a:t>
            </a:r>
            <a:r>
              <a:rPr lang="en-US" dirty="0">
                <a:latin typeface="Google Sans"/>
              </a:rPr>
              <a:t> wake up at 5:50 am in the </a:t>
            </a:r>
            <a:r>
              <a:rPr lang="en-US" dirty="0" err="1">
                <a:latin typeface="Google Sans"/>
              </a:rPr>
              <a:t>mornig</a:t>
            </a:r>
            <a:r>
              <a:rPr lang="en-US" dirty="0">
                <a:latin typeface="Google Sans"/>
              </a:rPr>
              <a:t>, </a:t>
            </a:r>
            <a:r>
              <a:rPr lang="en-US" b="1" dirty="0">
                <a:latin typeface="Google Sans"/>
              </a:rPr>
              <a:t>second</a:t>
            </a:r>
            <a:r>
              <a:rPr lang="en-US" dirty="0">
                <a:latin typeface="Google Sans"/>
              </a:rPr>
              <a:t> </a:t>
            </a:r>
            <a:r>
              <a:rPr lang="en-US" dirty="0" err="1">
                <a:latin typeface="Google Sans"/>
              </a:rPr>
              <a:t>i</a:t>
            </a:r>
            <a:r>
              <a:rPr lang="en-US" dirty="0">
                <a:latin typeface="Google Sans"/>
              </a:rPr>
              <a:t> take a </a:t>
            </a:r>
            <a:r>
              <a:rPr lang="en-US" dirty="0" smtClean="0">
                <a:latin typeface="Google Sans"/>
              </a:rPr>
              <a:t>shower </a:t>
            </a:r>
            <a:r>
              <a:rPr lang="en-US" dirty="0">
                <a:latin typeface="Google Sans"/>
              </a:rPr>
              <a:t>and get </a:t>
            </a:r>
            <a:r>
              <a:rPr lang="en-US" dirty="0" smtClean="0">
                <a:latin typeface="Google Sans"/>
              </a:rPr>
              <a:t>dressed, </a:t>
            </a:r>
            <a:r>
              <a:rPr lang="en-US" b="1" dirty="0" smtClean="0">
                <a:latin typeface="Google Sans"/>
              </a:rPr>
              <a:t>next</a:t>
            </a:r>
            <a:r>
              <a:rPr lang="en-US" dirty="0" smtClean="0">
                <a:latin typeface="Google Sans"/>
              </a:rPr>
              <a:t> </a:t>
            </a:r>
            <a:r>
              <a:rPr lang="en-US" dirty="0" err="1">
                <a:latin typeface="Google Sans"/>
              </a:rPr>
              <a:t>i</a:t>
            </a:r>
            <a:r>
              <a:rPr lang="en-US" dirty="0">
                <a:latin typeface="Google Sans"/>
              </a:rPr>
              <a:t> have breakfast, </a:t>
            </a:r>
            <a:r>
              <a:rPr lang="en-US" b="1" dirty="0">
                <a:latin typeface="Google Sans"/>
              </a:rPr>
              <a:t>finally</a:t>
            </a:r>
            <a:r>
              <a:rPr lang="en-US" dirty="0">
                <a:latin typeface="Google Sans"/>
              </a:rPr>
              <a:t> </a:t>
            </a:r>
            <a:r>
              <a:rPr lang="en-US" dirty="0" err="1">
                <a:latin typeface="Google Sans"/>
              </a:rPr>
              <a:t>i</a:t>
            </a:r>
            <a:r>
              <a:rPr lang="en-US" dirty="0">
                <a:latin typeface="Google Sans"/>
              </a:rPr>
              <a:t> go to classes</a:t>
            </a:r>
            <a:endParaRPr lang="es-CL" dirty="0" smtClean="0"/>
          </a:p>
          <a:p>
            <a:pPr marL="0" indent="0">
              <a:buNone/>
            </a:pPr>
            <a:endParaRPr lang="en-US" dirty="0" smtClean="0">
              <a:latin typeface="Google Sans"/>
            </a:endParaRPr>
          </a:p>
          <a:p>
            <a:pPr marL="0" indent="0">
              <a:buNone/>
            </a:pPr>
            <a:r>
              <a:rPr lang="en-US" b="1" dirty="0" smtClean="0">
                <a:latin typeface="Google Sans"/>
              </a:rPr>
              <a:t>First</a:t>
            </a:r>
            <a:r>
              <a:rPr lang="en-US" dirty="0" smtClean="0">
                <a:latin typeface="Google Sans"/>
              </a:rPr>
              <a:t> I wake </a:t>
            </a:r>
            <a:r>
              <a:rPr lang="en-US" dirty="0">
                <a:latin typeface="Google Sans"/>
              </a:rPr>
              <a:t>up at 9:00 </a:t>
            </a:r>
            <a:r>
              <a:rPr lang="en-US" b="1" dirty="0">
                <a:latin typeface="Google Sans"/>
              </a:rPr>
              <a:t>second </a:t>
            </a:r>
            <a:r>
              <a:rPr lang="en-US" dirty="0">
                <a:latin typeface="Google Sans"/>
              </a:rPr>
              <a:t>.- </a:t>
            </a:r>
            <a:r>
              <a:rPr lang="en-US" dirty="0" err="1">
                <a:latin typeface="Google Sans"/>
              </a:rPr>
              <a:t>i</a:t>
            </a:r>
            <a:r>
              <a:rPr lang="en-US" dirty="0">
                <a:latin typeface="Google Sans"/>
              </a:rPr>
              <a:t> </a:t>
            </a:r>
            <a:r>
              <a:rPr lang="en-US" dirty="0" smtClean="0">
                <a:latin typeface="Google Sans"/>
              </a:rPr>
              <a:t>brush </a:t>
            </a:r>
            <a:r>
              <a:rPr lang="en-US" dirty="0">
                <a:latin typeface="Google Sans"/>
              </a:rPr>
              <a:t>my </a:t>
            </a:r>
            <a:r>
              <a:rPr lang="en-US" dirty="0" smtClean="0">
                <a:latin typeface="Google Sans"/>
              </a:rPr>
              <a:t>teeth </a:t>
            </a:r>
            <a:r>
              <a:rPr lang="en-US" b="1" dirty="0">
                <a:latin typeface="Google Sans"/>
              </a:rPr>
              <a:t>next</a:t>
            </a:r>
            <a:r>
              <a:rPr lang="en-US" dirty="0">
                <a:latin typeface="Google Sans"/>
              </a:rPr>
              <a:t> </a:t>
            </a:r>
            <a:r>
              <a:rPr lang="en-US" dirty="0" smtClean="0">
                <a:latin typeface="Google Sans"/>
              </a:rPr>
              <a:t>I </a:t>
            </a:r>
            <a:r>
              <a:rPr lang="en-US" dirty="0">
                <a:latin typeface="Google Sans"/>
              </a:rPr>
              <a:t>eat a </a:t>
            </a:r>
            <a:r>
              <a:rPr lang="en-US" dirty="0" smtClean="0">
                <a:latin typeface="Google Sans"/>
              </a:rPr>
              <a:t>peace </a:t>
            </a:r>
            <a:r>
              <a:rPr lang="en-US" dirty="0">
                <a:latin typeface="Google Sans"/>
              </a:rPr>
              <a:t>of my pizza </a:t>
            </a:r>
            <a:r>
              <a:rPr lang="en-US" b="1" dirty="0" smtClean="0">
                <a:latin typeface="Google Sans"/>
              </a:rPr>
              <a:t>finally</a:t>
            </a:r>
            <a:r>
              <a:rPr lang="en-US" b="1" dirty="0">
                <a:latin typeface="Google Sans"/>
              </a:rPr>
              <a:t>.</a:t>
            </a:r>
            <a:r>
              <a:rPr lang="en-US" dirty="0">
                <a:latin typeface="Google Sans"/>
              </a:rPr>
              <a:t>- start my </a:t>
            </a:r>
            <a:r>
              <a:rPr lang="en-US" dirty="0" smtClean="0">
                <a:latin typeface="Google Sans"/>
              </a:rPr>
              <a:t>class </a:t>
            </a:r>
            <a:r>
              <a:rPr lang="en-US" dirty="0">
                <a:latin typeface="Google Sans"/>
              </a:rPr>
              <a:t>on line</a:t>
            </a:r>
            <a:endParaRPr lang="es-CL" dirty="0"/>
          </a:p>
          <a:p>
            <a:pPr marL="0" indent="0">
              <a:buNone/>
            </a:pP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8018515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/>
          <a:srcRect b="6435"/>
          <a:stretch/>
        </p:blipFill>
        <p:spPr>
          <a:xfrm>
            <a:off x="2330605" y="0"/>
            <a:ext cx="791736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49958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2405853" y="2664471"/>
            <a:ext cx="61313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L" dirty="0"/>
              <a:t>https://wordwall.net/es-us/community/countable-uncountable</a:t>
            </a: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/>
              <a:t>Links juegos educativos y didácticos</a:t>
            </a:r>
            <a:endParaRPr lang="es-CL" dirty="0"/>
          </a:p>
        </p:txBody>
      </p:sp>
      <p:sp>
        <p:nvSpPr>
          <p:cNvPr id="4" name="Marcador de contenido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L" dirty="0" smtClean="0"/>
              <a:t>Juego de sustantivos contables e incontables</a:t>
            </a:r>
          </a:p>
          <a:p>
            <a:endParaRPr lang="es-CL" dirty="0"/>
          </a:p>
          <a:p>
            <a:pPr marL="0" indent="0">
              <a:buNone/>
            </a:pPr>
            <a:r>
              <a:rPr lang="es-CL" dirty="0"/>
              <a:t>	</a:t>
            </a:r>
            <a:endParaRPr lang="es-CL" dirty="0" smtClean="0"/>
          </a:p>
          <a:p>
            <a:pPr marL="0" indent="0">
              <a:buNone/>
            </a:pPr>
            <a:r>
              <a:rPr lang="es-CL" dirty="0" smtClean="0"/>
              <a:t>https</a:t>
            </a:r>
            <a:r>
              <a:rPr lang="es-CL" dirty="0"/>
              <a:t>://wordwall.net/es/resource/89585194/english/countable-or-uncountable-food</a:t>
            </a:r>
            <a:r>
              <a:rPr lang="es-CL" dirty="0" smtClean="0"/>
              <a:t>	       echo</a:t>
            </a:r>
          </a:p>
          <a:p>
            <a:endParaRPr lang="es-CL" dirty="0"/>
          </a:p>
          <a:p>
            <a:r>
              <a:rPr lang="es-CL" dirty="0" smtClean="0"/>
              <a:t>Juego de cuantificadores en inglés</a:t>
            </a:r>
          </a:p>
          <a:p>
            <a:pPr marL="0" indent="0">
              <a:buNone/>
            </a:pPr>
            <a:r>
              <a:rPr lang="es-CL" dirty="0">
                <a:hlinkClick r:id="rId2" action="ppaction://hlinkpres?slideindex=1&amp;slidetitle="/>
              </a:rPr>
              <a:t>https://es.educaplay.com/editor-de-recursos/28522871/</a:t>
            </a:r>
            <a:endParaRPr lang="es-CL" dirty="0"/>
          </a:p>
        </p:txBody>
      </p:sp>
      <p:sp>
        <p:nvSpPr>
          <p:cNvPr id="5" name="Estrella de 5 puntas 4"/>
          <p:cNvSpPr/>
          <p:nvPr/>
        </p:nvSpPr>
        <p:spPr>
          <a:xfrm>
            <a:off x="3665941" y="3817634"/>
            <a:ext cx="426557" cy="367319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779247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>
                <a:latin typeface="Algerian" panose="04020705040A02060702" pitchFamily="82" charset="0"/>
              </a:rPr>
              <a:t>¿Qué son los cuantificadores?</a:t>
            </a:r>
            <a:endParaRPr lang="es-CL" dirty="0">
              <a:latin typeface="Algerian" panose="04020705040A02060702" pitchFamily="82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s-CL" dirty="0">
                <a:solidFill>
                  <a:srgbClr val="474747"/>
                </a:solidFill>
                <a:latin typeface="Google Sans"/>
              </a:rPr>
              <a:t>Los </a:t>
            </a:r>
            <a:r>
              <a:rPr lang="es-CL" dirty="0" err="1">
                <a:solidFill>
                  <a:srgbClr val="474747"/>
                </a:solidFill>
                <a:latin typeface="Google Sans"/>
              </a:rPr>
              <a:t>quantifiers</a:t>
            </a:r>
            <a:r>
              <a:rPr lang="es-CL" dirty="0">
                <a:solidFill>
                  <a:srgbClr val="474747"/>
                </a:solidFill>
                <a:latin typeface="Google Sans"/>
              </a:rPr>
              <a:t> en inglés se usan </a:t>
            </a:r>
            <a:r>
              <a:rPr lang="es-CL" dirty="0">
                <a:solidFill>
                  <a:srgbClr val="040C28"/>
                </a:solidFill>
                <a:latin typeface="Google Sans"/>
              </a:rPr>
              <a:t>para hablar de cantidades no específicas</a:t>
            </a:r>
            <a:r>
              <a:rPr lang="es-CL" dirty="0">
                <a:solidFill>
                  <a:srgbClr val="474747"/>
                </a:solidFill>
                <a:latin typeface="Google Sans"/>
              </a:rPr>
              <a:t>, como "mucho", "poco", "algunos". Además, existen cuantificadores que se pueden usar solo con palabras contables, como </a:t>
            </a:r>
            <a:r>
              <a:rPr lang="es-CL" dirty="0" err="1">
                <a:solidFill>
                  <a:srgbClr val="474747"/>
                </a:solidFill>
                <a:latin typeface="Google Sans"/>
              </a:rPr>
              <a:t>apple</a:t>
            </a:r>
            <a:r>
              <a:rPr lang="es-CL" dirty="0">
                <a:solidFill>
                  <a:srgbClr val="474747"/>
                </a:solidFill>
                <a:latin typeface="Google Sans"/>
              </a:rPr>
              <a:t> (manzana) y otros que solo se pueden usar con palabras incontables como </a:t>
            </a:r>
            <a:r>
              <a:rPr lang="es-CL" dirty="0" err="1">
                <a:solidFill>
                  <a:srgbClr val="474747"/>
                </a:solidFill>
                <a:latin typeface="Google Sans"/>
              </a:rPr>
              <a:t>flour</a:t>
            </a:r>
            <a:r>
              <a:rPr lang="es-CL" dirty="0">
                <a:solidFill>
                  <a:srgbClr val="474747"/>
                </a:solidFill>
                <a:latin typeface="Google Sans"/>
              </a:rPr>
              <a:t> (harina).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4520514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-80924"/>
            <a:ext cx="10515600" cy="1325563"/>
          </a:xfrm>
        </p:spPr>
        <p:txBody>
          <a:bodyPr/>
          <a:lstStyle/>
          <a:p>
            <a:r>
              <a:rPr lang="es-CL" dirty="0" smtClean="0">
                <a:latin typeface="Algerian" panose="04020705040A02060702" pitchFamily="82" charset="0"/>
              </a:rPr>
              <a:t>¿Cómo se usan?</a:t>
            </a:r>
            <a:endParaRPr lang="es-CL" dirty="0">
              <a:latin typeface="Algerian" panose="04020705040A02060702" pitchFamily="82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516566"/>
            <a:ext cx="10515600" cy="5341434"/>
          </a:xfrm>
        </p:spPr>
        <p:txBody>
          <a:bodyPr/>
          <a:lstStyle/>
          <a:p>
            <a:r>
              <a:rPr lang="es-CL" b="1" dirty="0">
                <a:solidFill>
                  <a:srgbClr val="FF0000"/>
                </a:solidFill>
                <a:latin typeface="Google Sans"/>
              </a:rPr>
              <a:t>Sustantivos Contables </a:t>
            </a:r>
            <a:r>
              <a:rPr lang="es-CL" b="1" dirty="0">
                <a:solidFill>
                  <a:srgbClr val="0A0A0A"/>
                </a:solidFill>
                <a:latin typeface="Google Sans"/>
              </a:rPr>
              <a:t>(</a:t>
            </a:r>
            <a:r>
              <a:rPr lang="es-CL" b="1" dirty="0" err="1">
                <a:solidFill>
                  <a:srgbClr val="0A0A0A"/>
                </a:solidFill>
                <a:latin typeface="Google Sans"/>
              </a:rPr>
              <a:t>Countable</a:t>
            </a:r>
            <a:r>
              <a:rPr lang="es-CL" b="1" dirty="0">
                <a:solidFill>
                  <a:srgbClr val="0A0A0A"/>
                </a:solidFill>
                <a:latin typeface="Google Sans"/>
              </a:rPr>
              <a:t> </a:t>
            </a:r>
            <a:r>
              <a:rPr lang="es-CL" b="1" dirty="0" err="1">
                <a:solidFill>
                  <a:srgbClr val="0A0A0A"/>
                </a:solidFill>
                <a:latin typeface="Google Sans"/>
              </a:rPr>
              <a:t>Nouns</a:t>
            </a:r>
            <a:r>
              <a:rPr lang="es-CL" b="1" dirty="0">
                <a:solidFill>
                  <a:srgbClr val="0A0A0A"/>
                </a:solidFill>
                <a:latin typeface="Google Sans"/>
              </a:rPr>
              <a:t>):</a:t>
            </a:r>
            <a:r>
              <a:rPr lang="es-CL" dirty="0">
                <a:solidFill>
                  <a:srgbClr val="0A0A0A"/>
                </a:solidFill>
                <a:latin typeface="Google Sans"/>
              </a:rPr>
              <a:t> Cosas que se pueden contar (ej. </a:t>
            </a:r>
            <a:r>
              <a:rPr lang="es-CL" i="1" dirty="0" err="1" smtClean="0">
                <a:solidFill>
                  <a:srgbClr val="0A0A0A"/>
                </a:solidFill>
                <a:latin typeface="Google Sans"/>
              </a:rPr>
              <a:t>books</a:t>
            </a:r>
            <a:r>
              <a:rPr lang="es-CL" dirty="0" smtClean="0">
                <a:solidFill>
                  <a:srgbClr val="0A0A0A"/>
                </a:solidFill>
                <a:latin typeface="Google Sans"/>
              </a:rPr>
              <a:t>). </a:t>
            </a:r>
            <a:r>
              <a:rPr lang="es-CL" dirty="0">
                <a:solidFill>
                  <a:srgbClr val="0A0A0A"/>
                </a:solidFill>
                <a:latin typeface="Google Sans"/>
              </a:rPr>
              <a:t>Se usan con cuantificadores como </a:t>
            </a:r>
            <a:r>
              <a:rPr lang="es-CL" b="1" dirty="0" err="1">
                <a:solidFill>
                  <a:srgbClr val="0A0A0A"/>
                </a:solidFill>
                <a:latin typeface="Google Sans"/>
              </a:rPr>
              <a:t>Many</a:t>
            </a:r>
            <a:r>
              <a:rPr lang="es-CL" dirty="0">
                <a:solidFill>
                  <a:srgbClr val="0A0A0A"/>
                </a:solidFill>
                <a:latin typeface="Google Sans"/>
              </a:rPr>
              <a:t> (muchos), </a:t>
            </a:r>
            <a:r>
              <a:rPr lang="es-CL" b="1" dirty="0" err="1">
                <a:solidFill>
                  <a:srgbClr val="0A0A0A"/>
                </a:solidFill>
                <a:latin typeface="Google Sans"/>
              </a:rPr>
              <a:t>Few</a:t>
            </a:r>
            <a:r>
              <a:rPr lang="es-CL" b="1" dirty="0">
                <a:solidFill>
                  <a:srgbClr val="0A0A0A"/>
                </a:solidFill>
                <a:latin typeface="Google Sans"/>
              </a:rPr>
              <a:t>/A </a:t>
            </a:r>
            <a:r>
              <a:rPr lang="es-CL" b="1" dirty="0" err="1">
                <a:solidFill>
                  <a:srgbClr val="0A0A0A"/>
                </a:solidFill>
                <a:latin typeface="Google Sans"/>
              </a:rPr>
              <a:t>few</a:t>
            </a:r>
            <a:r>
              <a:rPr lang="es-CL" dirty="0">
                <a:solidFill>
                  <a:srgbClr val="0A0A0A"/>
                </a:solidFill>
                <a:latin typeface="Google Sans"/>
              </a:rPr>
              <a:t> (pocos</a:t>
            </a:r>
            <a:r>
              <a:rPr lang="es-CL" dirty="0" smtClean="0">
                <a:solidFill>
                  <a:srgbClr val="0A0A0A"/>
                </a:solidFill>
                <a:latin typeface="Google Sans"/>
              </a:rPr>
              <a:t>).</a:t>
            </a:r>
          </a:p>
          <a:p>
            <a:pPr marL="0" indent="0">
              <a:buNone/>
            </a:pPr>
            <a:endParaRPr lang="es-CL" dirty="0">
              <a:solidFill>
                <a:srgbClr val="0A0A0A"/>
              </a:solidFill>
              <a:latin typeface="Google Sans"/>
            </a:endParaRPr>
          </a:p>
          <a:p>
            <a:r>
              <a:rPr lang="es-CL" b="1" dirty="0">
                <a:solidFill>
                  <a:srgbClr val="FF0000"/>
                </a:solidFill>
                <a:latin typeface="Google Sans"/>
              </a:rPr>
              <a:t>Sustantivos Incontables </a:t>
            </a:r>
            <a:r>
              <a:rPr lang="es-CL" b="1" dirty="0">
                <a:solidFill>
                  <a:srgbClr val="0A0A0A"/>
                </a:solidFill>
                <a:latin typeface="Google Sans"/>
              </a:rPr>
              <a:t>(</a:t>
            </a:r>
            <a:r>
              <a:rPr lang="es-CL" b="1" dirty="0" err="1">
                <a:solidFill>
                  <a:srgbClr val="0A0A0A"/>
                </a:solidFill>
                <a:latin typeface="Google Sans"/>
              </a:rPr>
              <a:t>Uncountable</a:t>
            </a:r>
            <a:r>
              <a:rPr lang="es-CL" b="1" dirty="0">
                <a:solidFill>
                  <a:srgbClr val="0A0A0A"/>
                </a:solidFill>
                <a:latin typeface="Google Sans"/>
              </a:rPr>
              <a:t> </a:t>
            </a:r>
            <a:r>
              <a:rPr lang="es-CL" b="1" dirty="0" err="1">
                <a:solidFill>
                  <a:srgbClr val="0A0A0A"/>
                </a:solidFill>
                <a:latin typeface="Google Sans"/>
              </a:rPr>
              <a:t>Nouns</a:t>
            </a:r>
            <a:r>
              <a:rPr lang="es-CL" b="1" dirty="0">
                <a:solidFill>
                  <a:srgbClr val="0A0A0A"/>
                </a:solidFill>
                <a:latin typeface="Google Sans"/>
              </a:rPr>
              <a:t>):</a:t>
            </a:r>
            <a:r>
              <a:rPr lang="es-CL" dirty="0">
                <a:solidFill>
                  <a:srgbClr val="0A0A0A"/>
                </a:solidFill>
                <a:latin typeface="Google Sans"/>
              </a:rPr>
              <a:t> Cosas que no se pueden contar individualmente, como líquidos, ideas o masas (ej. </a:t>
            </a:r>
            <a:r>
              <a:rPr lang="es-CL" i="1" dirty="0" err="1" smtClean="0">
                <a:solidFill>
                  <a:srgbClr val="0A0A0A"/>
                </a:solidFill>
                <a:latin typeface="Google Sans"/>
              </a:rPr>
              <a:t>water</a:t>
            </a:r>
            <a:r>
              <a:rPr lang="es-CL" dirty="0" smtClean="0">
                <a:solidFill>
                  <a:srgbClr val="0A0A0A"/>
                </a:solidFill>
                <a:latin typeface="Google Sans"/>
              </a:rPr>
              <a:t>). </a:t>
            </a:r>
            <a:r>
              <a:rPr lang="es-CL" dirty="0">
                <a:solidFill>
                  <a:srgbClr val="0A0A0A"/>
                </a:solidFill>
                <a:latin typeface="Google Sans"/>
              </a:rPr>
              <a:t>Se usan con </a:t>
            </a:r>
            <a:r>
              <a:rPr lang="es-CL" b="1" dirty="0" err="1">
                <a:solidFill>
                  <a:srgbClr val="0A0A0A"/>
                </a:solidFill>
                <a:latin typeface="Google Sans"/>
              </a:rPr>
              <a:t>Much</a:t>
            </a:r>
            <a:r>
              <a:rPr lang="es-CL" dirty="0">
                <a:solidFill>
                  <a:srgbClr val="0A0A0A"/>
                </a:solidFill>
                <a:latin typeface="Google Sans"/>
              </a:rPr>
              <a:t> (mucho), </a:t>
            </a:r>
            <a:r>
              <a:rPr lang="es-CL" b="1" dirty="0">
                <a:solidFill>
                  <a:srgbClr val="0A0A0A"/>
                </a:solidFill>
                <a:latin typeface="Google Sans"/>
              </a:rPr>
              <a:t>Little/A </a:t>
            </a:r>
            <a:r>
              <a:rPr lang="es-CL" b="1" dirty="0" err="1">
                <a:solidFill>
                  <a:srgbClr val="0A0A0A"/>
                </a:solidFill>
                <a:latin typeface="Google Sans"/>
              </a:rPr>
              <a:t>little</a:t>
            </a:r>
            <a:r>
              <a:rPr lang="es-CL" dirty="0">
                <a:solidFill>
                  <a:srgbClr val="0A0A0A"/>
                </a:solidFill>
                <a:latin typeface="Google Sans"/>
              </a:rPr>
              <a:t> (poco</a:t>
            </a:r>
            <a:r>
              <a:rPr lang="es-CL" dirty="0" smtClean="0">
                <a:solidFill>
                  <a:srgbClr val="0A0A0A"/>
                </a:solidFill>
                <a:latin typeface="Google Sans"/>
              </a:rPr>
              <a:t>).</a:t>
            </a:r>
          </a:p>
          <a:p>
            <a:pPr marL="0" indent="0">
              <a:buNone/>
            </a:pPr>
            <a:endParaRPr lang="es-CL" dirty="0">
              <a:solidFill>
                <a:srgbClr val="0A0A0A"/>
              </a:solidFill>
              <a:latin typeface="Google Sans"/>
            </a:endParaRPr>
          </a:p>
          <a:p>
            <a:r>
              <a:rPr lang="es-CL" b="1" dirty="0">
                <a:solidFill>
                  <a:srgbClr val="FF0000"/>
                </a:solidFill>
                <a:latin typeface="Google Sans"/>
              </a:rPr>
              <a:t>Ambos</a:t>
            </a:r>
            <a:r>
              <a:rPr lang="es-CL" b="1" dirty="0">
                <a:solidFill>
                  <a:srgbClr val="0A0A0A"/>
                </a:solidFill>
                <a:latin typeface="Google Sans"/>
              </a:rPr>
              <a:t>:</a:t>
            </a:r>
            <a:r>
              <a:rPr lang="es-CL" dirty="0">
                <a:solidFill>
                  <a:srgbClr val="0A0A0A"/>
                </a:solidFill>
                <a:latin typeface="Google Sans"/>
              </a:rPr>
              <a:t> </a:t>
            </a:r>
            <a:r>
              <a:rPr lang="es-CL" b="1" dirty="0" err="1">
                <a:solidFill>
                  <a:srgbClr val="0A0A0A"/>
                </a:solidFill>
                <a:latin typeface="Google Sans"/>
              </a:rPr>
              <a:t>Some</a:t>
            </a:r>
            <a:r>
              <a:rPr lang="es-CL" dirty="0">
                <a:solidFill>
                  <a:srgbClr val="0A0A0A"/>
                </a:solidFill>
                <a:latin typeface="Google Sans"/>
              </a:rPr>
              <a:t> (algo de/algunos), </a:t>
            </a:r>
            <a:r>
              <a:rPr lang="es-CL" b="1" dirty="0" err="1">
                <a:solidFill>
                  <a:srgbClr val="0A0A0A"/>
                </a:solidFill>
                <a:latin typeface="Google Sans"/>
              </a:rPr>
              <a:t>Any</a:t>
            </a:r>
            <a:r>
              <a:rPr lang="es-CL" dirty="0">
                <a:solidFill>
                  <a:srgbClr val="0A0A0A"/>
                </a:solidFill>
                <a:latin typeface="Google Sans"/>
              </a:rPr>
              <a:t> (algo de/ninguno), </a:t>
            </a:r>
            <a:r>
              <a:rPr lang="es-CL" b="1" dirty="0">
                <a:solidFill>
                  <a:srgbClr val="0A0A0A"/>
                </a:solidFill>
                <a:latin typeface="Google Sans"/>
              </a:rPr>
              <a:t>A </a:t>
            </a:r>
            <a:r>
              <a:rPr lang="es-CL" b="1" dirty="0" err="1">
                <a:solidFill>
                  <a:srgbClr val="0A0A0A"/>
                </a:solidFill>
                <a:latin typeface="Google Sans"/>
              </a:rPr>
              <a:t>lot</a:t>
            </a:r>
            <a:r>
              <a:rPr lang="es-CL" b="1" dirty="0">
                <a:solidFill>
                  <a:srgbClr val="0A0A0A"/>
                </a:solidFill>
                <a:latin typeface="Google Sans"/>
              </a:rPr>
              <a:t> of</a:t>
            </a:r>
            <a:r>
              <a:rPr lang="es-CL" dirty="0">
                <a:solidFill>
                  <a:srgbClr val="0A0A0A"/>
                </a:solidFill>
                <a:latin typeface="Google Sans"/>
              </a:rPr>
              <a:t> (mucho) se aplican a ambos para indicar cantidades indefinidas</a:t>
            </a:r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7883668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¿Cuándo se debe usar </a:t>
            </a:r>
            <a:r>
              <a:rPr lang="es-CL" dirty="0">
                <a:solidFill>
                  <a:srgbClr val="FFC000"/>
                </a:solidFill>
                <a:latin typeface="Algerian" panose="04020705040A02060702" pitchFamily="82" charset="0"/>
              </a:rPr>
              <a:t>“</a:t>
            </a:r>
            <a:r>
              <a:rPr lang="es-CL" dirty="0" err="1">
                <a:solidFill>
                  <a:srgbClr val="FFC000"/>
                </a:solidFill>
                <a:latin typeface="Algerian" panose="04020705040A02060702" pitchFamily="82" charset="0"/>
              </a:rPr>
              <a:t>many</a:t>
            </a:r>
            <a:r>
              <a:rPr lang="es-CL" dirty="0">
                <a:solidFill>
                  <a:srgbClr val="FFC000"/>
                </a:solidFill>
                <a:latin typeface="Algerian" panose="04020705040A02060702" pitchFamily="82" charset="0"/>
              </a:rPr>
              <a:t>”?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CL" dirty="0"/>
              <a:t>👉 Significa: </a:t>
            </a:r>
            <a:r>
              <a:rPr lang="es-CL" b="1" dirty="0"/>
              <a:t>muchos / muchas</a:t>
            </a:r>
            <a:r>
              <a:rPr lang="es-CL" dirty="0"/>
              <a:t/>
            </a:r>
            <a:br>
              <a:rPr lang="es-CL" dirty="0"/>
            </a:br>
            <a:r>
              <a:rPr lang="es-CL" dirty="0"/>
              <a:t>👉 Se usa con cosas </a:t>
            </a:r>
            <a:r>
              <a:rPr lang="es-CL" b="1" dirty="0"/>
              <a:t>contables</a:t>
            </a:r>
            <a:r>
              <a:rPr lang="es-CL" dirty="0"/>
              <a:t> </a:t>
            </a:r>
          </a:p>
          <a:p>
            <a:pPr marL="0" indent="0">
              <a:buNone/>
            </a:pPr>
            <a:endParaRPr lang="es-CL" dirty="0"/>
          </a:p>
          <a:p>
            <a:r>
              <a:rPr lang="es-CL" b="1" dirty="0"/>
              <a:t>Ejemplos:</a:t>
            </a:r>
            <a:endParaRPr lang="es-CL" dirty="0"/>
          </a:p>
          <a:p>
            <a:r>
              <a:rPr lang="es-CL" dirty="0" err="1"/>
              <a:t>many</a:t>
            </a:r>
            <a:r>
              <a:rPr lang="es-CL" dirty="0"/>
              <a:t> </a:t>
            </a:r>
            <a:r>
              <a:rPr lang="es-CL" dirty="0" err="1"/>
              <a:t>apples</a:t>
            </a:r>
            <a:r>
              <a:rPr lang="es-CL" dirty="0"/>
              <a:t> → muchas manzanas </a:t>
            </a:r>
          </a:p>
          <a:p>
            <a:r>
              <a:rPr lang="es-CL" dirty="0" err="1"/>
              <a:t>many</a:t>
            </a:r>
            <a:r>
              <a:rPr lang="es-CL" dirty="0"/>
              <a:t> </a:t>
            </a:r>
            <a:r>
              <a:rPr lang="es-CL" dirty="0" err="1"/>
              <a:t>students</a:t>
            </a:r>
            <a:r>
              <a:rPr lang="es-CL" dirty="0"/>
              <a:t> → muchos estudiantes</a:t>
            </a:r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8047510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¿Cuándo se debe usar </a:t>
            </a:r>
            <a:r>
              <a:rPr lang="es-CL" dirty="0">
                <a:solidFill>
                  <a:srgbClr val="FFC000"/>
                </a:solidFill>
                <a:latin typeface="Algerian" panose="04020705040A02060702" pitchFamily="82" charset="0"/>
              </a:rPr>
              <a:t>“</a:t>
            </a:r>
            <a:r>
              <a:rPr lang="es-CL" dirty="0" err="1">
                <a:solidFill>
                  <a:srgbClr val="FFC000"/>
                </a:solidFill>
                <a:latin typeface="Algerian" panose="04020705040A02060702" pitchFamily="82" charset="0"/>
              </a:rPr>
              <a:t>much</a:t>
            </a:r>
            <a:r>
              <a:rPr lang="es-CL" dirty="0">
                <a:solidFill>
                  <a:srgbClr val="FFC000"/>
                </a:solidFill>
                <a:latin typeface="Algerian" panose="04020705040A02060702" pitchFamily="82" charset="0"/>
              </a:rPr>
              <a:t>”?</a:t>
            </a:r>
            <a:r>
              <a:rPr lang="es-CL" dirty="0"/>
              <a:t/>
            </a:r>
            <a:br>
              <a:rPr lang="es-CL" dirty="0"/>
            </a:b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CL" dirty="0"/>
              <a:t>👉 Significa: </a:t>
            </a:r>
            <a:r>
              <a:rPr lang="es-CL" b="1" dirty="0"/>
              <a:t>mucho / mucha</a:t>
            </a:r>
            <a:r>
              <a:rPr lang="es-CL" dirty="0"/>
              <a:t/>
            </a:r>
            <a:br>
              <a:rPr lang="es-CL" dirty="0"/>
            </a:br>
            <a:r>
              <a:rPr lang="es-CL" dirty="0"/>
              <a:t>👉 Se usa con cosas </a:t>
            </a:r>
            <a:r>
              <a:rPr lang="es-CL" b="1" dirty="0" smtClean="0"/>
              <a:t>incontables</a:t>
            </a:r>
            <a:r>
              <a:rPr lang="es-CL" dirty="0" smtClean="0"/>
              <a:t> </a:t>
            </a:r>
          </a:p>
          <a:p>
            <a:pPr marL="0" indent="0">
              <a:buNone/>
            </a:pPr>
            <a:endParaRPr lang="es-CL" dirty="0"/>
          </a:p>
          <a:p>
            <a:r>
              <a:rPr lang="es-CL" b="1" dirty="0"/>
              <a:t>Ejemplos:</a:t>
            </a:r>
            <a:endParaRPr lang="es-CL" dirty="0"/>
          </a:p>
          <a:p>
            <a:r>
              <a:rPr lang="es-CL" dirty="0" err="1"/>
              <a:t>much</a:t>
            </a:r>
            <a:r>
              <a:rPr lang="es-CL" dirty="0"/>
              <a:t> </a:t>
            </a:r>
            <a:r>
              <a:rPr lang="es-CL" dirty="0" err="1"/>
              <a:t>water</a:t>
            </a:r>
            <a:r>
              <a:rPr lang="es-CL" dirty="0"/>
              <a:t> → mucha agua </a:t>
            </a:r>
          </a:p>
          <a:p>
            <a:r>
              <a:rPr lang="es-CL" dirty="0" err="1"/>
              <a:t>much</a:t>
            </a:r>
            <a:r>
              <a:rPr lang="es-CL" dirty="0"/>
              <a:t> </a:t>
            </a:r>
            <a:r>
              <a:rPr lang="es-CL" dirty="0" err="1"/>
              <a:t>money</a:t>
            </a:r>
            <a:r>
              <a:rPr lang="es-CL" dirty="0"/>
              <a:t> → mucho dinero</a:t>
            </a:r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9502886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>
                <a:solidFill>
                  <a:prstClr val="black"/>
                </a:solidFill>
              </a:rPr>
              <a:t>¿Cuándo se debe usar </a:t>
            </a:r>
            <a:r>
              <a:rPr lang="es-CL" dirty="0" smtClean="0">
                <a:solidFill>
                  <a:srgbClr val="FFC000"/>
                </a:solidFill>
                <a:latin typeface="Algerian" panose="04020705040A02060702" pitchFamily="82" charset="0"/>
              </a:rPr>
              <a:t>“</a:t>
            </a:r>
            <a:r>
              <a:rPr lang="es-CL" dirty="0" err="1" smtClean="0">
                <a:solidFill>
                  <a:srgbClr val="FFC000"/>
                </a:solidFill>
                <a:latin typeface="Algerian" panose="04020705040A02060702" pitchFamily="82" charset="0"/>
              </a:rPr>
              <a:t>some</a:t>
            </a:r>
            <a:r>
              <a:rPr lang="es-CL" dirty="0" smtClean="0">
                <a:solidFill>
                  <a:srgbClr val="FFC000"/>
                </a:solidFill>
                <a:latin typeface="Algerian" panose="04020705040A02060702" pitchFamily="82" charset="0"/>
              </a:rPr>
              <a:t>”?</a:t>
            </a: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L" dirty="0"/>
              <a:t>👉 Significa: </a:t>
            </a:r>
            <a:r>
              <a:rPr lang="es-CL" b="1" dirty="0"/>
              <a:t>algunos / algo de</a:t>
            </a:r>
            <a:r>
              <a:rPr lang="es-CL" dirty="0"/>
              <a:t/>
            </a:r>
            <a:br>
              <a:rPr lang="es-CL" dirty="0"/>
            </a:br>
            <a:r>
              <a:rPr lang="es-CL" dirty="0"/>
              <a:t>👉 Se usa en </a:t>
            </a:r>
            <a:r>
              <a:rPr lang="es-CL" b="1" dirty="0"/>
              <a:t>oraciones </a:t>
            </a:r>
            <a:r>
              <a:rPr lang="es-CL" b="1" dirty="0" smtClean="0"/>
              <a:t>afirmativas</a:t>
            </a:r>
          </a:p>
          <a:p>
            <a:pPr marL="0" indent="0">
              <a:buNone/>
            </a:pPr>
            <a:r>
              <a:rPr lang="es-CL" dirty="0" smtClean="0">
                <a:solidFill>
                  <a:prstClr val="black"/>
                </a:solidFill>
              </a:rPr>
              <a:t>   👉 Se usa con cosas </a:t>
            </a:r>
            <a:r>
              <a:rPr lang="es-CL" b="1" dirty="0" smtClean="0">
                <a:solidFill>
                  <a:prstClr val="black"/>
                </a:solidFill>
              </a:rPr>
              <a:t>contables e incontables</a:t>
            </a:r>
          </a:p>
          <a:p>
            <a:pPr marL="0" indent="0">
              <a:buNone/>
            </a:pPr>
            <a:endParaRPr lang="es-CL" b="1" dirty="0"/>
          </a:p>
          <a:p>
            <a:r>
              <a:rPr lang="es-CL" b="1" dirty="0"/>
              <a:t>Ejemplos:</a:t>
            </a:r>
            <a:endParaRPr lang="es-CL" dirty="0"/>
          </a:p>
          <a:p>
            <a:r>
              <a:rPr lang="es-CL" dirty="0" err="1"/>
              <a:t>some</a:t>
            </a:r>
            <a:r>
              <a:rPr lang="es-CL" dirty="0"/>
              <a:t> </a:t>
            </a:r>
            <a:r>
              <a:rPr lang="es-CL" dirty="0" err="1"/>
              <a:t>apples</a:t>
            </a:r>
            <a:r>
              <a:rPr lang="es-CL" dirty="0"/>
              <a:t> → algunas manzanas </a:t>
            </a:r>
          </a:p>
          <a:p>
            <a:r>
              <a:rPr lang="es-CL" dirty="0" err="1"/>
              <a:t>some</a:t>
            </a:r>
            <a:r>
              <a:rPr lang="es-CL" dirty="0"/>
              <a:t> </a:t>
            </a:r>
            <a:r>
              <a:rPr lang="es-CL" dirty="0" err="1"/>
              <a:t>milk</a:t>
            </a:r>
            <a:r>
              <a:rPr lang="es-CL" dirty="0"/>
              <a:t> → algo de leche</a:t>
            </a:r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5924675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>
                <a:solidFill>
                  <a:prstClr val="black"/>
                </a:solidFill>
              </a:rPr>
              <a:t>¿Cuándo se debe usar </a:t>
            </a:r>
            <a:r>
              <a:rPr lang="es-CL" dirty="0" smtClean="0">
                <a:solidFill>
                  <a:srgbClr val="FFC000"/>
                </a:solidFill>
                <a:latin typeface="Algerian" panose="04020705040A02060702" pitchFamily="82" charset="0"/>
              </a:rPr>
              <a:t>“</a:t>
            </a:r>
            <a:r>
              <a:rPr lang="es-CL" dirty="0" err="1" smtClean="0">
                <a:solidFill>
                  <a:srgbClr val="FFC000"/>
                </a:solidFill>
                <a:latin typeface="Algerian" panose="04020705040A02060702" pitchFamily="82" charset="0"/>
              </a:rPr>
              <a:t>any</a:t>
            </a:r>
            <a:r>
              <a:rPr lang="es-CL" dirty="0" smtClean="0">
                <a:solidFill>
                  <a:srgbClr val="FFC000"/>
                </a:solidFill>
                <a:latin typeface="Algerian" panose="04020705040A02060702" pitchFamily="82" charset="0"/>
              </a:rPr>
              <a:t>”?</a:t>
            </a: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L" dirty="0"/>
              <a:t>👉 Significa: </a:t>
            </a:r>
            <a:r>
              <a:rPr lang="es-CL" b="1" dirty="0"/>
              <a:t>alguno / nada</a:t>
            </a:r>
            <a:r>
              <a:rPr lang="es-CL" dirty="0"/>
              <a:t/>
            </a:r>
            <a:br>
              <a:rPr lang="es-CL" dirty="0"/>
            </a:br>
            <a:r>
              <a:rPr lang="es-CL" dirty="0"/>
              <a:t>👉 Se usa en</a:t>
            </a:r>
            <a:r>
              <a:rPr lang="es-CL" dirty="0" smtClean="0"/>
              <a:t>: </a:t>
            </a:r>
            <a:r>
              <a:rPr lang="es-CL" b="1" dirty="0" smtClean="0"/>
              <a:t>oraciones interrogativas y negativas</a:t>
            </a:r>
            <a:endParaRPr lang="es-CL" b="1" dirty="0"/>
          </a:p>
          <a:p>
            <a:pPr marL="0" indent="0">
              <a:buNone/>
            </a:pPr>
            <a:r>
              <a:rPr lang="es-CL" dirty="0" smtClean="0">
                <a:solidFill>
                  <a:prstClr val="black"/>
                </a:solidFill>
              </a:rPr>
              <a:t>   👉 Se usa en cosas </a:t>
            </a:r>
            <a:r>
              <a:rPr lang="es-CL" b="1" dirty="0" smtClean="0">
                <a:solidFill>
                  <a:prstClr val="black"/>
                </a:solidFill>
              </a:rPr>
              <a:t>contables e incontables</a:t>
            </a:r>
            <a:endParaRPr lang="es-CL" b="1" dirty="0" smtClean="0"/>
          </a:p>
          <a:p>
            <a:pPr marL="0" indent="0">
              <a:buNone/>
            </a:pPr>
            <a:endParaRPr lang="es-CL" dirty="0"/>
          </a:p>
          <a:p>
            <a:r>
              <a:rPr lang="es-CL" b="1" dirty="0"/>
              <a:t>Ejemplos:</a:t>
            </a:r>
            <a:endParaRPr lang="es-CL" dirty="0"/>
          </a:p>
          <a:p>
            <a:r>
              <a:rPr lang="es-CL" dirty="0"/>
              <a:t>Do </a:t>
            </a:r>
            <a:r>
              <a:rPr lang="es-CL" dirty="0" err="1"/>
              <a:t>you</a:t>
            </a:r>
            <a:r>
              <a:rPr lang="es-CL" dirty="0"/>
              <a:t> </a:t>
            </a:r>
            <a:r>
              <a:rPr lang="es-CL" dirty="0" err="1"/>
              <a:t>have</a:t>
            </a:r>
            <a:r>
              <a:rPr lang="es-CL" dirty="0"/>
              <a:t> </a:t>
            </a:r>
            <a:r>
              <a:rPr lang="es-CL" dirty="0" err="1"/>
              <a:t>any</a:t>
            </a:r>
            <a:r>
              <a:rPr lang="es-CL" dirty="0"/>
              <a:t> </a:t>
            </a:r>
            <a:r>
              <a:rPr lang="es-CL" dirty="0" err="1"/>
              <a:t>apples</a:t>
            </a:r>
            <a:r>
              <a:rPr lang="es-CL" dirty="0"/>
              <a:t>? → ¿Tienes algunas manzanas? </a:t>
            </a:r>
          </a:p>
          <a:p>
            <a:r>
              <a:rPr lang="es-CL" dirty="0"/>
              <a:t>I </a:t>
            </a:r>
            <a:r>
              <a:rPr lang="es-CL" dirty="0" err="1"/>
              <a:t>don’t</a:t>
            </a:r>
            <a:r>
              <a:rPr lang="es-CL" dirty="0"/>
              <a:t> </a:t>
            </a:r>
            <a:r>
              <a:rPr lang="es-CL" dirty="0" err="1"/>
              <a:t>have</a:t>
            </a:r>
            <a:r>
              <a:rPr lang="es-CL" dirty="0"/>
              <a:t> </a:t>
            </a:r>
            <a:r>
              <a:rPr lang="es-CL" dirty="0" err="1"/>
              <a:t>any</a:t>
            </a:r>
            <a:r>
              <a:rPr lang="es-CL" dirty="0"/>
              <a:t> </a:t>
            </a:r>
            <a:r>
              <a:rPr lang="es-CL" dirty="0" err="1"/>
              <a:t>money</a:t>
            </a:r>
            <a:r>
              <a:rPr lang="es-CL" dirty="0"/>
              <a:t> → No tengo dinero</a:t>
            </a:r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8849404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>
                <a:solidFill>
                  <a:prstClr val="black"/>
                </a:solidFill>
              </a:rPr>
              <a:t>¿Cuándo se debe usar </a:t>
            </a:r>
            <a:r>
              <a:rPr lang="es-CL" dirty="0" smtClean="0">
                <a:solidFill>
                  <a:srgbClr val="FFC000"/>
                </a:solidFill>
                <a:latin typeface="Algerian" panose="04020705040A02060702" pitchFamily="82" charset="0"/>
              </a:rPr>
              <a:t>“a </a:t>
            </a:r>
            <a:r>
              <a:rPr lang="es-CL" dirty="0" err="1" smtClean="0">
                <a:solidFill>
                  <a:srgbClr val="FFC000"/>
                </a:solidFill>
                <a:latin typeface="Algerian" panose="04020705040A02060702" pitchFamily="82" charset="0"/>
              </a:rPr>
              <a:t>few</a:t>
            </a:r>
            <a:r>
              <a:rPr lang="es-CL" dirty="0" smtClean="0">
                <a:solidFill>
                  <a:srgbClr val="FFC000"/>
                </a:solidFill>
                <a:latin typeface="Algerian" panose="04020705040A02060702" pitchFamily="82" charset="0"/>
              </a:rPr>
              <a:t>”?</a:t>
            </a: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L" b="1" dirty="0"/>
              <a:t>✅ 4. A FEW</a:t>
            </a:r>
          </a:p>
          <a:p>
            <a:r>
              <a:rPr lang="es-CL" dirty="0"/>
              <a:t>👉 Significa: </a:t>
            </a:r>
            <a:r>
              <a:rPr lang="es-CL" b="1" dirty="0"/>
              <a:t>unos pocos (</a:t>
            </a:r>
            <a:r>
              <a:rPr lang="es-CL" b="1" dirty="0" smtClean="0"/>
              <a:t>algunas (os))</a:t>
            </a:r>
            <a:r>
              <a:rPr lang="es-CL" dirty="0"/>
              <a:t/>
            </a:r>
            <a:br>
              <a:rPr lang="es-CL" dirty="0"/>
            </a:br>
            <a:r>
              <a:rPr lang="es-CL" dirty="0"/>
              <a:t>👉 Se usa con </a:t>
            </a:r>
            <a:r>
              <a:rPr lang="es-CL" b="1" dirty="0" smtClean="0"/>
              <a:t>contables</a:t>
            </a:r>
          </a:p>
          <a:p>
            <a:pPr marL="0" indent="0">
              <a:buNone/>
            </a:pPr>
            <a:endParaRPr lang="es-CL" dirty="0"/>
          </a:p>
          <a:p>
            <a:r>
              <a:rPr lang="es-CL" b="1" dirty="0"/>
              <a:t>Ejemplos:</a:t>
            </a:r>
            <a:endParaRPr lang="es-CL" dirty="0"/>
          </a:p>
          <a:p>
            <a:r>
              <a:rPr lang="es-CL" dirty="0"/>
              <a:t>a </a:t>
            </a:r>
            <a:r>
              <a:rPr lang="es-CL" dirty="0" err="1"/>
              <a:t>few</a:t>
            </a:r>
            <a:r>
              <a:rPr lang="es-CL" dirty="0"/>
              <a:t> </a:t>
            </a:r>
            <a:r>
              <a:rPr lang="es-CL" dirty="0" err="1"/>
              <a:t>friends</a:t>
            </a:r>
            <a:r>
              <a:rPr lang="es-CL" dirty="0"/>
              <a:t> → </a:t>
            </a:r>
            <a:r>
              <a:rPr lang="es-CL" dirty="0" smtClean="0"/>
              <a:t>pocos </a:t>
            </a:r>
            <a:r>
              <a:rPr lang="es-CL" dirty="0"/>
              <a:t>amigos </a:t>
            </a:r>
          </a:p>
          <a:p>
            <a:r>
              <a:rPr lang="es-CL" dirty="0"/>
              <a:t>a </a:t>
            </a:r>
            <a:r>
              <a:rPr lang="es-CL" dirty="0" err="1"/>
              <a:t>few</a:t>
            </a:r>
            <a:r>
              <a:rPr lang="es-CL" dirty="0"/>
              <a:t> </a:t>
            </a:r>
            <a:r>
              <a:rPr lang="es-CL" dirty="0" err="1"/>
              <a:t>books</a:t>
            </a:r>
            <a:r>
              <a:rPr lang="es-CL" dirty="0"/>
              <a:t> → </a:t>
            </a:r>
            <a:r>
              <a:rPr lang="es-CL" dirty="0" smtClean="0"/>
              <a:t>pocos </a:t>
            </a:r>
            <a:r>
              <a:rPr lang="es-CL" dirty="0"/>
              <a:t>libros </a:t>
            </a:r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2549397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>
                <a:solidFill>
                  <a:prstClr val="black"/>
                </a:solidFill>
              </a:rPr>
              <a:t>¿Cuándo se debe usar </a:t>
            </a:r>
            <a:r>
              <a:rPr lang="es-CL" dirty="0">
                <a:solidFill>
                  <a:srgbClr val="FFC000"/>
                </a:solidFill>
                <a:latin typeface="Algerian" panose="04020705040A02060702" pitchFamily="82" charset="0"/>
              </a:rPr>
              <a:t>“a </a:t>
            </a:r>
            <a:r>
              <a:rPr lang="es-CL" dirty="0" err="1" smtClean="0">
                <a:solidFill>
                  <a:srgbClr val="FFC000"/>
                </a:solidFill>
                <a:latin typeface="Algerian" panose="04020705040A02060702" pitchFamily="82" charset="0"/>
              </a:rPr>
              <a:t>little</a:t>
            </a:r>
            <a:r>
              <a:rPr lang="es-CL" dirty="0" smtClean="0">
                <a:solidFill>
                  <a:srgbClr val="FFC000"/>
                </a:solidFill>
                <a:latin typeface="Algerian" panose="04020705040A02060702" pitchFamily="82" charset="0"/>
              </a:rPr>
              <a:t>”?</a:t>
            </a: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L" dirty="0"/>
              <a:t>👉 Significa: </a:t>
            </a:r>
            <a:r>
              <a:rPr lang="es-CL" b="1" dirty="0"/>
              <a:t>un poco</a:t>
            </a:r>
            <a:r>
              <a:rPr lang="es-CL" dirty="0"/>
              <a:t/>
            </a:r>
            <a:br>
              <a:rPr lang="es-CL" dirty="0"/>
            </a:br>
            <a:r>
              <a:rPr lang="es-CL" dirty="0"/>
              <a:t>👉 Se usa con </a:t>
            </a:r>
            <a:r>
              <a:rPr lang="es-CL" b="1" dirty="0"/>
              <a:t>no </a:t>
            </a:r>
            <a:r>
              <a:rPr lang="es-CL" b="1" dirty="0" smtClean="0"/>
              <a:t>contables</a:t>
            </a:r>
          </a:p>
          <a:p>
            <a:pPr marL="0" indent="0">
              <a:buNone/>
            </a:pPr>
            <a:endParaRPr lang="es-CL" dirty="0"/>
          </a:p>
          <a:p>
            <a:r>
              <a:rPr lang="es-CL" b="1" dirty="0"/>
              <a:t>Ejemplos:</a:t>
            </a:r>
            <a:endParaRPr lang="es-CL" dirty="0"/>
          </a:p>
          <a:p>
            <a:r>
              <a:rPr lang="es-CL" dirty="0"/>
              <a:t>a </a:t>
            </a:r>
            <a:r>
              <a:rPr lang="es-CL" dirty="0" err="1"/>
              <a:t>little</a:t>
            </a:r>
            <a:r>
              <a:rPr lang="es-CL" dirty="0"/>
              <a:t> </a:t>
            </a:r>
            <a:r>
              <a:rPr lang="es-CL" dirty="0" err="1"/>
              <a:t>water</a:t>
            </a:r>
            <a:r>
              <a:rPr lang="es-CL" dirty="0"/>
              <a:t> → un poco de agua </a:t>
            </a:r>
          </a:p>
          <a:p>
            <a:r>
              <a:rPr lang="es-CL" dirty="0"/>
              <a:t>a </a:t>
            </a:r>
            <a:r>
              <a:rPr lang="es-CL" dirty="0" err="1"/>
              <a:t>little</a:t>
            </a:r>
            <a:r>
              <a:rPr lang="es-CL" dirty="0"/>
              <a:t> </a:t>
            </a:r>
            <a:r>
              <a:rPr lang="es-CL" dirty="0" err="1"/>
              <a:t>sugar</a:t>
            </a:r>
            <a:r>
              <a:rPr lang="es-CL" dirty="0"/>
              <a:t> → un poco de azúcar </a:t>
            </a:r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08987398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>
                <a:solidFill>
                  <a:prstClr val="black"/>
                </a:solidFill>
              </a:rPr>
              <a:t>¿Cuándo se debe usar </a:t>
            </a:r>
            <a:r>
              <a:rPr lang="es-CL" dirty="0">
                <a:solidFill>
                  <a:srgbClr val="FFC000"/>
                </a:solidFill>
                <a:latin typeface="Algerian" panose="04020705040A02060702" pitchFamily="82" charset="0"/>
              </a:rPr>
              <a:t>“a </a:t>
            </a:r>
            <a:r>
              <a:rPr lang="es-CL" dirty="0" err="1" smtClean="0">
                <a:solidFill>
                  <a:srgbClr val="FFC000"/>
                </a:solidFill>
                <a:latin typeface="Algerian" panose="04020705040A02060702" pitchFamily="82" charset="0"/>
              </a:rPr>
              <a:t>lot</a:t>
            </a:r>
            <a:r>
              <a:rPr lang="es-CL" dirty="0" smtClean="0">
                <a:solidFill>
                  <a:srgbClr val="FFC000"/>
                </a:solidFill>
                <a:latin typeface="Algerian" panose="04020705040A02060702" pitchFamily="82" charset="0"/>
              </a:rPr>
              <a:t> of”?</a:t>
            </a: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L" dirty="0"/>
              <a:t>👉 Significa: </a:t>
            </a:r>
            <a:r>
              <a:rPr lang="es-CL" b="1" dirty="0"/>
              <a:t>mucho / muchos / muchas</a:t>
            </a:r>
            <a:r>
              <a:rPr lang="es-CL" dirty="0"/>
              <a:t/>
            </a:r>
            <a:br>
              <a:rPr lang="es-CL" dirty="0"/>
            </a:br>
            <a:r>
              <a:rPr lang="es-CL" dirty="0"/>
              <a:t>👉 Se usa con </a:t>
            </a:r>
            <a:r>
              <a:rPr lang="es-CL" b="1" dirty="0"/>
              <a:t>todo</a:t>
            </a:r>
            <a:r>
              <a:rPr lang="es-CL" dirty="0"/>
              <a:t> (contables </a:t>
            </a:r>
            <a:r>
              <a:rPr lang="es-CL" dirty="0" smtClean="0"/>
              <a:t>e incontables)</a:t>
            </a:r>
          </a:p>
          <a:p>
            <a:pPr marL="0" indent="0">
              <a:buNone/>
            </a:pPr>
            <a:r>
              <a:rPr lang="es-CL" dirty="0" smtClean="0">
                <a:solidFill>
                  <a:prstClr val="black"/>
                </a:solidFill>
              </a:rPr>
              <a:t>   👉 </a:t>
            </a:r>
            <a:r>
              <a:rPr lang="es-CL" dirty="0"/>
              <a:t>S</a:t>
            </a:r>
            <a:r>
              <a:rPr lang="es-CL" dirty="0" smtClean="0"/>
              <a:t>e </a:t>
            </a:r>
            <a:r>
              <a:rPr lang="es-CL" dirty="0"/>
              <a:t>utiliza casi siempre en oraciones </a:t>
            </a:r>
            <a:r>
              <a:rPr lang="es-CL" b="1" dirty="0"/>
              <a:t>afirmativas</a:t>
            </a:r>
            <a:r>
              <a:rPr lang="es-CL" dirty="0"/>
              <a:t>.</a:t>
            </a:r>
            <a:endParaRPr lang="es-CL" dirty="0" smtClean="0"/>
          </a:p>
          <a:p>
            <a:pPr marL="0" indent="0">
              <a:buNone/>
            </a:pPr>
            <a:endParaRPr lang="es-CL" dirty="0"/>
          </a:p>
          <a:p>
            <a:r>
              <a:rPr lang="es-CL" b="1" dirty="0"/>
              <a:t>Ejemplos:</a:t>
            </a:r>
            <a:endParaRPr lang="es-CL" dirty="0"/>
          </a:p>
          <a:p>
            <a:r>
              <a:rPr lang="es-CL" dirty="0"/>
              <a:t>a </a:t>
            </a:r>
            <a:r>
              <a:rPr lang="es-CL" dirty="0" err="1"/>
              <a:t>lot</a:t>
            </a:r>
            <a:r>
              <a:rPr lang="es-CL" dirty="0"/>
              <a:t> of </a:t>
            </a:r>
            <a:r>
              <a:rPr lang="es-CL" dirty="0" err="1"/>
              <a:t>apples</a:t>
            </a:r>
            <a:r>
              <a:rPr lang="es-CL" dirty="0"/>
              <a:t> → muchas manzanas </a:t>
            </a:r>
          </a:p>
          <a:p>
            <a:r>
              <a:rPr lang="es-CL" dirty="0"/>
              <a:t>a </a:t>
            </a:r>
            <a:r>
              <a:rPr lang="es-CL" dirty="0" err="1"/>
              <a:t>lot</a:t>
            </a:r>
            <a:r>
              <a:rPr lang="es-CL" dirty="0"/>
              <a:t> of </a:t>
            </a:r>
            <a:r>
              <a:rPr lang="es-CL" dirty="0" err="1"/>
              <a:t>water</a:t>
            </a:r>
            <a:r>
              <a:rPr lang="es-CL" dirty="0"/>
              <a:t> → mucha agua </a:t>
            </a:r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94132935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9810</TotalTime>
  <Words>795</Words>
  <Application>Microsoft Office PowerPoint</Application>
  <PresentationFormat>Panorámica</PresentationFormat>
  <Paragraphs>178</Paragraphs>
  <Slides>28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28</vt:i4>
      </vt:variant>
    </vt:vector>
  </HeadingPairs>
  <TitlesOfParts>
    <vt:vector size="34" baseType="lpstr">
      <vt:lpstr>Algerian</vt:lpstr>
      <vt:lpstr>Arial</vt:lpstr>
      <vt:lpstr>Calibri</vt:lpstr>
      <vt:lpstr>Calibri Light</vt:lpstr>
      <vt:lpstr>Google Sans</vt:lpstr>
      <vt:lpstr>Tema de Office</vt:lpstr>
      <vt:lpstr>Presentación de PowerPoint</vt:lpstr>
      <vt:lpstr>FEELINGS AND OPINIONS </vt:lpstr>
      <vt:lpstr>             Vocabulary – Match the feeling 1. Match the emotion with the correct  definition.      Happy Angry Excited Bored Nervous Proud Sad Surprised </vt:lpstr>
      <vt:lpstr>             Vocabulary – Match the feeling 1. Match the emotion with the correct  definition.      Happy Angry Excited Bored Nervous Proud Sad Surprised </vt:lpstr>
      <vt:lpstr>2. Complete the sentences Use the correct feeling word. </vt:lpstr>
      <vt:lpstr>3. Expressing opinions:  Complete the sentences with your own opinion.</vt:lpstr>
      <vt:lpstr>💡 Expresiones útiles para enseñar:</vt:lpstr>
      <vt:lpstr>To be verb</vt:lpstr>
      <vt:lpstr>4. Writing – Short answer Answer using feelings and opinions.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Ejemplo: ¿Cómo hacer una tortilla?</vt:lpstr>
      <vt:lpstr>EXERCISES</vt:lpstr>
      <vt:lpstr>EXERCISES</vt:lpstr>
      <vt:lpstr>Presentación de PowerPoint</vt:lpstr>
      <vt:lpstr>Links juegos educativos y didácticos</vt:lpstr>
      <vt:lpstr>¿Qué son los cuantificadores?</vt:lpstr>
      <vt:lpstr>¿Cómo se usan?</vt:lpstr>
      <vt:lpstr>¿Cuándo se debe usar “many”?</vt:lpstr>
      <vt:lpstr>¿Cuándo se debe usar “much”? </vt:lpstr>
      <vt:lpstr>¿Cuándo se debe usar “some”?</vt:lpstr>
      <vt:lpstr>¿Cuándo se debe usar “any”?</vt:lpstr>
      <vt:lpstr>¿Cuándo se debe usar “a few”?</vt:lpstr>
      <vt:lpstr>¿Cuándo se debe usar “a little”?</vt:lpstr>
      <vt:lpstr>¿Cuándo se debe usar “a lot of”?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FEELINGS AND OPINIONS</dc:title>
  <dc:creator>Cuenta Microsoft</dc:creator>
  <cp:lastModifiedBy>Cuenta Microsoft</cp:lastModifiedBy>
  <cp:revision>44</cp:revision>
  <dcterms:created xsi:type="dcterms:W3CDTF">2026-03-09T02:37:27Z</dcterms:created>
  <dcterms:modified xsi:type="dcterms:W3CDTF">2026-04-06T22:13:28Z</dcterms:modified>
</cp:coreProperties>
</file>