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8" r:id="rId5"/>
    <p:sldId id="266" r:id="rId6"/>
    <p:sldId id="269" r:id="rId7"/>
    <p:sldId id="258" r:id="rId8"/>
    <p:sldId id="259" r:id="rId9"/>
    <p:sldId id="260" r:id="rId10"/>
    <p:sldId id="267" r:id="rId11"/>
    <p:sldId id="270" r:id="rId12"/>
    <p:sldId id="261" r:id="rId13"/>
    <p:sldId id="262" r:id="rId14"/>
    <p:sldId id="263" r:id="rId15"/>
    <p:sldId id="264" r:id="rId16"/>
    <p:sldId id="277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180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39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208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367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654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875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335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44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710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16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209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41289-4085-4AE9-A0D8-3C31EA8749F8}" type="datetimeFigureOut">
              <a:rPr lang="es-CL" smtClean="0"/>
              <a:t>08-04-2026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28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xZYFPJ0fp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“HOW DO YOU FEEL?</a:t>
            </a:r>
            <a:endParaRPr lang="es-CL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sz="6000" dirty="0">
                <a:solidFill>
                  <a:prstClr val="black"/>
                </a:solidFill>
                <a:latin typeface="Calibri Light" panose="020F0302020204030204"/>
              </a:rPr>
              <a:t>UNIT 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925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81" y="-3118"/>
            <a:ext cx="10515600" cy="953605"/>
          </a:xfrm>
        </p:spPr>
        <p:txBody>
          <a:bodyPr>
            <a:normAutofit/>
          </a:bodyPr>
          <a:lstStyle/>
          <a:p>
            <a:r>
              <a:rPr lang="es-CL" sz="4000" dirty="0" smtClean="0"/>
              <a:t>Look at </a:t>
            </a:r>
            <a:r>
              <a:rPr lang="es-CL" sz="4000" dirty="0" err="1" smtClean="0"/>
              <a:t>the</a:t>
            </a:r>
            <a:r>
              <a:rPr lang="es-CL" sz="4000" dirty="0" smtClean="0"/>
              <a:t> </a:t>
            </a:r>
            <a:r>
              <a:rPr lang="es-CL" sz="4000" dirty="0" err="1" smtClean="0"/>
              <a:t>picture</a:t>
            </a:r>
            <a:r>
              <a:rPr lang="es-CL" sz="4000" dirty="0" smtClean="0"/>
              <a:t> and complete </a:t>
            </a:r>
            <a:r>
              <a:rPr lang="es-CL" sz="4000" dirty="0" err="1" smtClean="0"/>
              <a:t>the</a:t>
            </a:r>
            <a:r>
              <a:rPr lang="es-CL" sz="4000" dirty="0" smtClean="0"/>
              <a:t> </a:t>
            </a:r>
            <a:r>
              <a:rPr lang="es-CL" sz="4000" dirty="0" err="1" smtClean="0"/>
              <a:t>sentence</a:t>
            </a:r>
            <a:r>
              <a:rPr lang="es-CL" sz="4000" dirty="0" smtClean="0"/>
              <a:t>:</a:t>
            </a:r>
            <a:endParaRPr lang="es-CL" sz="4000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471961"/>
            <a:ext cx="10515600" cy="470500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dirty="0" smtClean="0"/>
              <a:t>I </a:t>
            </a:r>
            <a:r>
              <a:rPr lang="es-CL" dirty="0" err="1" smtClean="0"/>
              <a:t>have</a:t>
            </a:r>
            <a:r>
              <a:rPr lang="es-CL" dirty="0" smtClean="0"/>
              <a:t> a </a:t>
            </a:r>
            <a:r>
              <a:rPr lang="es-CL" u="sng" dirty="0" smtClean="0"/>
              <a:t>_</a:t>
            </a:r>
            <a:r>
              <a:rPr lang="es-CL" u="sng" dirty="0" err="1" smtClean="0"/>
              <a:t>headache</a:t>
            </a:r>
            <a:r>
              <a:rPr lang="es-CL" u="sng" dirty="0" smtClean="0"/>
              <a:t>________</a:t>
            </a:r>
          </a:p>
          <a:p>
            <a:pPr marL="514350" indent="-514350">
              <a:buFont typeface="+mj-lt"/>
              <a:buAutoNum type="arabicPeriod"/>
            </a:pPr>
            <a:endParaRPr lang="es-CL" dirty="0" smtClean="0"/>
          </a:p>
          <a:p>
            <a:pPr marL="514350" indent="-514350">
              <a:buFont typeface="+mj-lt"/>
              <a:buAutoNum type="arabicPeriod"/>
            </a:pPr>
            <a:r>
              <a:rPr lang="es-CL" dirty="0" err="1" smtClean="0"/>
              <a:t>She</a:t>
            </a:r>
            <a:r>
              <a:rPr lang="es-CL" dirty="0" smtClean="0"/>
              <a:t> has a </a:t>
            </a:r>
            <a:r>
              <a:rPr lang="es-CL" u="sng" dirty="0" smtClean="0"/>
              <a:t>___</a:t>
            </a:r>
            <a:r>
              <a:rPr lang="es-CL" u="sng" dirty="0" err="1" smtClean="0"/>
              <a:t>runny</a:t>
            </a:r>
            <a:r>
              <a:rPr lang="es-CL" u="sng" dirty="0" smtClean="0"/>
              <a:t> </a:t>
            </a:r>
            <a:r>
              <a:rPr lang="es-CL" u="sng" dirty="0" err="1" smtClean="0"/>
              <a:t>nose</a:t>
            </a:r>
            <a:r>
              <a:rPr lang="es-CL" u="sng" dirty="0" smtClean="0"/>
              <a:t>___________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He has a </a:t>
            </a:r>
            <a:r>
              <a:rPr lang="es-CL" u="sng" dirty="0" smtClean="0"/>
              <a:t>_</a:t>
            </a:r>
            <a:r>
              <a:rPr lang="es-CL" u="sng" dirty="0" err="1" smtClean="0"/>
              <a:t>fever</a:t>
            </a:r>
            <a:r>
              <a:rPr lang="es-CL" u="sng" dirty="0" smtClean="0"/>
              <a:t>_________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He has a </a:t>
            </a:r>
            <a:r>
              <a:rPr lang="es-CL" u="sng" dirty="0" smtClean="0"/>
              <a:t>__</a:t>
            </a:r>
            <a:r>
              <a:rPr lang="es-CL" u="sng" dirty="0" err="1" smtClean="0"/>
              <a:t>toothache</a:t>
            </a:r>
            <a:r>
              <a:rPr lang="es-CL" u="sng" dirty="0" smtClean="0"/>
              <a:t>_____________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err="1" smtClean="0"/>
              <a:t>She</a:t>
            </a:r>
            <a:r>
              <a:rPr lang="es-CL" dirty="0" smtClean="0"/>
              <a:t> has a </a:t>
            </a:r>
            <a:r>
              <a:rPr lang="es-CL" u="sng" dirty="0" smtClean="0"/>
              <a:t>_</a:t>
            </a:r>
            <a:r>
              <a:rPr lang="es-CL" u="sng" dirty="0" err="1" smtClean="0"/>
              <a:t>sore</a:t>
            </a:r>
            <a:r>
              <a:rPr lang="es-CL" u="sng" dirty="0" smtClean="0"/>
              <a:t> </a:t>
            </a:r>
            <a:r>
              <a:rPr lang="es-CL" u="sng" dirty="0" err="1" smtClean="0"/>
              <a:t>throat</a:t>
            </a:r>
            <a:r>
              <a:rPr lang="es-CL" u="sng" dirty="0" smtClean="0"/>
              <a:t>_______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He has a </a:t>
            </a:r>
            <a:r>
              <a:rPr lang="es-CL" u="sng" dirty="0" err="1" smtClean="0"/>
              <a:t>broken</a:t>
            </a:r>
            <a:r>
              <a:rPr lang="es-CL" u="sng" dirty="0" smtClean="0"/>
              <a:t> </a:t>
            </a:r>
            <a:r>
              <a:rPr lang="es-CL" u="sng" dirty="0" err="1" smtClean="0"/>
              <a:t>arm</a:t>
            </a:r>
            <a:r>
              <a:rPr lang="es-CL" dirty="0" smtClean="0"/>
              <a:t>__________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598" y="773519"/>
            <a:ext cx="880170" cy="9478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/>
          <a:srcRect b="9456"/>
          <a:stretch/>
        </p:blipFill>
        <p:spPr>
          <a:xfrm>
            <a:off x="5219003" y="1719699"/>
            <a:ext cx="876997" cy="94054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4"/>
          <a:srcRect b="11477"/>
          <a:stretch/>
        </p:blipFill>
        <p:spPr>
          <a:xfrm>
            <a:off x="4366630" y="2693291"/>
            <a:ext cx="891168" cy="85097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5"/>
          <a:srcRect b="6854"/>
          <a:stretch/>
        </p:blipFill>
        <p:spPr>
          <a:xfrm>
            <a:off x="5308965" y="3292146"/>
            <a:ext cx="1069077" cy="106463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6"/>
          <a:srcRect l="13373" r="15105" b="5417"/>
          <a:stretch/>
        </p:blipFill>
        <p:spPr>
          <a:xfrm>
            <a:off x="4985527" y="4403820"/>
            <a:ext cx="932054" cy="72355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7"/>
          <a:srcRect l="14033" t="6854" r="10975" b="9377"/>
          <a:stretch/>
        </p:blipFill>
        <p:spPr>
          <a:xfrm>
            <a:off x="4559455" y="5364454"/>
            <a:ext cx="892099" cy="1065384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6429210" y="2620939"/>
            <a:ext cx="5745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What’s</a:t>
            </a:r>
            <a:r>
              <a:rPr lang="es-E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matter</a:t>
            </a:r>
            <a:r>
              <a:rPr lang="es-E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es-E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3997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0"/>
            <a:ext cx="10515600" cy="1325563"/>
          </a:xfrm>
        </p:spPr>
        <p:txBody>
          <a:bodyPr/>
          <a:lstStyle/>
          <a:p>
            <a:r>
              <a:rPr lang="es-CL" dirty="0" err="1" smtClean="0"/>
              <a:t>Ejercise</a:t>
            </a:r>
            <a:r>
              <a:rPr lang="es-CL" dirty="0" smtClean="0"/>
              <a:t>:</a:t>
            </a:r>
            <a:br>
              <a:rPr lang="es-CL" dirty="0" smtClean="0"/>
            </a:br>
            <a:r>
              <a:rPr lang="es-CL" dirty="0" err="1" smtClean="0"/>
              <a:t>Make</a:t>
            </a:r>
            <a:r>
              <a:rPr lang="es-CL" dirty="0" smtClean="0"/>
              <a:t> </a:t>
            </a:r>
            <a:r>
              <a:rPr lang="es-CL" dirty="0" err="1" smtClean="0"/>
              <a:t>sentences</a:t>
            </a:r>
            <a:r>
              <a:rPr lang="es-CL" dirty="0" smtClean="0"/>
              <a:t> </a:t>
            </a:r>
            <a:r>
              <a:rPr lang="es-CL" dirty="0" err="1" smtClean="0"/>
              <a:t>with</a:t>
            </a:r>
            <a:r>
              <a:rPr lang="es-CL" dirty="0" smtClean="0"/>
              <a:t> </a:t>
            </a:r>
            <a:r>
              <a:rPr lang="es-CL" dirty="0" err="1" smtClean="0"/>
              <a:t>feelings</a:t>
            </a:r>
            <a:r>
              <a:rPr lang="es-CL" dirty="0" smtClean="0"/>
              <a:t> and </a:t>
            </a:r>
            <a:r>
              <a:rPr lang="es-CL" dirty="0" err="1" smtClean="0"/>
              <a:t>illness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72322"/>
            <a:ext cx="10515600" cy="4604641"/>
          </a:xfrm>
        </p:spPr>
        <p:txBody>
          <a:bodyPr/>
          <a:lstStyle/>
          <a:p>
            <a:r>
              <a:rPr lang="es-CL" dirty="0" smtClean="0"/>
              <a:t>Ex:  </a:t>
            </a:r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bad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cold</a:t>
            </a:r>
            <a:endParaRPr lang="es-CL" sz="4000" dirty="0" smtClean="0"/>
          </a:p>
          <a:p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bad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cut</a:t>
            </a:r>
            <a:endParaRPr lang="es-CL" sz="4000" dirty="0" smtClean="0"/>
          </a:p>
          <a:p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tired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headche</a:t>
            </a:r>
            <a:endParaRPr lang="es-CL" sz="4000" dirty="0" smtClean="0"/>
          </a:p>
          <a:p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bad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cough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1003495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413" y="298218"/>
            <a:ext cx="10515600" cy="1325563"/>
          </a:xfrm>
        </p:spPr>
        <p:txBody>
          <a:bodyPr/>
          <a:lstStyle/>
          <a:p>
            <a:r>
              <a:rPr lang="es-CL" dirty="0" smtClean="0"/>
              <a:t>Reading </a:t>
            </a:r>
            <a:r>
              <a:rPr lang="es-CL" dirty="0" err="1" smtClean="0"/>
              <a:t>Activity</a:t>
            </a:r>
            <a:endParaRPr lang="es-C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81413" y="1442697"/>
            <a:ext cx="11029173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Text: “A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Day”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Lucy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Today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because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morning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wakes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up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has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headache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fever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checks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temperature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some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medicine.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Lucy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stays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bed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drinks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tea.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watches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TV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afternoon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little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still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has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cough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tells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sleep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tomorrow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s-CL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454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4403"/>
            <a:ext cx="10515600" cy="783451"/>
          </a:xfrm>
        </p:spPr>
        <p:txBody>
          <a:bodyPr/>
          <a:lstStyle/>
          <a:p>
            <a:r>
              <a:rPr lang="es-CL" dirty="0" smtClean="0"/>
              <a:t>MULTIPLE CHOICE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47854"/>
            <a:ext cx="10515600" cy="5687121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1Why is Lucy not at school?</a:t>
            </a:r>
          </a:p>
          <a:p>
            <a:pPr marL="514350" indent="-514350">
              <a:buAutoNum type="alphaLcParenR"/>
            </a:pPr>
            <a:r>
              <a:rPr lang="en-US" dirty="0" smtClean="0"/>
              <a:t>Because she is happy</a:t>
            </a:r>
          </a:p>
          <a:p>
            <a:pPr marL="0" indent="0">
              <a:buNone/>
            </a:pPr>
            <a:r>
              <a:rPr lang="en-US" dirty="0" smtClean="0"/>
              <a:t>b) Because she feels sick</a:t>
            </a:r>
          </a:p>
          <a:p>
            <a:pPr marL="0" indent="0">
              <a:buNone/>
            </a:pPr>
            <a:r>
              <a:rPr lang="en-US" dirty="0" smtClean="0"/>
              <a:t>c) Because she is playing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2What does Lucy have in the morning?</a:t>
            </a:r>
          </a:p>
          <a:p>
            <a:pPr marL="514350" indent="-514350">
              <a:buAutoNum type="alphaLcParenR"/>
            </a:pPr>
            <a:r>
              <a:rPr lang="en-US" dirty="0" smtClean="0"/>
              <a:t>A cold and hunger</a:t>
            </a:r>
          </a:p>
          <a:p>
            <a:pPr marL="0" indent="0">
              <a:buNone/>
            </a:pPr>
            <a:r>
              <a:rPr lang="en-US" dirty="0" smtClean="0"/>
              <a:t>b) A headache and a fever</a:t>
            </a:r>
          </a:p>
          <a:p>
            <a:pPr marL="0" indent="0">
              <a:buNone/>
            </a:pPr>
            <a:r>
              <a:rPr lang="en-US" dirty="0" smtClean="0"/>
              <a:t>c) A cough and happiness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3What does her mom give her?</a:t>
            </a:r>
          </a:p>
          <a:p>
            <a:pPr marL="514350" indent="-514350">
              <a:buAutoNum type="alphaLcParenR"/>
            </a:pPr>
            <a:r>
              <a:rPr lang="en-US" dirty="0" smtClean="0"/>
              <a:t>Food</a:t>
            </a:r>
          </a:p>
          <a:p>
            <a:pPr marL="0" indent="0">
              <a:buNone/>
            </a:pPr>
            <a:r>
              <a:rPr lang="en-US" dirty="0" smtClean="0"/>
              <a:t>b) Medicine</a:t>
            </a:r>
          </a:p>
          <a:p>
            <a:pPr marL="0" indent="0">
              <a:buNone/>
            </a:pPr>
            <a:r>
              <a:rPr lang="en-US" dirty="0" smtClean="0"/>
              <a:t>c) Toys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4What does Lucy do during the day?</a:t>
            </a:r>
          </a:p>
          <a:p>
            <a:pPr marL="514350" indent="-514350">
              <a:buAutoNum type="alphaLcParenR"/>
            </a:pPr>
            <a:r>
              <a:rPr lang="en-US" dirty="0" smtClean="0"/>
              <a:t>She goes to school</a:t>
            </a:r>
          </a:p>
          <a:p>
            <a:pPr marL="0" indent="0">
              <a:buNone/>
            </a:pPr>
            <a:r>
              <a:rPr lang="en-US" dirty="0" smtClean="0"/>
              <a:t>b) She plays outside</a:t>
            </a:r>
          </a:p>
          <a:p>
            <a:pPr marL="0" indent="0">
              <a:buNone/>
            </a:pPr>
            <a:r>
              <a:rPr lang="en-US" dirty="0" smtClean="0"/>
              <a:t>c) She rests and watches TV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5How does Lucy feel in the afternoon?</a:t>
            </a:r>
          </a:p>
          <a:p>
            <a:pPr marL="514350" indent="-514350">
              <a:buAutoNum type="alphaLcParenR"/>
            </a:pPr>
            <a:r>
              <a:rPr lang="en-US" dirty="0" smtClean="0"/>
              <a:t>Worse</a:t>
            </a:r>
          </a:p>
          <a:p>
            <a:pPr marL="0" indent="0">
              <a:buNone/>
            </a:pPr>
            <a:r>
              <a:rPr lang="en-US" dirty="0" smtClean="0"/>
              <a:t>b) The same</a:t>
            </a:r>
          </a:p>
          <a:p>
            <a:pPr marL="0" indent="0">
              <a:buNone/>
            </a:pPr>
            <a:r>
              <a:rPr lang="en-US" dirty="0" smtClean="0"/>
              <a:t>c) A little better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81819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Write</a:t>
            </a:r>
            <a:r>
              <a:rPr lang="es-CL" dirty="0" smtClean="0"/>
              <a:t> true </a:t>
            </a:r>
            <a:r>
              <a:rPr lang="es-CL" dirty="0" err="1" smtClean="0"/>
              <a:t>or</a:t>
            </a:r>
            <a:r>
              <a:rPr lang="es-CL" dirty="0" smtClean="0"/>
              <a:t> false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. True or False</a:t>
            </a:r>
          </a:p>
          <a:p>
            <a:r>
              <a:rPr lang="en-US" dirty="0" smtClean="0"/>
              <a:t>Lucy goes to school. ___</a:t>
            </a:r>
          </a:p>
          <a:p>
            <a:r>
              <a:rPr lang="en-US" dirty="0" smtClean="0"/>
              <a:t>She feels tired. ___</a:t>
            </a:r>
          </a:p>
          <a:p>
            <a:r>
              <a:rPr lang="en-US" dirty="0" smtClean="0"/>
              <a:t>She has a fever. ___</a:t>
            </a:r>
          </a:p>
          <a:p>
            <a:r>
              <a:rPr lang="en-US" dirty="0" smtClean="0"/>
              <a:t>She plays with friends. ___</a:t>
            </a:r>
          </a:p>
          <a:p>
            <a:r>
              <a:rPr lang="en-US" dirty="0" smtClean="0"/>
              <a:t>She watches TV. ___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14848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Answer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questions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Short Answers</a:t>
            </a:r>
          </a:p>
          <a:p>
            <a:r>
              <a:rPr lang="en-US" dirty="0" smtClean="0"/>
              <a:t>How does Lucy feel in the morning?</a:t>
            </a:r>
          </a:p>
          <a:p>
            <a:r>
              <a:rPr lang="en-US" dirty="0" smtClean="0"/>
              <a:t>What does her mom do?</a:t>
            </a:r>
          </a:p>
          <a:p>
            <a:r>
              <a:rPr lang="en-US" dirty="0" smtClean="0"/>
              <a:t>What does Lucy drink?</a:t>
            </a:r>
          </a:p>
          <a:p>
            <a:r>
              <a:rPr lang="en-US" dirty="0" smtClean="0"/>
              <a:t>Does she feel better later?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5561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>
                <a:solidFill>
                  <a:srgbClr val="00B050"/>
                </a:solidFill>
                <a:latin typeface="Algerian" panose="04020705040A02060702" pitchFamily="82" charset="0"/>
              </a:rPr>
              <a:t>Should</a:t>
            </a:r>
            <a:r>
              <a:rPr lang="es-CL" dirty="0" smtClean="0"/>
              <a:t>= debería (consejo)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u="sng" dirty="0" smtClean="0"/>
              <a:t>Afirmativo</a:t>
            </a:r>
          </a:p>
          <a:p>
            <a:pPr marL="0" indent="0">
              <a:buNone/>
            </a:pPr>
            <a:r>
              <a:rPr lang="es-CL" dirty="0" smtClean="0"/>
              <a:t>Sujeto + </a:t>
            </a:r>
            <a:r>
              <a:rPr lang="es-CL" dirty="0" err="1" smtClean="0"/>
              <a:t>should</a:t>
            </a:r>
            <a:r>
              <a:rPr lang="es-CL" dirty="0" smtClean="0"/>
              <a:t> + verbo + complemento</a:t>
            </a:r>
          </a:p>
          <a:p>
            <a:pPr marL="0" indent="0">
              <a:buNone/>
            </a:pPr>
            <a:endParaRPr lang="es-CL" dirty="0"/>
          </a:p>
          <a:p>
            <a:r>
              <a:rPr lang="es-CL" u="sng" dirty="0" smtClean="0"/>
              <a:t>negativo</a:t>
            </a:r>
          </a:p>
          <a:p>
            <a:pPr marL="0" indent="0">
              <a:buNone/>
            </a:pPr>
            <a:r>
              <a:rPr lang="es-CL" dirty="0" smtClean="0"/>
              <a:t>Sujeto + </a:t>
            </a:r>
            <a:r>
              <a:rPr lang="es-CL" dirty="0" err="1" smtClean="0"/>
              <a:t>should</a:t>
            </a:r>
            <a:r>
              <a:rPr lang="es-CL" dirty="0" smtClean="0"/>
              <a:t> + </a:t>
            </a:r>
            <a:r>
              <a:rPr lang="es-CL" dirty="0" err="1" smtClean="0"/>
              <a:t>not</a:t>
            </a:r>
            <a:r>
              <a:rPr lang="es-CL" dirty="0" smtClean="0"/>
              <a:t> (</a:t>
            </a:r>
            <a:r>
              <a:rPr lang="es-CL" dirty="0" err="1" smtClean="0"/>
              <a:t>shouldn’t</a:t>
            </a:r>
            <a:r>
              <a:rPr lang="es-CL" dirty="0" smtClean="0"/>
              <a:t>) + complemento</a:t>
            </a:r>
          </a:p>
          <a:p>
            <a:pPr marL="0" indent="0">
              <a:buNone/>
            </a:pPr>
            <a:endParaRPr lang="es-CL" dirty="0"/>
          </a:p>
          <a:p>
            <a:r>
              <a:rPr lang="es-CL" u="sng" dirty="0" smtClean="0"/>
              <a:t>Interrogativo</a:t>
            </a:r>
          </a:p>
          <a:p>
            <a:pPr marL="0" indent="0">
              <a:buNone/>
            </a:pPr>
            <a:r>
              <a:rPr lang="es-CL" dirty="0" err="1" smtClean="0"/>
              <a:t>Should</a:t>
            </a:r>
            <a:r>
              <a:rPr lang="es-CL" dirty="0" smtClean="0"/>
              <a:t> + sujeto + verbo + complemento?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30479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Brush your teeth.</a:t>
            </a:r>
          </a:p>
          <a:p>
            <a:r>
              <a:rPr lang="en-US" dirty="0"/>
              <a:t>Eat fruit.</a:t>
            </a:r>
          </a:p>
          <a:p>
            <a:r>
              <a:rPr lang="en-US" dirty="0"/>
              <a:t>Eat vegetables.</a:t>
            </a:r>
          </a:p>
          <a:p>
            <a:r>
              <a:rPr lang="en-US" dirty="0"/>
              <a:t>Drink water.</a:t>
            </a:r>
          </a:p>
          <a:p>
            <a:r>
              <a:rPr lang="en-US" dirty="0"/>
              <a:t>Comb your hair.</a:t>
            </a:r>
          </a:p>
          <a:p>
            <a:r>
              <a:rPr lang="en-US" dirty="0"/>
              <a:t>Take a shower.</a:t>
            </a:r>
          </a:p>
          <a:p>
            <a:r>
              <a:rPr lang="en-US" dirty="0"/>
              <a:t>Eat healthy food.</a:t>
            </a:r>
          </a:p>
          <a:p>
            <a:r>
              <a:rPr lang="en-US" dirty="0"/>
              <a:t>wash your hands.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56915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Tom: Hi, Sally! What’s wrong?</a:t>
            </a:r>
          </a:p>
          <a:p>
            <a:r>
              <a:rPr lang="en-US" dirty="0"/>
              <a:t>Sally: Hi, Tom. I feel sick.</a:t>
            </a:r>
          </a:p>
          <a:p>
            <a:r>
              <a:rPr lang="en-US" dirty="0"/>
              <a:t>Tom: What’s the matter?</a:t>
            </a:r>
          </a:p>
          <a:p>
            <a:r>
              <a:rPr lang="en-US" dirty="0"/>
              <a:t>Sally: I have a headache and an earache.</a:t>
            </a:r>
          </a:p>
          <a:p>
            <a:r>
              <a:rPr lang="en-US" dirty="0"/>
              <a:t>Tom: Oh! You should take some medicine.</a:t>
            </a:r>
          </a:p>
          <a:p>
            <a:r>
              <a:rPr lang="en-US" dirty="0"/>
              <a:t>Sally: Yes, but I also have a stomachache.</a:t>
            </a:r>
          </a:p>
          <a:p>
            <a:r>
              <a:rPr lang="en-US" dirty="0"/>
              <a:t>Tom: That’s too bad! I think you should go to the doctor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81413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Peter: (on the phone) Hi, Tom! How are you?</a:t>
            </a:r>
          </a:p>
          <a:p>
            <a:r>
              <a:rPr lang="en-US" dirty="0"/>
              <a:t>Bob: Hi, Pete! I don’t feel well.</a:t>
            </a:r>
          </a:p>
          <a:p>
            <a:r>
              <a:rPr lang="en-US" dirty="0"/>
              <a:t>Peter: What’s the matter?</a:t>
            </a:r>
          </a:p>
          <a:p>
            <a:r>
              <a:rPr lang="en-US" dirty="0"/>
              <a:t>Bob: I have a stomachache.</a:t>
            </a:r>
          </a:p>
          <a:p>
            <a:r>
              <a:rPr lang="en-US" dirty="0"/>
              <a:t>Peter: Oh! That’s too bad. You should take a rest.</a:t>
            </a:r>
          </a:p>
          <a:p>
            <a:r>
              <a:rPr lang="en-US" dirty="0"/>
              <a:t>Bob: Yes, the doctor says I shouldn’t eat sweets or chocolates. He says I should drink water and stay in bed.</a:t>
            </a:r>
          </a:p>
          <a:p>
            <a:r>
              <a:rPr lang="en-US" dirty="0"/>
              <a:t>Peter: I hope you get better.</a:t>
            </a:r>
          </a:p>
          <a:p>
            <a:r>
              <a:rPr lang="en-US" dirty="0"/>
              <a:t>Bob: Thank you, Bye</a:t>
            </a:r>
          </a:p>
          <a:p>
            <a:r>
              <a:rPr lang="en-US" dirty="0"/>
              <a:t>Peter: Bye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4989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s-CL" sz="4800" b="1" dirty="0">
                <a:solidFill>
                  <a:prstClr val="black"/>
                </a:solidFill>
                <a:latin typeface="Calibri" panose="020F0502020204030204"/>
              </a:rPr>
              <a:t>Objetivo</a:t>
            </a:r>
            <a:br>
              <a:rPr lang="es-CL" sz="4800" b="1" dirty="0">
                <a:solidFill>
                  <a:prstClr val="black"/>
                </a:solidFill>
                <a:latin typeface="Calibri" panose="020F0502020204030204"/>
              </a:rPr>
            </a:br>
            <a:endParaRPr lang="es-CL" sz="7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Los </a:t>
            </a:r>
            <a:r>
              <a:rPr lang="es-CL" dirty="0"/>
              <a:t>estudiantes serán capaces de:</a:t>
            </a:r>
          </a:p>
          <a:p>
            <a:r>
              <a:rPr lang="es-CL" dirty="0"/>
              <a:t>Expresar emociones </a:t>
            </a:r>
          </a:p>
          <a:p>
            <a:r>
              <a:rPr lang="es-CL" dirty="0"/>
              <a:t>Hablar de enfermedades simples </a:t>
            </a:r>
          </a:p>
          <a:p>
            <a:r>
              <a:rPr lang="es-CL" dirty="0"/>
              <a:t>Preguntar y responder cómo se sienten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45723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0361"/>
            <a:ext cx="10515600" cy="607660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Can you see my teeth? (</a:t>
            </a:r>
            <a:r>
              <a:rPr lang="en-US" dirty="0" err="1"/>
              <a:t>mostrar</a:t>
            </a:r>
            <a:r>
              <a:rPr lang="en-US" dirty="0"/>
              <a:t> los </a:t>
            </a:r>
            <a:r>
              <a:rPr lang="en-US" dirty="0" err="1"/>
              <a:t>dientes</a:t>
            </a:r>
            <a:r>
              <a:rPr lang="en-US" dirty="0"/>
              <a:t>)</a:t>
            </a:r>
          </a:p>
          <a:p>
            <a:r>
              <a:rPr lang="en-US" dirty="0"/>
              <a:t>I use them to chew. (</a:t>
            </a:r>
            <a:r>
              <a:rPr lang="en-US" dirty="0" err="1"/>
              <a:t>masticar</a:t>
            </a:r>
            <a:r>
              <a:rPr lang="en-US" dirty="0"/>
              <a:t>)</a:t>
            </a:r>
          </a:p>
          <a:p>
            <a:r>
              <a:rPr lang="en-US" dirty="0"/>
              <a:t>I chew things like carrots (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mímica</a:t>
            </a:r>
            <a:r>
              <a:rPr lang="en-US" dirty="0"/>
              <a:t> de comer </a:t>
            </a:r>
            <a:r>
              <a:rPr lang="en-US" dirty="0" err="1"/>
              <a:t>zanahoria</a:t>
            </a:r>
            <a:r>
              <a:rPr lang="en-US" dirty="0"/>
              <a:t>)</a:t>
            </a:r>
          </a:p>
          <a:p>
            <a:r>
              <a:rPr lang="en-US" dirty="0"/>
              <a:t>so my teeth stay like new.</a:t>
            </a:r>
          </a:p>
          <a:p>
            <a:r>
              <a:rPr lang="en-US" dirty="0"/>
              <a:t>Can you see my teeth?</a:t>
            </a:r>
          </a:p>
          <a:p>
            <a:r>
              <a:rPr lang="en-US" dirty="0"/>
              <a:t>I use them to bite. (</a:t>
            </a:r>
            <a:r>
              <a:rPr lang="en-US" dirty="0" err="1"/>
              <a:t>morder</a:t>
            </a:r>
            <a:r>
              <a:rPr lang="en-US" dirty="0"/>
              <a:t>)</a:t>
            </a:r>
          </a:p>
          <a:p>
            <a:r>
              <a:rPr lang="en-US" dirty="0"/>
              <a:t>I bite things like apples (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mímica</a:t>
            </a:r>
            <a:r>
              <a:rPr lang="en-US" dirty="0"/>
              <a:t> de </a:t>
            </a:r>
            <a:r>
              <a:rPr lang="en-US" dirty="0" err="1"/>
              <a:t>morder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manzana</a:t>
            </a:r>
            <a:r>
              <a:rPr lang="en-US" dirty="0"/>
              <a:t>)</a:t>
            </a:r>
          </a:p>
          <a:p>
            <a:r>
              <a:rPr lang="en-US" dirty="0"/>
              <a:t>so my teeth will stay white. (</a:t>
            </a:r>
            <a:r>
              <a:rPr lang="en-US" dirty="0" err="1"/>
              <a:t>mostrar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blanco</a:t>
            </a:r>
            <a:r>
              <a:rPr lang="en-US" dirty="0"/>
              <a:t>)</a:t>
            </a:r>
          </a:p>
          <a:p>
            <a:r>
              <a:rPr lang="en-US" dirty="0"/>
              <a:t>Can you see my teeth?</a:t>
            </a:r>
          </a:p>
          <a:p>
            <a:r>
              <a:rPr lang="en-US" dirty="0"/>
              <a:t>I use them to speak. (</a:t>
            </a:r>
            <a:r>
              <a:rPr lang="en-US" dirty="0" err="1"/>
              <a:t>hacer</a:t>
            </a:r>
            <a:r>
              <a:rPr lang="en-US" dirty="0"/>
              <a:t> con la </a:t>
            </a:r>
            <a:r>
              <a:rPr lang="en-US" dirty="0" err="1"/>
              <a:t>mano</a:t>
            </a:r>
            <a:r>
              <a:rPr lang="en-US" dirty="0"/>
              <a:t> el </a:t>
            </a:r>
            <a:r>
              <a:rPr lang="en-US" dirty="0" err="1"/>
              <a:t>signo</a:t>
            </a:r>
            <a:r>
              <a:rPr lang="en-US" dirty="0"/>
              <a:t> de </a:t>
            </a:r>
            <a:r>
              <a:rPr lang="en-US" dirty="0" err="1"/>
              <a:t>hablar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s-CL" dirty="0"/>
              <a:t>Luego de leer la poesía varias veces, hacen un afiche en el que escribirán cuatro recomendaciones para</a:t>
            </a:r>
          </a:p>
          <a:p>
            <a:r>
              <a:rPr lang="es-CL" dirty="0"/>
              <a:t>cuidar los dientes. L</a:t>
            </a:r>
          </a:p>
        </p:txBody>
      </p:sp>
    </p:spTree>
    <p:extLst>
      <p:ext uri="{BB962C8B-B14F-4D97-AF65-F5344CB8AC3E}">
        <p14:creationId xmlns:p14="http://schemas.microsoft.com/office/powerpoint/2010/main" val="3157008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4547839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Hi Jane:</a:t>
            </a:r>
          </a:p>
          <a:p>
            <a:r>
              <a:rPr lang="en-US" dirty="0"/>
              <a:t>I can´t go to school this week. I don’t feel well. I’m in bed with</a:t>
            </a:r>
          </a:p>
          <a:p>
            <a:r>
              <a:rPr lang="en-US" dirty="0"/>
              <a:t>a terrible cold. I have a headache and an earache. The doctor</a:t>
            </a:r>
          </a:p>
          <a:p>
            <a:r>
              <a:rPr lang="en-US" dirty="0"/>
              <a:t>says I should drink a lot of water and rest and I shouldn’t</a:t>
            </a:r>
          </a:p>
          <a:p>
            <a:r>
              <a:rPr lang="en-US" dirty="0"/>
              <a:t>watch TV. I can’t talk because I have a sore throat too.</a:t>
            </a:r>
          </a:p>
          <a:p>
            <a:r>
              <a:rPr lang="en-US" dirty="0"/>
              <a:t>See you next week.</a:t>
            </a:r>
          </a:p>
          <a:p>
            <a:r>
              <a:rPr lang="en-US" dirty="0"/>
              <a:t>Love,</a:t>
            </a:r>
          </a:p>
          <a:p>
            <a:r>
              <a:rPr lang="en-US" dirty="0"/>
              <a:t>Sally</a:t>
            </a:r>
          </a:p>
          <a:p>
            <a:endParaRPr lang="en-US" dirty="0"/>
          </a:p>
          <a:p>
            <a:pPr marL="0" indent="0">
              <a:buNone/>
            </a:pP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6713033" y="2589975"/>
            <a:ext cx="403674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Sally is in bed. She has a __________________.</a:t>
            </a:r>
          </a:p>
          <a:p>
            <a:r>
              <a:rPr lang="en-US" sz="2400" dirty="0"/>
              <a:t>Sally has a __________, a __________ and a sore throat.</a:t>
            </a:r>
          </a:p>
          <a:p>
            <a:r>
              <a:rPr lang="en-US" sz="2400" dirty="0"/>
              <a:t>Sally should _____________________</a:t>
            </a:r>
          </a:p>
          <a:p>
            <a:r>
              <a:rPr lang="en-US" sz="2400" dirty="0"/>
              <a:t>She shouldn’t ____________________</a:t>
            </a:r>
          </a:p>
          <a:p>
            <a:r>
              <a:rPr lang="en-US" sz="2400" dirty="0"/>
              <a:t>3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9617658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s-CL" dirty="0" err="1" smtClean="0"/>
              <a:t>Healthy</a:t>
            </a:r>
            <a:r>
              <a:rPr lang="es-CL" dirty="0" smtClean="0"/>
              <a:t>		</a:t>
            </a:r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r>
              <a:rPr lang="es-CL" dirty="0" smtClean="0"/>
              <a:t>No </a:t>
            </a:r>
            <a:r>
              <a:rPr lang="es-CL" dirty="0" err="1" smtClean="0"/>
              <a:t>healthy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98173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9665" y="7768"/>
            <a:ext cx="10515600" cy="964337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s-CL" dirty="0" err="1" smtClean="0"/>
              <a:t>Vocabulary</a:t>
            </a:r>
            <a:r>
              <a:rPr lang="es-CL" dirty="0" smtClean="0"/>
              <a:t> (</a:t>
            </a:r>
            <a:r>
              <a:rPr lang="es-CL" dirty="0" err="1" smtClean="0"/>
              <a:t>Feelings</a:t>
            </a:r>
            <a:r>
              <a:rPr lang="es-CL" dirty="0" smtClean="0"/>
              <a:t> &amp; </a:t>
            </a:r>
            <a:r>
              <a:rPr lang="es-CL" dirty="0" err="1" smtClean="0"/>
              <a:t>Illnesses</a:t>
            </a:r>
            <a:r>
              <a:rPr lang="es-CL" dirty="0" smtClean="0"/>
              <a:t>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9665" y="972105"/>
            <a:ext cx="11062741" cy="5638557"/>
          </a:xfrm>
        </p:spPr>
        <p:txBody>
          <a:bodyPr numCol="2">
            <a:normAutofit fontScale="77500" lnSpcReduction="20000"/>
          </a:bodyPr>
          <a:lstStyle/>
          <a:p>
            <a:r>
              <a:rPr lang="es-CL" b="1" dirty="0" err="1" smtClean="0"/>
              <a:t>Feelings</a:t>
            </a:r>
            <a:r>
              <a:rPr lang="es-CL" b="1" dirty="0" smtClean="0"/>
              <a:t> (emociones):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err="1" smtClean="0"/>
              <a:t>happy</a:t>
            </a:r>
            <a:r>
              <a:rPr lang="es-CL" dirty="0" smtClean="0"/>
              <a:t> 😊 → feliz</a:t>
            </a:r>
          </a:p>
          <a:p>
            <a:r>
              <a:rPr lang="es-CL" dirty="0" err="1" smtClean="0"/>
              <a:t>sad</a:t>
            </a:r>
            <a:r>
              <a:rPr lang="es-CL" dirty="0" smtClean="0"/>
              <a:t> 😢 → triste</a:t>
            </a:r>
          </a:p>
          <a:p>
            <a:r>
              <a:rPr lang="es-CL" dirty="0" err="1" smtClean="0"/>
              <a:t>tired</a:t>
            </a:r>
            <a:r>
              <a:rPr lang="es-CL" dirty="0" smtClean="0"/>
              <a:t> 😴 → cansado/a</a:t>
            </a:r>
          </a:p>
          <a:p>
            <a:r>
              <a:rPr lang="es-CL" dirty="0" err="1" smtClean="0"/>
              <a:t>scared</a:t>
            </a:r>
            <a:r>
              <a:rPr lang="es-CL" dirty="0" smtClean="0"/>
              <a:t> 😨 → asustado/a</a:t>
            </a:r>
          </a:p>
          <a:p>
            <a:r>
              <a:rPr lang="es-CL" dirty="0" err="1" smtClean="0"/>
              <a:t>angry</a:t>
            </a:r>
            <a:r>
              <a:rPr lang="es-CL" dirty="0" smtClean="0"/>
              <a:t> 😠 → enojado/a</a:t>
            </a:r>
          </a:p>
          <a:p>
            <a:endParaRPr lang="es-CL" dirty="0"/>
          </a:p>
          <a:p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r>
              <a:rPr lang="es-CL" b="1" dirty="0" err="1" smtClean="0"/>
              <a:t>Illnesses</a:t>
            </a:r>
            <a:r>
              <a:rPr lang="es-CL" b="1" dirty="0" smtClean="0"/>
              <a:t> (enfermedades):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err="1" smtClean="0"/>
              <a:t>headache</a:t>
            </a:r>
            <a:r>
              <a:rPr lang="es-CL" dirty="0" smtClean="0"/>
              <a:t>  → dolor de cabeza</a:t>
            </a:r>
          </a:p>
          <a:p>
            <a:r>
              <a:rPr lang="es-CL" dirty="0" err="1" smtClean="0"/>
              <a:t>stomachache</a:t>
            </a:r>
            <a:r>
              <a:rPr lang="es-CL" dirty="0" smtClean="0"/>
              <a:t> → dolor de estómago</a:t>
            </a:r>
          </a:p>
          <a:p>
            <a:r>
              <a:rPr lang="es-CL" dirty="0" err="1" smtClean="0"/>
              <a:t>cold</a:t>
            </a:r>
            <a:r>
              <a:rPr lang="es-CL" dirty="0" smtClean="0"/>
              <a:t>  → resfriado</a:t>
            </a:r>
          </a:p>
          <a:p>
            <a:r>
              <a:rPr lang="es-CL" dirty="0" err="1" smtClean="0"/>
              <a:t>fever</a:t>
            </a:r>
            <a:r>
              <a:rPr lang="es-CL" dirty="0" smtClean="0"/>
              <a:t>  → fiebre</a:t>
            </a:r>
          </a:p>
          <a:p>
            <a:r>
              <a:rPr lang="es-CL" dirty="0" err="1" smtClean="0"/>
              <a:t>cough</a:t>
            </a:r>
            <a:r>
              <a:rPr lang="es-CL" dirty="0" smtClean="0"/>
              <a:t>  → tos</a:t>
            </a:r>
          </a:p>
          <a:p>
            <a:r>
              <a:rPr lang="es-CL" dirty="0" err="1" smtClean="0"/>
              <a:t>Broken</a:t>
            </a:r>
            <a:r>
              <a:rPr lang="es-CL" dirty="0" smtClean="0"/>
              <a:t> arm → brazo roto</a:t>
            </a:r>
          </a:p>
          <a:p>
            <a:r>
              <a:rPr lang="es-CL" dirty="0" err="1" smtClean="0"/>
              <a:t>Runny</a:t>
            </a:r>
            <a:r>
              <a:rPr lang="es-CL" dirty="0" smtClean="0"/>
              <a:t> nose 	        nariz húmeda</a:t>
            </a:r>
          </a:p>
          <a:p>
            <a:r>
              <a:rPr lang="es-CL" dirty="0" err="1" smtClean="0"/>
              <a:t>Sore</a:t>
            </a:r>
            <a:r>
              <a:rPr lang="es-CL" dirty="0" smtClean="0"/>
              <a:t> thoat → dolor de garganta</a:t>
            </a:r>
          </a:p>
          <a:p>
            <a:r>
              <a:rPr lang="es-CL" dirty="0" smtClean="0"/>
              <a:t>Toothache → dolor de dientes</a:t>
            </a:r>
          </a:p>
          <a:p>
            <a:r>
              <a:rPr lang="es-CL" dirty="0" smtClean="0"/>
              <a:t>Cut → corte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521" y="3678530"/>
            <a:ext cx="969348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7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72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ADVICE</a:t>
            </a:r>
            <a:endParaRPr lang="es-CL" sz="7200" dirty="0">
              <a:solidFill>
                <a:srgbClr val="C0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Get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some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rest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! = ¡Descansa!</a:t>
            </a:r>
          </a:p>
          <a:p>
            <a:endParaRPr lang="es-CL" sz="4000" b="1" dirty="0"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I hope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you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get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better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soon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! = ¡Espero te mejores!</a:t>
            </a:r>
            <a:endParaRPr lang="es-CL" sz="4000" b="1" dirty="0"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3330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ESTRUCTURA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38146"/>
            <a:ext cx="10515600" cy="4838817"/>
          </a:xfrm>
        </p:spPr>
        <p:txBody>
          <a:bodyPr>
            <a:normAutofit lnSpcReduction="10000"/>
          </a:bodyPr>
          <a:lstStyle/>
          <a:p>
            <a:r>
              <a:rPr lang="es-CL" b="1" dirty="0" err="1" smtClean="0"/>
              <a:t>How</a:t>
            </a:r>
            <a:r>
              <a:rPr lang="es-CL" b="1" dirty="0" smtClean="0"/>
              <a:t> do </a:t>
            </a:r>
            <a:r>
              <a:rPr lang="es-CL" b="1" dirty="0" err="1" smtClean="0"/>
              <a:t>you</a:t>
            </a:r>
            <a:r>
              <a:rPr lang="es-CL" b="1" dirty="0" smtClean="0"/>
              <a:t> </a:t>
            </a:r>
            <a:r>
              <a:rPr lang="es-CL" b="1" dirty="0" err="1" smtClean="0"/>
              <a:t>feel</a:t>
            </a:r>
            <a:r>
              <a:rPr lang="es-CL" b="1" dirty="0" smtClean="0"/>
              <a:t>?</a:t>
            </a:r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feel</a:t>
            </a:r>
            <a:r>
              <a:rPr lang="es-CL" dirty="0" smtClean="0"/>
              <a:t> </a:t>
            </a:r>
            <a:r>
              <a:rPr lang="es-CL" dirty="0" err="1" smtClean="0"/>
              <a:t>happy</a:t>
            </a:r>
            <a:r>
              <a:rPr lang="es-CL" dirty="0" smtClean="0"/>
              <a:t> 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/>
              <a:t>feel</a:t>
            </a:r>
            <a:r>
              <a:rPr lang="es-CL" dirty="0" err="1" smtClean="0">
                <a:solidFill>
                  <a:srgbClr val="FF0000"/>
                </a:solidFill>
              </a:rPr>
              <a:t>s</a:t>
            </a:r>
            <a:r>
              <a:rPr lang="es-CL" dirty="0" smtClean="0"/>
              <a:t> </a:t>
            </a:r>
            <a:r>
              <a:rPr lang="es-CL" dirty="0" err="1" smtClean="0"/>
              <a:t>happy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feel</a:t>
            </a:r>
            <a:r>
              <a:rPr lang="es-CL" dirty="0" smtClean="0"/>
              <a:t> </a:t>
            </a:r>
            <a:r>
              <a:rPr lang="es-CL" dirty="0" err="1" smtClean="0"/>
              <a:t>bad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/>
              <a:t>feel</a:t>
            </a:r>
            <a:r>
              <a:rPr lang="es-CL" dirty="0" err="1" smtClean="0">
                <a:solidFill>
                  <a:srgbClr val="FF0000"/>
                </a:solidFill>
              </a:rPr>
              <a:t>s</a:t>
            </a:r>
            <a:r>
              <a:rPr lang="es-CL" dirty="0" smtClean="0"/>
              <a:t> </a:t>
            </a:r>
            <a:r>
              <a:rPr lang="es-CL" dirty="0" err="1" smtClean="0"/>
              <a:t>bad</a:t>
            </a: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I am </a:t>
            </a:r>
            <a:r>
              <a:rPr lang="es-CL" dirty="0" err="1" smtClean="0"/>
              <a:t>happy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>
                <a:solidFill>
                  <a:srgbClr val="FF0000"/>
                </a:solidFill>
              </a:rPr>
              <a:t>is</a:t>
            </a:r>
            <a:r>
              <a:rPr lang="es-CL" dirty="0" smtClean="0"/>
              <a:t> </a:t>
            </a:r>
            <a:r>
              <a:rPr lang="es-CL" dirty="0" err="1" smtClean="0"/>
              <a:t>happy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I am </a:t>
            </a:r>
            <a:r>
              <a:rPr lang="es-CL" dirty="0" err="1" smtClean="0"/>
              <a:t>bad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>
                <a:solidFill>
                  <a:srgbClr val="FF0000"/>
                </a:solidFill>
              </a:rPr>
              <a:t>is</a:t>
            </a:r>
            <a:r>
              <a:rPr lang="es-CL" dirty="0" smtClean="0"/>
              <a:t> </a:t>
            </a:r>
            <a:r>
              <a:rPr lang="es-CL" dirty="0" err="1" smtClean="0"/>
              <a:t>bad</a:t>
            </a:r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r>
              <a:rPr lang="es-CL" b="1" dirty="0" err="1" smtClean="0"/>
              <a:t>What’s</a:t>
            </a:r>
            <a:r>
              <a:rPr lang="es-CL" b="1" dirty="0" smtClean="0"/>
              <a:t> </a:t>
            </a:r>
            <a:r>
              <a:rPr lang="es-CL" b="1" dirty="0" err="1" smtClean="0"/>
              <a:t>the</a:t>
            </a:r>
            <a:r>
              <a:rPr lang="es-CL" b="1" dirty="0" smtClean="0"/>
              <a:t> </a:t>
            </a:r>
            <a:r>
              <a:rPr lang="es-CL" b="1" dirty="0" err="1" smtClean="0"/>
              <a:t>matter</a:t>
            </a:r>
            <a:r>
              <a:rPr lang="es-CL" b="1" dirty="0" smtClean="0"/>
              <a:t>?  (¿qué pasa? / ¿cuál es el problema?)</a:t>
            </a:r>
            <a:endParaRPr lang="es-CL" dirty="0"/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have</a:t>
            </a:r>
            <a:r>
              <a:rPr lang="es-CL" dirty="0" smtClean="0"/>
              <a:t> a </a:t>
            </a:r>
            <a:r>
              <a:rPr lang="es-CL" dirty="0" err="1" smtClean="0"/>
              <a:t>cold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smtClean="0">
                <a:solidFill>
                  <a:srgbClr val="FF0000"/>
                </a:solidFill>
              </a:rPr>
              <a:t>has</a:t>
            </a:r>
            <a:r>
              <a:rPr lang="es-CL" dirty="0" smtClean="0"/>
              <a:t> a </a:t>
            </a:r>
            <a:r>
              <a:rPr lang="es-CL" dirty="0" err="1" smtClean="0"/>
              <a:t>coll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have</a:t>
            </a:r>
            <a:r>
              <a:rPr lang="es-CL" dirty="0" smtClean="0"/>
              <a:t> a </a:t>
            </a:r>
            <a:r>
              <a:rPr lang="es-CL" dirty="0" err="1" smtClean="0"/>
              <a:t>headache</a:t>
            </a:r>
            <a:r>
              <a:rPr lang="es-CL" dirty="0" smtClean="0"/>
              <a:t>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smtClean="0">
                <a:solidFill>
                  <a:srgbClr val="FF0000"/>
                </a:solidFill>
              </a:rPr>
              <a:t>has</a:t>
            </a:r>
            <a:r>
              <a:rPr lang="es-CL" dirty="0" smtClean="0"/>
              <a:t> a </a:t>
            </a:r>
            <a:r>
              <a:rPr lang="es-CL" dirty="0" err="1" smtClean="0"/>
              <a:t>headache</a:t>
            </a: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3284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Link del video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www.youtube.com/watch?v=5xZYFPJ0fps</a:t>
            </a:r>
            <a:endParaRPr lang="es-CL" dirty="0" smtClean="0"/>
          </a:p>
          <a:p>
            <a:endParaRPr lang="es-CL" dirty="0"/>
          </a:p>
          <a:p>
            <a:pPr marL="0" indent="0">
              <a:buNone/>
            </a:pPr>
            <a:r>
              <a:rPr lang="es-CL" dirty="0" smtClean="0"/>
              <a:t>(para abrir, seleccionar el link, apretar el botón derecho del mouse y luego elegir “abrir hipervínculo”)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104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READ THE TEXT AND ANSWER THE QUESTIONS</a:t>
            </a:r>
            <a:endParaRPr lang="es-C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63642" y="1446461"/>
            <a:ext cx="577246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home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today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 has a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headache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a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cough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sad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him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medicine and 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10663" y="1027906"/>
            <a:ext cx="463196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b="1" dirty="0">
                <a:latin typeface="Arial" panose="020B0604020202020204" pitchFamily="34" charset="0"/>
              </a:rPr>
              <a:t>Questions</a:t>
            </a: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CL" sz="2800" dirty="0" err="1">
                <a:latin typeface="Arial" panose="020B0604020202020204" pitchFamily="34" charset="0"/>
              </a:rPr>
              <a:t>How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does</a:t>
            </a:r>
            <a:r>
              <a:rPr lang="es-CL" sz="2800" dirty="0">
                <a:latin typeface="Arial" panose="020B0604020202020204" pitchFamily="34" charset="0"/>
              </a:rPr>
              <a:t> Tom </a:t>
            </a:r>
            <a:r>
              <a:rPr lang="es-CL" sz="2800" dirty="0" err="1">
                <a:latin typeface="Arial" panose="020B0604020202020204" pitchFamily="34" charset="0"/>
              </a:rPr>
              <a:t>feel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He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feels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sick</a:t>
            </a:r>
            <a:endParaRPr lang="es-CL" sz="28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s-CL" sz="2800" dirty="0" err="1">
                <a:latin typeface="Arial" panose="020B0604020202020204" pitchFamily="34" charset="0"/>
              </a:rPr>
              <a:t>What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does</a:t>
            </a:r>
            <a:r>
              <a:rPr lang="es-CL" sz="2800" dirty="0">
                <a:latin typeface="Arial" panose="020B0604020202020204" pitchFamily="34" charset="0"/>
              </a:rPr>
              <a:t> he </a:t>
            </a:r>
            <a:r>
              <a:rPr lang="es-CL" sz="2800" dirty="0" err="1">
                <a:latin typeface="Arial" panose="020B0604020202020204" pitchFamily="34" charset="0"/>
              </a:rPr>
              <a:t>have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He has a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headache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and a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cough</a:t>
            </a:r>
            <a:endParaRPr lang="es-CL" sz="28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s-CL" sz="2800" dirty="0" err="1">
                <a:latin typeface="Arial" panose="020B0604020202020204" pitchFamily="34" charset="0"/>
              </a:rPr>
              <a:t>Is</a:t>
            </a:r>
            <a:r>
              <a:rPr lang="es-CL" sz="2800" dirty="0">
                <a:latin typeface="Arial" panose="020B0604020202020204" pitchFamily="34" charset="0"/>
              </a:rPr>
              <a:t> he at </a:t>
            </a:r>
            <a:r>
              <a:rPr lang="es-CL" sz="2800" dirty="0" err="1">
                <a:latin typeface="Arial" panose="020B0604020202020204" pitchFamily="34" charset="0"/>
              </a:rPr>
              <a:t>school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No. He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is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at home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es-CL" sz="2800" dirty="0" err="1">
                <a:latin typeface="Arial" panose="020B0604020202020204" pitchFamily="34" charset="0"/>
              </a:rPr>
              <a:t>Who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helps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him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His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mom</a:t>
            </a:r>
            <a:endParaRPr lang="es-CL"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2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083" y="0"/>
            <a:ext cx="10515600" cy="1115122"/>
          </a:xfrm>
        </p:spPr>
        <p:txBody>
          <a:bodyPr/>
          <a:lstStyle/>
          <a:p>
            <a:r>
              <a:rPr lang="es-CL" dirty="0" err="1" smtClean="0"/>
              <a:t>Choose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answer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6478" y="1438507"/>
            <a:ext cx="11797990" cy="5341434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s-CL" b="1" dirty="0" smtClean="0"/>
              <a:t>1“I </a:t>
            </a:r>
            <a:r>
              <a:rPr lang="es-CL" b="1" dirty="0" err="1" smtClean="0"/>
              <a:t>have</a:t>
            </a:r>
            <a:r>
              <a:rPr lang="es-CL" b="1" dirty="0" smtClean="0"/>
              <a:t> a </a:t>
            </a:r>
            <a:r>
              <a:rPr lang="es-CL" b="1" dirty="0" err="1" smtClean="0"/>
              <a:t>stomachache</a:t>
            </a:r>
            <a:r>
              <a:rPr lang="es-CL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Tengo dolor de cabeza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Tengo dolor de estómago</a:t>
            </a:r>
          </a:p>
          <a:p>
            <a:r>
              <a:rPr lang="es-CL" dirty="0" smtClean="0"/>
              <a:t>c) Tengo fiebre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2“She has a </a:t>
            </a:r>
            <a:r>
              <a:rPr lang="es-CL" b="1" dirty="0" err="1" smtClean="0"/>
              <a:t>cold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Ella está feliz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Ella tiene resfriado</a:t>
            </a:r>
          </a:p>
          <a:p>
            <a:r>
              <a:rPr lang="es-CL" dirty="0" smtClean="0"/>
              <a:t>c) Ella tiene dolor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3“I </a:t>
            </a:r>
            <a:r>
              <a:rPr lang="es-CL" b="1" dirty="0" err="1" smtClean="0"/>
              <a:t>feel</a:t>
            </a:r>
            <a:r>
              <a:rPr lang="es-CL" b="1" dirty="0" smtClean="0"/>
              <a:t> </a:t>
            </a:r>
            <a:r>
              <a:rPr lang="es-CL" b="1" dirty="0" err="1" smtClean="0"/>
              <a:t>sick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a)</a:t>
            </a:r>
            <a:r>
              <a:rPr lang="es-CL" dirty="0" smtClean="0"/>
              <a:t> Me siento enfermo</a:t>
            </a:r>
          </a:p>
          <a:p>
            <a:r>
              <a:rPr lang="es-CL" dirty="0" smtClean="0"/>
              <a:t>b) Me siento feliz</a:t>
            </a:r>
          </a:p>
          <a:p>
            <a:r>
              <a:rPr lang="es-CL" dirty="0" smtClean="0"/>
              <a:t>c) Me siento fuerte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4“He has a </a:t>
            </a:r>
            <a:r>
              <a:rPr lang="es-CL" b="1" dirty="0" err="1" smtClean="0"/>
              <a:t>fever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Él tiene tos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Él tiene fiebre</a:t>
            </a:r>
          </a:p>
          <a:p>
            <a:r>
              <a:rPr lang="es-CL" dirty="0" smtClean="0"/>
              <a:t>c) Él tiene sueño</a:t>
            </a:r>
          </a:p>
        </p:txBody>
      </p:sp>
    </p:spTree>
    <p:extLst>
      <p:ext uri="{BB962C8B-B14F-4D97-AF65-F5344CB8AC3E}">
        <p14:creationId xmlns:p14="http://schemas.microsoft.com/office/powerpoint/2010/main" val="35724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083" y="0"/>
            <a:ext cx="10515600" cy="1115122"/>
          </a:xfrm>
        </p:spPr>
        <p:txBody>
          <a:bodyPr/>
          <a:lstStyle/>
          <a:p>
            <a:r>
              <a:rPr lang="es-CL" dirty="0" err="1" smtClean="0"/>
              <a:t>Choose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answer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6478" y="1438507"/>
            <a:ext cx="11797990" cy="5341434"/>
          </a:xfrm>
        </p:spPr>
        <p:txBody>
          <a:bodyPr numCol="2">
            <a:normAutofit/>
          </a:bodyPr>
          <a:lstStyle/>
          <a:p>
            <a:pPr marL="0" lvl="0" indent="0">
              <a:buNone/>
            </a:pPr>
            <a:r>
              <a:rPr lang="es-CL" sz="2600" b="1" dirty="0" smtClean="0">
                <a:solidFill>
                  <a:prstClr val="black"/>
                </a:solidFill>
              </a:rPr>
              <a:t>5“I </a:t>
            </a:r>
            <a:r>
              <a:rPr lang="es-CL" sz="2600" b="1" dirty="0" err="1">
                <a:solidFill>
                  <a:prstClr val="black"/>
                </a:solidFill>
              </a:rPr>
              <a:t>have</a:t>
            </a:r>
            <a:r>
              <a:rPr lang="es-CL" sz="2600" b="1" dirty="0">
                <a:solidFill>
                  <a:prstClr val="black"/>
                </a:solidFill>
              </a:rPr>
              <a:t> a </a:t>
            </a:r>
            <a:r>
              <a:rPr lang="es-CL" sz="2600" b="1" dirty="0" err="1">
                <a:solidFill>
                  <a:prstClr val="black"/>
                </a:solidFill>
              </a:rPr>
              <a:t>cough</a:t>
            </a:r>
            <a:r>
              <a:rPr lang="es-CL" sz="2600" b="1" dirty="0">
                <a:solidFill>
                  <a:prstClr val="black"/>
                </a:solidFill>
              </a:rPr>
              <a:t>” </a:t>
            </a:r>
            <a:r>
              <a:rPr lang="es-CL" sz="2600" dirty="0" err="1">
                <a:solidFill>
                  <a:prstClr val="black"/>
                </a:solidFill>
              </a:rPr>
              <a:t>means</a:t>
            </a:r>
            <a:r>
              <a:rPr lang="es-CL" sz="2600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s-CL" sz="2600" b="1" dirty="0">
                <a:solidFill>
                  <a:srgbClr val="FF0000"/>
                </a:solidFill>
              </a:rPr>
              <a:t>a)</a:t>
            </a:r>
            <a:r>
              <a:rPr lang="es-CL" sz="2600" dirty="0">
                <a:solidFill>
                  <a:prstClr val="black"/>
                </a:solidFill>
              </a:rPr>
              <a:t> Tengo </a:t>
            </a:r>
            <a:r>
              <a:rPr lang="es-CL" sz="2600" dirty="0" smtClean="0">
                <a:solidFill>
                  <a:prstClr val="black"/>
                </a:solidFill>
              </a:rPr>
              <a:t>tos</a:t>
            </a:r>
          </a:p>
          <a:p>
            <a:pPr lvl="0"/>
            <a:r>
              <a:rPr lang="es-CL" sz="2600" dirty="0" smtClean="0">
                <a:solidFill>
                  <a:prstClr val="black"/>
                </a:solidFill>
              </a:rPr>
              <a:t>b</a:t>
            </a:r>
            <a:r>
              <a:rPr lang="es-CL" sz="2600" dirty="0">
                <a:solidFill>
                  <a:prstClr val="black"/>
                </a:solidFill>
              </a:rPr>
              <a:t>) Tengo </a:t>
            </a:r>
            <a:r>
              <a:rPr lang="es-CL" sz="2600" dirty="0" smtClean="0">
                <a:solidFill>
                  <a:prstClr val="black"/>
                </a:solidFill>
              </a:rPr>
              <a:t>frío</a:t>
            </a:r>
          </a:p>
          <a:p>
            <a:pPr lvl="0"/>
            <a:r>
              <a:rPr lang="es-CL" sz="2600" dirty="0" smtClean="0">
                <a:solidFill>
                  <a:prstClr val="black"/>
                </a:solidFill>
              </a:rPr>
              <a:t>c</a:t>
            </a:r>
            <a:r>
              <a:rPr lang="es-CL" sz="2600" dirty="0">
                <a:solidFill>
                  <a:prstClr val="black"/>
                </a:solidFill>
              </a:rPr>
              <a:t>) Tengo </a:t>
            </a:r>
            <a:r>
              <a:rPr lang="es-CL" sz="2600" dirty="0" smtClean="0">
                <a:solidFill>
                  <a:prstClr val="black"/>
                </a:solidFill>
              </a:rPr>
              <a:t>hambre</a:t>
            </a:r>
          </a:p>
          <a:p>
            <a:pPr marL="0" lvl="0" indent="0">
              <a:buNone/>
            </a:pPr>
            <a:endParaRPr lang="es-CL" sz="26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CL" b="1" dirty="0" smtClean="0"/>
              <a:t>6“She </a:t>
            </a:r>
            <a:r>
              <a:rPr lang="es-CL" b="1" dirty="0" err="1" smtClean="0"/>
              <a:t>feels</a:t>
            </a:r>
            <a:r>
              <a:rPr lang="es-CL" b="1" dirty="0" smtClean="0"/>
              <a:t> </a:t>
            </a:r>
            <a:r>
              <a:rPr lang="es-CL" b="1" dirty="0" err="1" smtClean="0"/>
              <a:t>tired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Ella está enojada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Ella está cansada</a:t>
            </a:r>
          </a:p>
          <a:p>
            <a:pPr marL="0" indent="0">
              <a:buNone/>
            </a:pPr>
            <a:r>
              <a:rPr lang="es-CL" dirty="0" smtClean="0"/>
              <a:t>c) Ella está asustada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7“He </a:t>
            </a:r>
            <a:r>
              <a:rPr lang="es-CL" b="1" dirty="0" err="1" smtClean="0"/>
              <a:t>feels</a:t>
            </a:r>
            <a:r>
              <a:rPr lang="es-CL" b="1" dirty="0" smtClean="0"/>
              <a:t> </a:t>
            </a:r>
            <a:r>
              <a:rPr lang="es-CL" b="1" dirty="0" err="1" smtClean="0"/>
              <a:t>sad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Él está feliz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Él está triste</a:t>
            </a:r>
          </a:p>
          <a:p>
            <a:pPr marL="0" indent="0">
              <a:buNone/>
            </a:pPr>
            <a:r>
              <a:rPr lang="es-CL" dirty="0" smtClean="0"/>
              <a:t>c) Él está enfermo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 smtClean="0"/>
              <a:t>8“I </a:t>
            </a:r>
            <a:r>
              <a:rPr lang="es-CL" b="1" dirty="0" err="1" smtClean="0"/>
              <a:t>feel</a:t>
            </a:r>
            <a:r>
              <a:rPr lang="es-CL" b="1" dirty="0" smtClean="0"/>
              <a:t> </a:t>
            </a:r>
            <a:r>
              <a:rPr lang="es-CL" b="1" dirty="0" err="1" smtClean="0"/>
              <a:t>happy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Estoy enfermo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FF0000"/>
                </a:solidFill>
              </a:rPr>
              <a:t>b) </a:t>
            </a:r>
            <a:r>
              <a:rPr lang="es-CL" dirty="0" smtClean="0"/>
              <a:t>Estoy feliz</a:t>
            </a:r>
          </a:p>
          <a:p>
            <a:pPr marL="0" indent="0">
              <a:buNone/>
            </a:pPr>
            <a:r>
              <a:rPr lang="es-CL" dirty="0" smtClean="0"/>
              <a:t>c) Estoy cansado</a:t>
            </a:r>
          </a:p>
        </p:txBody>
      </p:sp>
    </p:spTree>
    <p:extLst>
      <p:ext uri="{BB962C8B-B14F-4D97-AF65-F5344CB8AC3E}">
        <p14:creationId xmlns:p14="http://schemas.microsoft.com/office/powerpoint/2010/main" val="252083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2899</TotalTime>
  <Words>1106</Words>
  <Application>Microsoft Office PowerPoint</Application>
  <PresentationFormat>Panorámica</PresentationFormat>
  <Paragraphs>247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Algerian</vt:lpstr>
      <vt:lpstr>Arial</vt:lpstr>
      <vt:lpstr>Calibri</vt:lpstr>
      <vt:lpstr>Calibri Light</vt:lpstr>
      <vt:lpstr>Narkisim</vt:lpstr>
      <vt:lpstr>Tema de Office</vt:lpstr>
      <vt:lpstr>“HOW DO YOU FEEL?</vt:lpstr>
      <vt:lpstr>Objetivo </vt:lpstr>
      <vt:lpstr>Vocabulary (Feelings &amp; Illnesses)</vt:lpstr>
      <vt:lpstr>ADVICE</vt:lpstr>
      <vt:lpstr>ESTRUCTURA</vt:lpstr>
      <vt:lpstr>Link del video</vt:lpstr>
      <vt:lpstr>READ THE TEXT AND ANSWER THE QUESTIONS</vt:lpstr>
      <vt:lpstr>Choose the correct answer </vt:lpstr>
      <vt:lpstr>Choose the correct answer </vt:lpstr>
      <vt:lpstr>Look at the picture and complete the sentence:</vt:lpstr>
      <vt:lpstr>Ejercise: Make sentences with feelings and illness</vt:lpstr>
      <vt:lpstr>Reading Activity</vt:lpstr>
      <vt:lpstr>MULTIPLE CHOICE</vt:lpstr>
      <vt:lpstr>Write true or false</vt:lpstr>
      <vt:lpstr>Answer the questions</vt:lpstr>
      <vt:lpstr>Should= debería (consejo)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“HOW DO YOU FEEL?</dc:title>
  <dc:creator>Cuenta Microsoft</dc:creator>
  <cp:lastModifiedBy>Cuenta Microsoft</cp:lastModifiedBy>
  <cp:revision>28</cp:revision>
  <dcterms:created xsi:type="dcterms:W3CDTF">2026-03-17T23:58:32Z</dcterms:created>
  <dcterms:modified xsi:type="dcterms:W3CDTF">2026-04-08T14:02:38Z</dcterms:modified>
</cp:coreProperties>
</file>