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8" r:id="rId5"/>
    <p:sldId id="269" r:id="rId6"/>
    <p:sldId id="277" r:id="rId7"/>
    <p:sldId id="278" r:id="rId8"/>
    <p:sldId id="279" r:id="rId9"/>
    <p:sldId id="280" r:id="rId10"/>
    <p:sldId id="283" r:id="rId11"/>
    <p:sldId id="281" r:id="rId12"/>
    <p:sldId id="282" r:id="rId13"/>
    <p:sldId id="284" r:id="rId14"/>
    <p:sldId id="285" r:id="rId15"/>
    <p:sldId id="287" r:id="rId16"/>
    <p:sldId id="289" r:id="rId17"/>
    <p:sldId id="286" r:id="rId18"/>
    <p:sldId id="290" r:id="rId19"/>
    <p:sldId id="295" r:id="rId20"/>
    <p:sldId id="297" r:id="rId21"/>
    <p:sldId id="298" r:id="rId22"/>
    <p:sldId id="299" r:id="rId23"/>
    <p:sldId id="300" r:id="rId24"/>
    <p:sldId id="291" r:id="rId25"/>
    <p:sldId id="292" r:id="rId26"/>
    <p:sldId id="293" r:id="rId27"/>
    <p:sldId id="294" r:id="rId28"/>
    <p:sldId id="302" r:id="rId29"/>
    <p:sldId id="296" r:id="rId30"/>
    <p:sldId id="301" r:id="rId3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70" autoAdjust="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09/04/2026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09/04/2026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7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81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09/04/2026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s-ar/community/present-perfect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566473/unit-1-globalization-and-communication-vocabula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ordwall.net/es/resource/54649784/global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Globalization</a:t>
            </a:r>
            <a:r>
              <a:rPr lang="es-ES" dirty="0" smtClean="0"/>
              <a:t> and </a:t>
            </a:r>
            <a:r>
              <a:rPr lang="es-ES" dirty="0" err="1" smtClean="0"/>
              <a:t>communication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11" name="Marcador de posición de imagen 10" descr="panorama urbano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iniciadas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continúan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They </a:t>
            </a:r>
            <a:r>
              <a:rPr lang="en-US" b="1" i="1" dirty="0"/>
              <a:t>haven't lived</a:t>
            </a:r>
            <a:r>
              <a:rPr lang="en-US" dirty="0"/>
              <a:t> here for years.</a:t>
            </a:r>
          </a:p>
          <a:p>
            <a:r>
              <a:rPr lang="en-US" dirty="0"/>
              <a:t>She </a:t>
            </a:r>
            <a:r>
              <a:rPr lang="en-US" b="1" i="1" dirty="0"/>
              <a:t>has worked</a:t>
            </a:r>
            <a:r>
              <a:rPr lang="en-US" dirty="0"/>
              <a:t> in the bank for five years.</a:t>
            </a:r>
          </a:p>
          <a:p>
            <a:r>
              <a:rPr lang="en-US" dirty="0"/>
              <a:t>We </a:t>
            </a:r>
            <a:r>
              <a:rPr lang="en-US" b="1" i="1" dirty="0"/>
              <a:t>have had</a:t>
            </a:r>
            <a:r>
              <a:rPr lang="en-US" dirty="0"/>
              <a:t> the same car for ten years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Cuando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hace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referencia</a:t>
            </a:r>
            <a:r>
              <a:rPr lang="en-US" b="1" dirty="0">
                <a:solidFill>
                  <a:srgbClr val="FF0000"/>
                </a:solidFill>
              </a:rPr>
              <a:t> a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temporal </a:t>
            </a:r>
            <a:r>
              <a:rPr lang="en-US" b="1" dirty="0" err="1">
                <a:solidFill>
                  <a:srgbClr val="FF0000"/>
                </a:solidFill>
              </a:rPr>
              <a:t>inacabado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/>
              <a:t>I have worked</a:t>
            </a:r>
            <a:r>
              <a:rPr lang="en-US" dirty="0"/>
              <a:t> hard</a:t>
            </a:r>
            <a:r>
              <a:rPr lang="en-US" i="1" dirty="0"/>
              <a:t> </a:t>
            </a:r>
            <a:r>
              <a:rPr lang="en-US" b="1" i="1" dirty="0"/>
              <a:t>this week</a:t>
            </a:r>
            <a:r>
              <a:rPr lang="en-US" dirty="0"/>
              <a:t>.</a:t>
            </a:r>
          </a:p>
          <a:p>
            <a:r>
              <a:rPr lang="en-US" dirty="0"/>
              <a:t>It </a:t>
            </a:r>
            <a:r>
              <a:rPr lang="en-US" b="1" i="1" dirty="0"/>
              <a:t>has rained</a:t>
            </a:r>
            <a:r>
              <a:rPr lang="en-US" dirty="0"/>
              <a:t> a lot </a:t>
            </a:r>
            <a:r>
              <a:rPr lang="en-US" b="1" i="1" dirty="0"/>
              <a:t>this year</a:t>
            </a:r>
            <a:r>
              <a:rPr lang="en-US" dirty="0"/>
              <a:t>.</a:t>
            </a:r>
          </a:p>
          <a:p>
            <a:r>
              <a:rPr lang="en-US" dirty="0"/>
              <a:t>We </a:t>
            </a:r>
            <a:r>
              <a:rPr lang="en-US" b="1" i="1" dirty="0"/>
              <a:t>haven't seen</a:t>
            </a:r>
            <a:r>
              <a:rPr lang="en-US" dirty="0"/>
              <a:t> her </a:t>
            </a:r>
            <a:r>
              <a:rPr lang="en-US" b="1" i="1" dirty="0"/>
              <a:t>today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reiteradas</a:t>
            </a:r>
            <a:r>
              <a:rPr lang="en-US" b="1" dirty="0">
                <a:solidFill>
                  <a:srgbClr val="FF0000"/>
                </a:solidFill>
              </a:rPr>
              <a:t> en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inespecífico</a:t>
            </a:r>
            <a:r>
              <a:rPr lang="en-US" b="1" dirty="0">
                <a:solidFill>
                  <a:srgbClr val="FF0000"/>
                </a:solidFill>
              </a:rPr>
              <a:t>, entre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They </a:t>
            </a:r>
            <a:r>
              <a:rPr lang="en-US" b="1" i="1" dirty="0"/>
              <a:t>have seen</a:t>
            </a:r>
            <a:r>
              <a:rPr lang="en-US" dirty="0"/>
              <a:t> that film six times</a:t>
            </a:r>
          </a:p>
          <a:p>
            <a:r>
              <a:rPr lang="en-US" dirty="0"/>
              <a:t>It </a:t>
            </a:r>
            <a:r>
              <a:rPr lang="en-US" b="1" i="1" dirty="0"/>
              <a:t>has happened</a:t>
            </a:r>
            <a:r>
              <a:rPr lang="en-US" dirty="0"/>
              <a:t> several times already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 </a:t>
            </a:r>
            <a:r>
              <a:rPr lang="en-US" b="1" i="1" dirty="0"/>
              <a:t>have eaten</a:t>
            </a:r>
            <a:r>
              <a:rPr lang="en-US" dirty="0"/>
              <a:t> at that restaurant many times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54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Acciones </a:t>
            </a:r>
            <a:r>
              <a:rPr lang="en-US" sz="3200" b="1" dirty="0" err="1">
                <a:solidFill>
                  <a:srgbClr val="FF0000"/>
                </a:solidFill>
              </a:rPr>
              <a:t>concluidas</a:t>
            </a:r>
            <a:r>
              <a:rPr lang="en-US" sz="3200" b="1" dirty="0">
                <a:solidFill>
                  <a:srgbClr val="FF0000"/>
                </a:solidFill>
              </a:rPr>
              <a:t> en un </a:t>
            </a:r>
            <a:r>
              <a:rPr lang="en-US" sz="3200" b="1" dirty="0" err="1">
                <a:solidFill>
                  <a:srgbClr val="FF0000"/>
                </a:solidFill>
              </a:rPr>
              <a:t>pasado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reciente</a:t>
            </a:r>
            <a:r>
              <a:rPr lang="en-US" sz="3200" b="1" dirty="0">
                <a:solidFill>
                  <a:srgbClr val="FF0000"/>
                </a:solidFill>
              </a:rPr>
              <a:t> (+just)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just finished</a:t>
            </a:r>
            <a:r>
              <a:rPr lang="en-US" sz="3200" dirty="0">
                <a:solidFill>
                  <a:prstClr val="black"/>
                </a:solidFill>
              </a:rPr>
              <a:t> </a:t>
            </a:r>
            <a:r>
              <a:rPr lang="en-US" sz="3200" dirty="0" smtClean="0">
                <a:solidFill>
                  <a:prstClr val="black"/>
                </a:solidFill>
              </a:rPr>
              <a:t>working?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I </a:t>
            </a:r>
            <a:r>
              <a:rPr lang="en-US" sz="3200" b="1" i="1" dirty="0">
                <a:solidFill>
                  <a:prstClr val="black"/>
                </a:solidFill>
              </a:rPr>
              <a:t>have just eaten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We </a:t>
            </a:r>
            <a:r>
              <a:rPr lang="en-US" sz="3200" b="1" i="1" dirty="0">
                <a:solidFill>
                  <a:prstClr val="black"/>
                </a:solidFill>
              </a:rPr>
              <a:t>have just seen</a:t>
            </a:r>
            <a:r>
              <a:rPr lang="en-US" sz="3200" dirty="0">
                <a:solidFill>
                  <a:prstClr val="black"/>
                </a:solidFill>
              </a:rPr>
              <a:t> her.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Has he just left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Cuando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dimensión</a:t>
            </a:r>
            <a:r>
              <a:rPr lang="en-US" sz="3200" b="1" dirty="0">
                <a:solidFill>
                  <a:srgbClr val="FF0000"/>
                </a:solidFill>
              </a:rPr>
              <a:t> temporal no </a:t>
            </a:r>
            <a:r>
              <a:rPr lang="en-US" sz="3200" b="1" dirty="0" err="1">
                <a:solidFill>
                  <a:srgbClr val="FF0000"/>
                </a:solidFill>
              </a:rPr>
              <a:t>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relevante</a:t>
            </a:r>
            <a:r>
              <a:rPr lang="en-US" sz="3200" b="1" dirty="0">
                <a:solidFill>
                  <a:srgbClr val="FF0000"/>
                </a:solidFill>
              </a:rPr>
              <a:t> o </a:t>
            </a:r>
            <a:r>
              <a:rPr lang="en-US" sz="3200" b="1" dirty="0" err="1">
                <a:solidFill>
                  <a:srgbClr val="FF0000"/>
                </a:solidFill>
              </a:rPr>
              <a:t>conocida</a:t>
            </a:r>
            <a:endParaRPr 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Someone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b="1" i="1" dirty="0">
                <a:solidFill>
                  <a:prstClr val="black"/>
                </a:solidFill>
              </a:rPr>
              <a:t>has eaten</a:t>
            </a:r>
            <a:r>
              <a:rPr lang="en-US" sz="3200" i="1" dirty="0">
                <a:solidFill>
                  <a:prstClr val="black"/>
                </a:solidFill>
              </a:rPr>
              <a:t> my soup</a:t>
            </a:r>
            <a:r>
              <a:rPr lang="en-US" sz="3200" dirty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seen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'Gone with the Wind'?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</a:rPr>
              <a:t>She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</a:rPr>
              <a:t>has </a:t>
            </a:r>
            <a:r>
              <a:rPr lang="en-US" sz="3200" b="1" i="1" dirty="0">
                <a:solidFill>
                  <a:prstClr val="black"/>
                </a:solidFill>
              </a:rPr>
              <a:t>studied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Japanese, Russian, and English.</a:t>
            </a:r>
          </a:p>
          <a:p>
            <a:pPr lvl="0"/>
            <a:endParaRPr lang="es-CL" sz="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573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dirty="0" smtClean="0"/>
              <a:t>I</a:t>
            </a:r>
          </a:p>
          <a:p>
            <a:r>
              <a:rPr lang="es-CL" dirty="0" err="1" smtClean="0"/>
              <a:t>You</a:t>
            </a:r>
            <a:r>
              <a:rPr lang="es-CL" dirty="0" smtClean="0"/>
              <a:t>				He</a:t>
            </a:r>
          </a:p>
          <a:p>
            <a:r>
              <a:rPr lang="es-CL" dirty="0" err="1" smtClean="0"/>
              <a:t>We</a:t>
            </a:r>
            <a:r>
              <a:rPr lang="es-CL" dirty="0" smtClean="0"/>
              <a:t>		</a:t>
            </a:r>
            <a:r>
              <a:rPr lang="es-CL" dirty="0" err="1" smtClean="0"/>
              <a:t>Have</a:t>
            </a:r>
            <a:r>
              <a:rPr lang="es-CL" dirty="0" smtClean="0"/>
              <a:t>		</a:t>
            </a:r>
            <a:r>
              <a:rPr lang="es-CL" dirty="0" err="1" smtClean="0"/>
              <a:t>She</a:t>
            </a:r>
            <a:r>
              <a:rPr lang="es-CL" dirty="0" smtClean="0"/>
              <a:t>		Has		</a:t>
            </a:r>
          </a:p>
          <a:p>
            <a:r>
              <a:rPr lang="es-CL" dirty="0" err="1" smtClean="0"/>
              <a:t>They</a:t>
            </a:r>
            <a:r>
              <a:rPr lang="es-CL" dirty="0" smtClean="0"/>
              <a:t>			</a:t>
            </a:r>
            <a:r>
              <a:rPr lang="es-CL" dirty="0" err="1" smtClean="0"/>
              <a:t>It</a:t>
            </a:r>
            <a:r>
              <a:rPr lang="es-CL" dirty="0" smtClean="0"/>
              <a:t>			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  <p:sp>
        <p:nvSpPr>
          <p:cNvPr id="5" name="Cerrar llave 4"/>
          <p:cNvSpPr/>
          <p:nvPr/>
        </p:nvSpPr>
        <p:spPr>
          <a:xfrm>
            <a:off x="1596325" y="1828800"/>
            <a:ext cx="867906" cy="2030278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06" y="1952860"/>
            <a:ext cx="94496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13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836023"/>
            <a:ext cx="10837862" cy="5340940"/>
          </a:xfrm>
        </p:spPr>
        <p:txBody>
          <a:bodyPr>
            <a:normAutofit/>
          </a:bodyPr>
          <a:lstStyle/>
          <a:p>
            <a:r>
              <a:rPr lang="es-CL" u="sng" dirty="0" smtClean="0"/>
              <a:t>Regular </a:t>
            </a:r>
            <a:r>
              <a:rPr lang="es-CL" u="sng" dirty="0" err="1" smtClean="0"/>
              <a:t>verbs</a:t>
            </a:r>
            <a:r>
              <a:rPr lang="es-CL" u="sng" dirty="0" smtClean="0"/>
              <a:t>					Irregular </a:t>
            </a:r>
            <a:r>
              <a:rPr lang="es-CL" u="sng" dirty="0" err="1" smtClean="0"/>
              <a:t>verbs</a:t>
            </a:r>
            <a:endParaRPr lang="es-CL" u="sng" dirty="0" smtClean="0"/>
          </a:p>
          <a:p>
            <a:r>
              <a:rPr lang="es-CL" dirty="0" err="1" smtClean="0"/>
              <a:t>Walk</a:t>
            </a:r>
            <a:r>
              <a:rPr lang="es-CL" dirty="0" smtClean="0"/>
              <a:t>= </a:t>
            </a:r>
            <a:r>
              <a:rPr lang="es-CL" dirty="0" smtClean="0"/>
              <a:t>caminar				</a:t>
            </a:r>
            <a:r>
              <a:rPr lang="es-CL" dirty="0" err="1" smtClean="0"/>
              <a:t>write</a:t>
            </a:r>
            <a:r>
              <a:rPr lang="es-CL" dirty="0" smtClean="0"/>
              <a:t> = escribir</a:t>
            </a:r>
            <a:endParaRPr lang="es-CL" dirty="0" smtClean="0"/>
          </a:p>
          <a:p>
            <a:endParaRPr lang="es-CL" dirty="0"/>
          </a:p>
          <a:p>
            <a:r>
              <a:rPr lang="es-CL" dirty="0" err="1" smtClean="0"/>
              <a:t>Walk</a:t>
            </a:r>
            <a:r>
              <a:rPr lang="es-CL" dirty="0" err="1" smtClean="0">
                <a:solidFill>
                  <a:srgbClr val="FF0000"/>
                </a:solidFill>
              </a:rPr>
              <a:t>ed</a:t>
            </a:r>
            <a:r>
              <a:rPr lang="es-CL" dirty="0" smtClean="0"/>
              <a:t> pasado </a:t>
            </a:r>
            <a:r>
              <a:rPr lang="es-CL" dirty="0" smtClean="0"/>
              <a:t>simple			</a:t>
            </a:r>
            <a:r>
              <a:rPr lang="es-CL" dirty="0" err="1" smtClean="0"/>
              <a:t>wrote</a:t>
            </a:r>
            <a:r>
              <a:rPr lang="es-CL" dirty="0" smtClean="0"/>
              <a:t> =pasado simple</a:t>
            </a:r>
            <a:endParaRPr lang="es-CL" dirty="0" smtClean="0"/>
          </a:p>
          <a:p>
            <a:endParaRPr lang="es-CL" dirty="0"/>
          </a:p>
          <a:p>
            <a:r>
              <a:rPr lang="es-CL" b="1" dirty="0" err="1" smtClean="0"/>
              <a:t>Walk</a:t>
            </a:r>
            <a:r>
              <a:rPr lang="es-CL" b="1" dirty="0" err="1" smtClean="0">
                <a:solidFill>
                  <a:srgbClr val="FF0000"/>
                </a:solidFill>
              </a:rPr>
              <a:t>ed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b="1" dirty="0" smtClean="0"/>
              <a:t>pasado </a:t>
            </a:r>
            <a:r>
              <a:rPr lang="es-CL" b="1" dirty="0" smtClean="0"/>
              <a:t>participio		</a:t>
            </a:r>
            <a:r>
              <a:rPr lang="es-CL" b="1" dirty="0" err="1" smtClean="0"/>
              <a:t>written</a:t>
            </a:r>
            <a:r>
              <a:rPr lang="es-CL" b="1" dirty="0" smtClean="0"/>
              <a:t> = pasado participio</a:t>
            </a:r>
            <a:endParaRPr lang="es-CL" b="1" dirty="0" smtClean="0"/>
          </a:p>
          <a:p>
            <a:endParaRPr lang="es-CL" b="1" dirty="0"/>
          </a:p>
          <a:p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= </a:t>
            </a:r>
            <a:r>
              <a:rPr lang="es-CL" dirty="0" err="1" smtClean="0"/>
              <a:t>haven’t</a:t>
            </a:r>
            <a:endParaRPr lang="es-CL" dirty="0" smtClean="0"/>
          </a:p>
          <a:p>
            <a:r>
              <a:rPr lang="es-CL" dirty="0" smtClean="0"/>
              <a:t>Has </a:t>
            </a:r>
            <a:r>
              <a:rPr lang="es-CL" dirty="0" err="1" smtClean="0"/>
              <a:t>not</a:t>
            </a:r>
            <a:r>
              <a:rPr lang="es-CL" dirty="0" smtClean="0"/>
              <a:t>= </a:t>
            </a:r>
            <a:r>
              <a:rPr lang="es-CL" dirty="0" err="1" smtClean="0"/>
              <a:t>hasn’t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86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14</a:t>
            </a:fld>
            <a:endParaRPr lang="es-ES" noProof="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788613"/>
              </p:ext>
            </p:extLst>
          </p:nvPr>
        </p:nvGraphicFramePr>
        <p:xfrm>
          <a:off x="677069" y="495491"/>
          <a:ext cx="10981086" cy="6269000"/>
        </p:xfrm>
        <a:graphic>
          <a:graphicData uri="http://schemas.openxmlformats.org/drawingml/2006/table">
            <a:tbl>
              <a:tblPr/>
              <a:tblGrid>
                <a:gridCol w="3660362"/>
                <a:gridCol w="3660362"/>
                <a:gridCol w="3660362"/>
              </a:tblGrid>
              <a:tr h="851464"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Afirmativa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Negativa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Interrogativa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>
                          <a:effectLst/>
                        </a:rPr>
                        <a:t>I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  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 smtClean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endParaRPr lang="es-CL" sz="2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I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I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effectLst/>
                        </a:rPr>
                        <a:t>written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Where</a:t>
                      </a:r>
                      <a:r>
                        <a:rPr lang="es-CL" sz="2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effectLst/>
                        </a:rPr>
                        <a:t>gone</a:t>
                      </a:r>
                      <a:r>
                        <a:rPr lang="es-CL" sz="2800" dirty="0" smtClean="0">
                          <a:effectLst/>
                        </a:rPr>
                        <a:t>?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effectLst/>
                        </a:rPr>
                        <a:t>He, she, it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walked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                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has+not</a:t>
                      </a:r>
                      <a:endParaRPr lang="es-CL" sz="2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He</a:t>
                      </a:r>
                      <a:r>
                        <a:rPr lang="es-CL" sz="2800" dirty="0">
                          <a:effectLst/>
                        </a:rPr>
                        <a:t>, </a:t>
                      </a:r>
                      <a:r>
                        <a:rPr lang="es-CL" sz="2800" dirty="0" err="1">
                          <a:effectLst/>
                        </a:rPr>
                        <a:t>she</a:t>
                      </a:r>
                      <a:r>
                        <a:rPr lang="es-CL" sz="2800" dirty="0" smtClean="0">
                          <a:effectLst/>
                        </a:rPr>
                        <a:t>, </a:t>
                      </a:r>
                      <a:r>
                        <a:rPr lang="es-CL" sz="2800" dirty="0" err="1" smtClean="0">
                          <a:effectLst/>
                        </a:rPr>
                        <a:t>it</a:t>
                      </a:r>
                      <a:r>
                        <a:rPr lang="es-CL" sz="2800" dirty="0" smtClean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hasn't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he, she, it walked?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288"/>
            <a:ext cx="65" cy="533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EF Circular V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7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15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https://wordwall.net/es-ar/community/present-perfect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of </a:t>
            </a:r>
            <a:r>
              <a:rPr lang="es-CL" dirty="0" err="1" smtClean="0"/>
              <a:t>educational</a:t>
            </a:r>
            <a:r>
              <a:rPr lang="es-CL" dirty="0" smtClean="0"/>
              <a:t> </a:t>
            </a:r>
            <a:r>
              <a:rPr lang="es-CL" dirty="0" err="1" smtClean="0"/>
              <a:t>didactic</a:t>
            </a:r>
            <a:r>
              <a:rPr lang="es-CL" dirty="0" smtClean="0"/>
              <a:t> </a:t>
            </a:r>
            <a:r>
              <a:rPr lang="es-CL" dirty="0" err="1" smtClean="0"/>
              <a:t>exercise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233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16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Completa</a:t>
            </a:r>
            <a:r>
              <a:rPr lang="en-US" b="1" dirty="0"/>
              <a:t> con </a:t>
            </a:r>
            <a:r>
              <a:rPr lang="en-US" b="1" i="1" dirty="0"/>
              <a:t>have / </a:t>
            </a:r>
            <a:r>
              <a:rPr lang="en-US" b="1" i="1" dirty="0" smtClean="0"/>
              <a:t>has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She </a:t>
            </a:r>
            <a:r>
              <a:rPr lang="en-US" u="sng" dirty="0" smtClean="0"/>
              <a:t>_has___</a:t>
            </a:r>
            <a:r>
              <a:rPr lang="en-US" dirty="0" smtClean="0"/>
              <a:t> </a:t>
            </a:r>
            <a:r>
              <a:rPr lang="en-US" dirty="0"/>
              <a:t>finished her homework.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u="sng" dirty="0" smtClean="0"/>
              <a:t>_have_____</a:t>
            </a:r>
            <a:r>
              <a:rPr lang="en-US" dirty="0" smtClean="0"/>
              <a:t> </a:t>
            </a:r>
            <a:r>
              <a:rPr lang="en-US" dirty="0"/>
              <a:t>visited that place. </a:t>
            </a:r>
          </a:p>
          <a:p>
            <a:pPr>
              <a:buFont typeface="+mj-lt"/>
              <a:buAutoNum type="arabicPeriod"/>
            </a:pPr>
            <a:r>
              <a:rPr lang="en-US" dirty="0"/>
              <a:t>I </a:t>
            </a:r>
            <a:r>
              <a:rPr lang="en-US" dirty="0" smtClean="0"/>
              <a:t>_</a:t>
            </a:r>
            <a:r>
              <a:rPr lang="en-US" u="sng" dirty="0" smtClean="0"/>
              <a:t>have</a:t>
            </a:r>
            <a:r>
              <a:rPr lang="en-US" dirty="0" smtClean="0"/>
              <a:t>_____ </a:t>
            </a:r>
            <a:r>
              <a:rPr lang="en-US" dirty="0"/>
              <a:t>seen that movie.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</a:t>
            </a:r>
            <a:r>
              <a:rPr lang="en-US" dirty="0" smtClean="0"/>
              <a:t>_</a:t>
            </a:r>
            <a:r>
              <a:rPr lang="en-US" u="sng" dirty="0" smtClean="0"/>
              <a:t>has</a:t>
            </a:r>
            <a:r>
              <a:rPr lang="en-US" dirty="0" smtClean="0"/>
              <a:t>_____ </a:t>
            </a:r>
            <a:r>
              <a:rPr lang="en-US" dirty="0"/>
              <a:t>eaten sushi.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smtClean="0"/>
              <a:t>_</a:t>
            </a:r>
            <a:r>
              <a:rPr lang="en-US" u="sng" dirty="0" smtClean="0"/>
              <a:t>have</a:t>
            </a:r>
            <a:r>
              <a:rPr lang="en-US" dirty="0" smtClean="0"/>
              <a:t>_____ </a:t>
            </a:r>
            <a:r>
              <a:rPr lang="en-US" dirty="0"/>
              <a:t>studied English.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17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 err="1"/>
              <a:t>Completa</a:t>
            </a:r>
            <a:r>
              <a:rPr lang="en-US" b="1" dirty="0"/>
              <a:t> con el </a:t>
            </a:r>
            <a:r>
              <a:rPr lang="en-US" b="1" dirty="0" err="1"/>
              <a:t>participio</a:t>
            </a:r>
            <a:r>
              <a:rPr lang="en-US" b="1" dirty="0"/>
              <a:t> </a:t>
            </a:r>
            <a:r>
              <a:rPr lang="en-US" b="1" dirty="0" err="1" smtClean="0"/>
              <a:t>correcto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/>
              <a:t>verbos</a:t>
            </a:r>
            <a:r>
              <a:rPr lang="en-US" dirty="0"/>
              <a:t> entre </a:t>
            </a:r>
            <a:r>
              <a:rPr lang="en-US" dirty="0" err="1"/>
              <a:t>paréntesis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 have </a:t>
            </a:r>
            <a:r>
              <a:rPr lang="en-US" dirty="0" smtClean="0"/>
              <a:t>_</a:t>
            </a:r>
            <a:r>
              <a:rPr lang="en-US" u="sng" dirty="0" smtClean="0"/>
              <a:t>eaten</a:t>
            </a:r>
            <a:r>
              <a:rPr lang="en-US" dirty="0" smtClean="0"/>
              <a:t>_____ </a:t>
            </a:r>
            <a:r>
              <a:rPr lang="en-US" dirty="0"/>
              <a:t>(eat) pizza.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</a:t>
            </a:r>
            <a:r>
              <a:rPr lang="en-US" dirty="0" smtClean="0"/>
              <a:t>_</a:t>
            </a:r>
            <a:r>
              <a:rPr lang="en-US" u="sng" dirty="0" smtClean="0"/>
              <a:t>gone</a:t>
            </a:r>
            <a:r>
              <a:rPr lang="en-US" dirty="0" smtClean="0"/>
              <a:t>_____ </a:t>
            </a:r>
            <a:r>
              <a:rPr lang="en-US" dirty="0"/>
              <a:t>(go) to the park.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</a:t>
            </a:r>
            <a:r>
              <a:rPr lang="en-US" dirty="0" smtClean="0"/>
              <a:t>_</a:t>
            </a:r>
            <a:r>
              <a:rPr lang="en-US" u="sng" dirty="0" smtClean="0"/>
              <a:t>played</a:t>
            </a:r>
            <a:r>
              <a:rPr lang="en-US" dirty="0" smtClean="0"/>
              <a:t>_____ </a:t>
            </a:r>
            <a:r>
              <a:rPr lang="en-US" dirty="0"/>
              <a:t>(play) soccer.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</a:t>
            </a:r>
            <a:r>
              <a:rPr lang="en-US" dirty="0" smtClean="0"/>
              <a:t>_</a:t>
            </a:r>
            <a:r>
              <a:rPr lang="en-US" u="sng" dirty="0" smtClean="0"/>
              <a:t>written</a:t>
            </a:r>
            <a:r>
              <a:rPr lang="en-US" dirty="0" smtClean="0"/>
              <a:t>_____ </a:t>
            </a:r>
            <a:r>
              <a:rPr lang="en-US" dirty="0"/>
              <a:t>(write) a letter.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</a:t>
            </a:r>
            <a:r>
              <a:rPr lang="en-US" dirty="0" smtClean="0"/>
              <a:t>_</a:t>
            </a:r>
            <a:r>
              <a:rPr lang="en-US" u="sng" dirty="0" smtClean="0"/>
              <a:t>seen</a:t>
            </a:r>
            <a:r>
              <a:rPr lang="en-US" dirty="0" smtClean="0"/>
              <a:t>_____ </a:t>
            </a:r>
            <a:r>
              <a:rPr lang="en-US" dirty="0"/>
              <a:t>(see) that film.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18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>
            <a:normAutofit/>
          </a:bodyPr>
          <a:lstStyle/>
          <a:p>
            <a:r>
              <a:rPr lang="en-US" b="1" dirty="0" err="1"/>
              <a:t>Escribe</a:t>
            </a:r>
            <a:r>
              <a:rPr lang="en-US" b="1" dirty="0"/>
              <a:t> </a:t>
            </a:r>
            <a:r>
              <a:rPr lang="en-US" b="1" dirty="0" err="1"/>
              <a:t>oraciones</a:t>
            </a:r>
            <a:r>
              <a:rPr lang="en-US" b="1" dirty="0"/>
              <a:t> en Present Perfect</a:t>
            </a:r>
          </a:p>
          <a:p>
            <a:r>
              <a:rPr lang="en-US" dirty="0"/>
              <a:t>(</a:t>
            </a:r>
            <a:r>
              <a:rPr lang="en-US" dirty="0" err="1"/>
              <a:t>Ejemplo</a:t>
            </a:r>
            <a:r>
              <a:rPr lang="en-US" dirty="0"/>
              <a:t>: I / eat pizza → I have eaten pizza)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She / visit London → </a:t>
            </a:r>
            <a:r>
              <a:rPr lang="en-US" dirty="0" smtClean="0"/>
              <a:t>_</a:t>
            </a:r>
            <a:r>
              <a:rPr lang="en-US" u="sng" dirty="0" smtClean="0"/>
              <a:t>she has visited London</a:t>
            </a:r>
            <a:r>
              <a:rPr lang="en-US" dirty="0" smtClean="0"/>
              <a:t>______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They / finish the test → </a:t>
            </a:r>
            <a:r>
              <a:rPr lang="en-US" dirty="0" smtClean="0"/>
              <a:t>_</a:t>
            </a:r>
            <a:r>
              <a:rPr lang="en-US" u="sng" dirty="0" smtClean="0"/>
              <a:t>They have finished the test</a:t>
            </a:r>
            <a:r>
              <a:rPr lang="en-US" dirty="0" smtClean="0"/>
              <a:t>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He / read that book → </a:t>
            </a:r>
            <a:r>
              <a:rPr lang="en-US" dirty="0" smtClean="0"/>
              <a:t>__</a:t>
            </a:r>
            <a:r>
              <a:rPr lang="en-US" u="sng" dirty="0" smtClean="0"/>
              <a:t>He has read that book</a:t>
            </a:r>
            <a:r>
              <a:rPr lang="en-US" dirty="0" smtClean="0"/>
              <a:t>________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 / watch that movie → </a:t>
            </a:r>
            <a:r>
              <a:rPr lang="en-US" dirty="0" smtClean="0"/>
              <a:t>__</a:t>
            </a:r>
            <a:r>
              <a:rPr lang="en-US" u="sng" dirty="0" smtClean="0"/>
              <a:t>We have watched that movie</a:t>
            </a:r>
            <a:r>
              <a:rPr lang="en-US" dirty="0" smtClean="0"/>
              <a:t>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/ do my homework → </a:t>
            </a:r>
            <a:r>
              <a:rPr lang="en-US" dirty="0" smtClean="0"/>
              <a:t>__</a:t>
            </a:r>
            <a:r>
              <a:rPr lang="en-US" u="sng" dirty="0" smtClean="0"/>
              <a:t>I have done my homework</a:t>
            </a:r>
            <a:r>
              <a:rPr lang="en-US" dirty="0" smtClean="0"/>
              <a:t>______ </a:t>
            </a:r>
            <a:endParaRPr lang="en-U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7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19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/>
              <a:t>Negative sentences</a:t>
            </a:r>
          </a:p>
          <a:p>
            <a:r>
              <a:rPr lang="en-US" dirty="0"/>
              <a:t>(Cambia a </a:t>
            </a:r>
            <a:r>
              <a:rPr lang="en-US" dirty="0" err="1"/>
              <a:t>negativo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 have eaten sushi. → __________________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She has finished her work. → __________________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They have played soccer. → __________________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What </a:t>
            </a:r>
            <a:r>
              <a:rPr lang="en-US" sz="3500" dirty="0"/>
              <a:t>does globalization mean? We always hear this word on TV and read about it in newspapers. It means the world is now a village – the global village. The world has become smaller. Of course, the world did not shrink and it isn’t a village. Because of better transport, the Internet and more trading between countries, it is easier to do business. Japanese car makers have factories in Thailand; American computer companies employ thousands of people in China. That’s globalization. And don’t forget the millions of call </a:t>
            </a:r>
            <a:r>
              <a:rPr lang="en-US" sz="3500" dirty="0" err="1"/>
              <a:t>centre</a:t>
            </a:r>
            <a:r>
              <a:rPr lang="en-US" sz="3500" dirty="0"/>
              <a:t> jobs in India that workers in America and Europe used to do. Globalization also means it is easier to work in another country. Is globalization a good or bad thing? That’s a difficult question to answer.</a:t>
            </a:r>
            <a:r>
              <a:rPr lang="en-US" sz="1800" dirty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20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/>
              <a:t>Questions</a:t>
            </a:r>
          </a:p>
          <a:p>
            <a:r>
              <a:rPr lang="en-US" dirty="0"/>
              <a:t>(Forma </a:t>
            </a:r>
            <a:r>
              <a:rPr lang="en-US" dirty="0" err="1"/>
              <a:t>preguntas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1.- You </a:t>
            </a:r>
            <a:r>
              <a:rPr lang="en-US" dirty="0"/>
              <a:t>/ ever / travel abroad?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 marL="0" indent="0">
              <a:buNone/>
            </a:pPr>
            <a:r>
              <a:rPr lang="en-US" dirty="0" smtClean="0"/>
              <a:t>2.- She </a:t>
            </a:r>
            <a:r>
              <a:rPr lang="en-US" dirty="0"/>
              <a:t>/ finish / her homework?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 marL="0" indent="0">
              <a:buNone/>
            </a:pPr>
            <a:r>
              <a:rPr lang="en-US" dirty="0" smtClean="0"/>
              <a:t>3.- They </a:t>
            </a:r>
            <a:r>
              <a:rPr lang="en-US" dirty="0"/>
              <a:t>/ see / that movie?</a:t>
            </a:r>
            <a:br>
              <a:rPr lang="en-US" dirty="0"/>
            </a:br>
            <a:r>
              <a:rPr lang="en-US" dirty="0"/>
              <a:t>👉 __________________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21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Escriben oraciones sobre acciones reales o imaginarias que hayan realizado. Las escriben en el chat y los compañeros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spc="-1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deciden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si</a:t>
            </a:r>
            <a:r>
              <a:rPr lang="es-CL" spc="-2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son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verdaderas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o</a:t>
            </a:r>
            <a:r>
              <a:rPr lang="es-CL" spc="-2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falsas.</a:t>
            </a:r>
            <a:r>
              <a:rPr lang="es-CL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spc="-15" dirty="0" err="1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Por</a:t>
            </a:r>
            <a:r>
              <a:rPr lang="en-US" spc="-1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dirty="0" err="1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ejemplo</a:t>
            </a:r>
            <a:r>
              <a:rPr lang="en-US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:</a:t>
            </a:r>
            <a:r>
              <a:rPr lang="en-US" spc="-8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</a:t>
            </a:r>
            <a:r>
              <a:rPr lang="en-US" i="1" spc="-12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have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been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learning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judo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recently;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</a:t>
            </a:r>
            <a:r>
              <a:rPr lang="en-US" i="1" spc="-12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have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been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working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at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the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shop</a:t>
            </a:r>
            <a:r>
              <a:rPr lang="en-US" i="1" spc="-8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in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the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last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month;</a:t>
            </a:r>
            <a:r>
              <a:rPr lang="en-US" i="1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</a:t>
            </a:r>
            <a:r>
              <a:rPr lang="en-US" i="1" spc="-7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have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been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training</a:t>
            </a:r>
            <a:r>
              <a:rPr lang="en-US" i="1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this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week;</a:t>
            </a:r>
            <a:r>
              <a:rPr lang="en-US" i="1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</a:t>
            </a:r>
            <a:r>
              <a:rPr lang="en-US" i="1" spc="-8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have</a:t>
            </a:r>
            <a:r>
              <a:rPr lang="en-US" i="1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been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feeling</a:t>
            </a:r>
            <a:r>
              <a:rPr lang="en-US" i="1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ill</a:t>
            </a:r>
            <a:r>
              <a:rPr lang="en-US" i="1" spc="-4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recently</a:t>
            </a:r>
            <a:r>
              <a:rPr lang="en-US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.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Una vez que tenga la votación de los compañeros, el estudiante debe decir si era verdadera o falsa</a:t>
            </a:r>
            <a:endParaRPr lang="es-CL" dirty="0">
              <a:solidFill>
                <a:srgbClr val="000000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0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22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0"/>
            <a:ext cx="8164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23</a:t>
            </a:fld>
            <a:endParaRPr lang="es-ES" noProof="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318" y="0"/>
            <a:ext cx="8153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6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24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66" y="143691"/>
            <a:ext cx="8842741" cy="64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25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https://www.google.com/search?q=ejercicios+present+perfect+for+since+already&amp;sca_esv=15ff0100134ea361&amp;rlz=1C1AVFB_enCL895CL895&amp;sxsrf=ANbL-n65TPIf650KrWE0WnXF24NATOdy-Q%3A1775683290535&amp;ei=2sbWadCpILWf1sQP-9OFwQU&amp;biw=1366&amp;bih=568&amp;ved=0ahUKEwjQ_o_el9-TAxW1j5UCHftpIVgQ4dUDCBE&amp;uact=5&amp;oq=ejercicios+present+perfect+for+since+already&amp;gs_lp=Egxnd3Mtd2l6LXNlcnAiLGVqZXJjaWNpb3MgcHJlc2VudCBwZXJmZWN0IGZvciBzaW5jZSBhbHJlYWR5MgYQABgWGB4yBRAAGO8FMgUQABjvBTIFEAAY7wUyBRAAGO8FSMq6AVC1CFiHYnACeAGQAQCYAbEBoAHCEKoBBDUuMTS4AQPIAQD4AQGYAhWgAokUwgIKEAAYRxjWBBiwA8ICDRAAGIAEGIoFGEMYsAPCAgoQABiABBiKBRhDwgIFEAAYgATCAggQABiABBiiBMICBRAhGKABmAMAiAYBkAYKkgcGMy4xNy4xoAf7b7IHBjEuMTcuMbgH3BPCBwgyLTEuMTMuN8gH2AKACAE&amp;sclient=gws-wiz-serp#fpstate=ive&amp;vld=cid:0c29403d,vid:_pbsLCIRRIY,st: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interactivo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349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26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834" y="1166957"/>
            <a:ext cx="10837862" cy="528878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Completa</a:t>
            </a:r>
            <a:r>
              <a:rPr lang="en-US" b="1" dirty="0"/>
              <a:t> con FOR o SINCE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lived here ______ 5 years.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studied English ______ 2020.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known each other ______ a long time.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worked here ______ January.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been friends ______ childhood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studied English ______ 3 years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She </a:t>
            </a:r>
            <a:r>
              <a:rPr lang="en-US" dirty="0"/>
              <a:t>has lived in Chile ______ 2015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have played soccer ______ two hours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 </a:t>
            </a:r>
            <a:r>
              <a:rPr lang="en-US" dirty="0"/>
              <a:t>has had this phone ______ last year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have been here ______ Monday.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7556" y="0"/>
            <a:ext cx="11150600" cy="762008"/>
          </a:xfrm>
        </p:spPr>
        <p:txBody>
          <a:bodyPr/>
          <a:lstStyle/>
          <a:p>
            <a:r>
              <a:rPr lang="es-CL" dirty="0">
                <a:solidFill>
                  <a:srgbClr val="0072C7">
                    <a:lumMod val="75000"/>
                  </a:srgbClr>
                </a:solidFill>
                <a:latin typeface="Algerian" panose="04020705040A02060702" pitchFamily="82" charset="0"/>
              </a:rPr>
              <a:t>EXERCISE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837" y="4114800"/>
            <a:ext cx="376016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27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045030"/>
            <a:ext cx="10837862" cy="541071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. </a:t>
            </a:r>
            <a:r>
              <a:rPr lang="en-US" b="1" dirty="0" err="1"/>
              <a:t>Corrige</a:t>
            </a:r>
            <a:r>
              <a:rPr lang="en-US" b="1" dirty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 smtClean="0"/>
              <a:t>oraciones</a:t>
            </a:r>
            <a:r>
              <a:rPr lang="en-US" b="1" dirty="0" smtClean="0"/>
              <a:t>, </a:t>
            </a:r>
            <a:r>
              <a:rPr lang="en-US" b="1" dirty="0" err="1" smtClean="0"/>
              <a:t>ojo</a:t>
            </a:r>
            <a:r>
              <a:rPr lang="en-US" b="1" dirty="0" smtClean="0"/>
              <a:t> </a:t>
            </a:r>
            <a:r>
              <a:rPr lang="en-US" b="1" dirty="0" err="1" smtClean="0"/>
              <a:t>puede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esté</a:t>
            </a:r>
            <a:r>
              <a:rPr lang="en-US" b="1" dirty="0" smtClean="0"/>
              <a:t> </a:t>
            </a:r>
            <a:r>
              <a:rPr lang="en-US" b="1" dirty="0" err="1" smtClean="0"/>
              <a:t>correcta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I have lived here since 10 years.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studied English </a:t>
            </a:r>
            <a:r>
              <a:rPr lang="en-US" dirty="0" smtClean="0"/>
              <a:t>since </a:t>
            </a:r>
            <a:r>
              <a:rPr lang="en-US" dirty="0"/>
              <a:t>2018.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known each other since a long time.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worked here since two years.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been friends for 2010.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had this phone </a:t>
            </a:r>
            <a:r>
              <a:rPr lang="en-US" dirty="0" smtClean="0"/>
              <a:t>for </a:t>
            </a:r>
            <a:r>
              <a:rPr lang="en-US" dirty="0"/>
              <a:t>three months.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lived in Chile for 2015.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played soccer since two hours. </a:t>
            </a:r>
            <a:br>
              <a:rPr lang="en-US" dirty="0"/>
            </a:br>
            <a:r>
              <a:rPr lang="en-US" dirty="0"/>
              <a:t>👉 __________________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0"/>
            <a:ext cx="11150600" cy="920336"/>
          </a:xfrm>
        </p:spPr>
        <p:txBody>
          <a:bodyPr/>
          <a:lstStyle/>
          <a:p>
            <a:r>
              <a:rPr lang="es-CL" dirty="0">
                <a:solidFill>
                  <a:srgbClr val="0072C7">
                    <a:lumMod val="75000"/>
                  </a:srgbClr>
                </a:solidFill>
                <a:latin typeface="Algerian" panose="04020705040A02060702" pitchFamily="82" charset="0"/>
              </a:rPr>
              <a:t>EXERCISE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07" y="3236731"/>
            <a:ext cx="5441798" cy="36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/>
              <a:t>1.- What examples can you find of globalization?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_ </a:t>
            </a:r>
            <a:r>
              <a:rPr lang="en-US" sz="2800" dirty="0"/>
              <a:t>2.- What kind of positive/negative effects does it have for you or your community?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3.- How is globalization affecting you or your community? </a:t>
            </a:r>
            <a:r>
              <a:rPr lang="en-US" sz="2800" dirty="0" smtClean="0"/>
              <a:t>__________________________________________________________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881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296"/>
          <a:stretch/>
        </p:blipFill>
        <p:spPr>
          <a:xfrm>
            <a:off x="2651760" y="0"/>
            <a:ext cx="6387737" cy="67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TERRORISM = terrorismo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PEACE = paz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HOMELESSNESS = sin hogar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POVERTY = pobreza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ADDITION =adicción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FAMINE = hambruna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POLLUTION = CONTAMINACIÓN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RACISM = racismo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WAR: guerra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Environment</a:t>
            </a:r>
            <a:r>
              <a:rPr lang="es-CL" dirty="0" smtClean="0"/>
              <a:t> =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DISEASE= enfermedad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IMMIGRATION = emigración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7249"/>
            <a:ext cx="11150600" cy="920336"/>
          </a:xfrm>
        </p:spPr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2377440" y="0"/>
            <a:ext cx="792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5010006"/>
          </a:xfrm>
        </p:spPr>
        <p:txBody>
          <a:bodyPr/>
          <a:lstStyle/>
          <a:p>
            <a:r>
              <a:rPr lang="en-US" b="1" dirty="0" smtClean="0"/>
              <a:t>Axel</a:t>
            </a:r>
            <a:r>
              <a:rPr lang="en-US" dirty="0" smtClean="0"/>
              <a:t>: In </a:t>
            </a:r>
            <a:r>
              <a:rPr lang="en-US" dirty="0"/>
              <a:t>my opinion, Globalization can bring us positive and negative things. Positive things like better communication between people at any time, and negative like ambient pollution and global </a:t>
            </a:r>
            <a:r>
              <a:rPr lang="en-US" dirty="0" smtClean="0"/>
              <a:t>warming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Martina</a:t>
            </a:r>
            <a:r>
              <a:rPr lang="en-US" dirty="0" smtClean="0"/>
              <a:t>: </a:t>
            </a:r>
            <a:r>
              <a:rPr lang="en-US" dirty="0"/>
              <a:t>In my opinion, globalization is great because I can listen to music from other countries, watch series from all </a:t>
            </a:r>
            <a:r>
              <a:rPr lang="en-US" dirty="0" smtClean="0"/>
              <a:t>over the world, </a:t>
            </a:r>
            <a:r>
              <a:rPr lang="en-US" dirty="0"/>
              <a:t>and even get help with my homework from people who are far away (online classes).</a:t>
            </a:r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EXAMPLES OF PERSONAL OPINIONS: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17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8" y="262222"/>
            <a:ext cx="8700284" cy="65252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9303" y="476413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Population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74956" y="1122744"/>
            <a:ext cx="184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Anti </a:t>
            </a:r>
            <a:r>
              <a:rPr lang="es-CL" dirty="0" err="1" smtClean="0"/>
              <a:t>globatization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049486" y="171123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wealthy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4800" y="2272937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products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127864" y="2786165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growth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82143" y="3340163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economic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27864" y="3915260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issue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79669" y="4449586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warming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62550" y="4969092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globalization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49486" y="5538651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Food</a:t>
            </a:r>
            <a:r>
              <a:rPr lang="es-CL" dirty="0" smtClean="0"/>
              <a:t> </a:t>
            </a:r>
            <a:r>
              <a:rPr lang="es-CL" dirty="0" err="1" smtClean="0"/>
              <a:t>shortage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42954" y="598764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Water</a:t>
            </a:r>
            <a:r>
              <a:rPr lang="es-CL" dirty="0" smtClean="0"/>
              <a:t> </a:t>
            </a:r>
            <a:r>
              <a:rPr lang="es-CL" dirty="0" err="1" smtClean="0"/>
              <a:t>shotage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547067"/>
            <a:ext cx="11150600" cy="920336"/>
          </a:xfrm>
        </p:spPr>
        <p:txBody>
          <a:bodyPr rtlCol="0"/>
          <a:lstStyle/>
          <a:p>
            <a:pPr rtl="0"/>
            <a:r>
              <a:rPr lang="es-ES" dirty="0" smtClean="0"/>
              <a:t>Links of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exercises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81051" y="3105835"/>
            <a:ext cx="93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https://wordwall.net/es/resource/54566473/unit-1-globalization-and-communication-vocabulary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881051" y="2499751"/>
            <a:ext cx="564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https://wordwall.net/es/resource/54649784/globalization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922</Words>
  <Application>Microsoft Office PowerPoint</Application>
  <PresentationFormat>Panorámica</PresentationFormat>
  <Paragraphs>209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Corbel</vt:lpstr>
      <vt:lpstr>EF Circular VF</vt:lpstr>
      <vt:lpstr>gobCL</vt:lpstr>
      <vt:lpstr>Tema de Office</vt:lpstr>
      <vt:lpstr>Globalization and communication</vt:lpstr>
      <vt:lpstr>GLOBALIZATION</vt:lpstr>
      <vt:lpstr>GLOBALIZATION</vt:lpstr>
      <vt:lpstr> </vt:lpstr>
      <vt:lpstr> </vt:lpstr>
      <vt:lpstr> </vt:lpstr>
      <vt:lpstr>EXAMPLES OF PERSONAL OPINIONS:</vt:lpstr>
      <vt:lpstr> </vt:lpstr>
      <vt:lpstr>Links of educational exercises on the web </vt:lpstr>
      <vt:lpstr>Present perfect tense</vt:lpstr>
      <vt:lpstr>Present perfect tense</vt:lpstr>
      <vt:lpstr>Present perfect tense</vt:lpstr>
      <vt:lpstr>Presentación de PowerPoint</vt:lpstr>
      <vt:lpstr>Presentación de PowerPoint</vt:lpstr>
      <vt:lpstr>Link of educational didactic exercise</vt:lpstr>
      <vt:lpstr>EXERCISES</vt:lpstr>
      <vt:lpstr>EXERCISES</vt:lpstr>
      <vt:lpstr>EXERCISES</vt:lpstr>
      <vt:lpstr>EXERCISES</vt:lpstr>
      <vt:lpstr>EXERCISES</vt:lpstr>
      <vt:lpstr>EXERCISE</vt:lpstr>
      <vt:lpstr>Presentación de PowerPoint</vt:lpstr>
      <vt:lpstr>Presentación de PowerPoint</vt:lpstr>
      <vt:lpstr>Presentación de PowerPoint</vt:lpstr>
      <vt:lpstr>Link interactivo</vt:lpstr>
      <vt:lpstr>EXERCISE</vt:lpstr>
      <vt:lpstr>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2026-03-12T00:13:31Z</dcterms:created>
  <dcterms:modified xsi:type="dcterms:W3CDTF">2026-04-09T14:12:02Z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