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9" r:id="rId9"/>
    <p:sldId id="262" r:id="rId10"/>
    <p:sldId id="264" r:id="rId11"/>
    <p:sldId id="266" r:id="rId12"/>
    <p:sldId id="265" r:id="rId13"/>
    <p:sldId id="270" r:id="rId14"/>
    <p:sldId id="267" r:id="rId15"/>
    <p:sldId id="271" r:id="rId16"/>
    <p:sldId id="272" r:id="rId17"/>
    <p:sldId id="273" r:id="rId18"/>
    <p:sldId id="274" r:id="rId19"/>
    <p:sldId id="275" r:id="rId20"/>
    <p:sldId id="285" r:id="rId21"/>
    <p:sldId id="286" r:id="rId22"/>
    <p:sldId id="277" r:id="rId23"/>
    <p:sldId id="276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13-04-2026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s.educaplay.com/editor-de-recursos/28522871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Sorprendido(a)</a:t>
            </a:r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Enojado(a)</a:t>
            </a:r>
          </a:p>
          <a:p>
            <a:r>
              <a:rPr lang="es-CL" sz="3200" dirty="0" smtClean="0"/>
              <a:t>Orgulloso(a)</a:t>
            </a:r>
          </a:p>
          <a:p>
            <a:r>
              <a:rPr lang="es-CL" sz="3200" dirty="0" smtClean="0"/>
              <a:t>Emocionado(a)</a:t>
            </a:r>
          </a:p>
          <a:p>
            <a:r>
              <a:rPr lang="es-CL" sz="3200" dirty="0" smtClean="0"/>
              <a:t>Nervioso(a)</a:t>
            </a:r>
          </a:p>
          <a:p>
            <a:r>
              <a:rPr lang="es-CL" sz="3200" dirty="0" smtClean="0"/>
              <a:t>Aburrido(a)</a:t>
            </a:r>
            <a:endParaRPr lang="es-CL" sz="3200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907822" y="3285067"/>
            <a:ext cx="5441245" cy="22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1828800" y="3702756"/>
            <a:ext cx="5554133" cy="541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2043289" y="4086578"/>
            <a:ext cx="5396089" cy="119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828800" y="4470400"/>
            <a:ext cx="5554133" cy="1761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212622" y="4876800"/>
            <a:ext cx="5136445" cy="857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1828800" y="4730044"/>
            <a:ext cx="5554133" cy="553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1569156" y="3804356"/>
            <a:ext cx="5779911" cy="193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2314222" y="2765778"/>
            <a:ext cx="4933244" cy="3364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__happy________ when I get good grades.</a:t>
            </a:r>
          </a:p>
          <a:p>
            <a:r>
              <a:rPr lang="en-US" dirty="0" smtClean="0"/>
              <a:t>She is ___nervous_______ because she has a big test today.</a:t>
            </a:r>
          </a:p>
          <a:p>
            <a:r>
              <a:rPr lang="en-US" dirty="0" smtClean="0"/>
              <a:t>They are _excited_________ to go on vacation.</a:t>
            </a:r>
          </a:p>
          <a:p>
            <a:r>
              <a:rPr lang="en-US" dirty="0" smtClean="0"/>
              <a:t>He feels __bored________ when he watches the same movie again.</a:t>
            </a:r>
          </a:p>
          <a:p>
            <a:r>
              <a:rPr lang="en-US" dirty="0" smtClean="0"/>
              <a:t>My mother is _angry_________ because the room is messy.</a:t>
            </a:r>
          </a:p>
          <a:p>
            <a:r>
              <a:rPr lang="en-US" dirty="0" smtClean="0"/>
              <a:t>We feel _proud_________ 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6839" y="1825625"/>
            <a:ext cx="11563815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happy.   / I am happy  </a:t>
            </a:r>
            <a:r>
              <a:rPr lang="en-US" b="1" dirty="0" smtClean="0"/>
              <a:t>/ she feels / he feels / he is happy /she is happy</a:t>
            </a:r>
          </a:p>
          <a:p>
            <a:r>
              <a:rPr lang="en-US" dirty="0" smtClean="0"/>
              <a:t>I feel nervous.   / I am nervous / she is nervous / they are nervous</a:t>
            </a:r>
          </a:p>
          <a:p>
            <a:r>
              <a:rPr lang="en-US" dirty="0" smtClean="0"/>
              <a:t>I feel excited.</a:t>
            </a:r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To</a:t>
            </a:r>
            <a:r>
              <a:rPr lang="es-CL" dirty="0" smtClean="0"/>
              <a:t> be </a:t>
            </a:r>
            <a:r>
              <a:rPr lang="es-CL" dirty="0" err="1" smtClean="0"/>
              <a:t>verb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I		am</a:t>
            </a:r>
          </a:p>
          <a:p>
            <a:r>
              <a:rPr lang="es-CL" dirty="0" err="1" smtClean="0"/>
              <a:t>You</a:t>
            </a:r>
            <a:endParaRPr lang="es-CL" dirty="0" smtClean="0"/>
          </a:p>
          <a:p>
            <a:r>
              <a:rPr lang="es-CL" dirty="0" err="1" smtClean="0"/>
              <a:t>We</a:t>
            </a:r>
            <a:r>
              <a:rPr lang="es-CL" dirty="0" smtClean="0"/>
              <a:t>		are</a:t>
            </a:r>
          </a:p>
          <a:p>
            <a:r>
              <a:rPr lang="es-CL" dirty="0" err="1" smtClean="0"/>
              <a:t>They</a:t>
            </a:r>
            <a:endParaRPr lang="es-CL" dirty="0" smtClean="0"/>
          </a:p>
          <a:p>
            <a:endParaRPr lang="es-CL" dirty="0"/>
          </a:p>
          <a:p>
            <a:r>
              <a:rPr lang="es-CL" dirty="0" smtClean="0"/>
              <a:t>He</a:t>
            </a:r>
          </a:p>
          <a:p>
            <a:r>
              <a:rPr lang="es-CL" dirty="0" err="1" smtClean="0"/>
              <a:t>She</a:t>
            </a:r>
            <a:r>
              <a:rPr lang="es-CL" dirty="0" smtClean="0"/>
              <a:t>		</a:t>
            </a:r>
            <a:r>
              <a:rPr lang="es-CL" dirty="0" err="1" smtClean="0"/>
              <a:t>is</a:t>
            </a:r>
            <a:endParaRPr lang="es-CL" dirty="0" smtClean="0"/>
          </a:p>
          <a:p>
            <a:r>
              <a:rPr lang="es-CL" dirty="0" err="1" smtClean="0"/>
              <a:t>it</a:t>
            </a:r>
            <a:endParaRPr lang="es-CL" dirty="0"/>
          </a:p>
        </p:txBody>
      </p:sp>
      <p:sp>
        <p:nvSpPr>
          <p:cNvPr id="4" name="Cerrar llave 3"/>
          <p:cNvSpPr/>
          <p:nvPr/>
        </p:nvSpPr>
        <p:spPr>
          <a:xfrm>
            <a:off x="1940312" y="2408663"/>
            <a:ext cx="423747" cy="1471961"/>
          </a:xfrm>
          <a:prstGeom prst="rightBrace">
            <a:avLst>
              <a:gd name="adj1" fmla="val 11710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565" y="4463662"/>
            <a:ext cx="457240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1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r>
              <a:rPr lang="en-US" dirty="0" smtClean="0"/>
              <a:t>I feel … because</a:t>
            </a:r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r>
              <a:rPr lang="en-US" dirty="0" smtClean="0"/>
              <a:t>I think sports are good </a:t>
            </a:r>
            <a:r>
              <a:rPr lang="en-US" b="1" dirty="0" smtClean="0"/>
              <a:t>because</a:t>
            </a:r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r>
              <a:rPr lang="en-US" dirty="0" smtClean="0"/>
              <a:t>I feel excited, because</a:t>
            </a:r>
          </a:p>
          <a:p>
            <a:r>
              <a:rPr lang="en-US" dirty="0" smtClean="0"/>
              <a:t>What do you think about learning English?</a:t>
            </a:r>
          </a:p>
          <a:p>
            <a:pPr marL="0" indent="0">
              <a:buNone/>
            </a:pPr>
            <a:r>
              <a:rPr lang="en-US" dirty="0" smtClean="0"/>
              <a:t>I think English is very important for our life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4264"/>
          <a:stretch/>
        </p:blipFill>
        <p:spPr>
          <a:xfrm>
            <a:off x="6032810" y="138994"/>
            <a:ext cx="6159190" cy="6814185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7605132" y="1739590"/>
            <a:ext cx="1371600" cy="3612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7571678" y="2921620"/>
            <a:ext cx="1449659" cy="3646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7387683" y="1851102"/>
            <a:ext cx="1589049" cy="3624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571678" y="2921620"/>
            <a:ext cx="1628078" cy="128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7571678" y="4114800"/>
            <a:ext cx="1540727" cy="2542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7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810" y="43815"/>
            <a:ext cx="6005689" cy="7540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time?</a:t>
            </a:r>
          </a:p>
          <a:p>
            <a:pPr>
              <a:buClr>
                <a:schemeClr val="tx1"/>
              </a:buClr>
            </a:pPr>
            <a:r>
              <a:rPr lang="es-CL" sz="2000" dirty="0" err="1" smtClean="0">
                <a:solidFill>
                  <a:srgbClr val="FF0000"/>
                </a:solidFill>
              </a:rPr>
              <a:t>Because</a:t>
            </a:r>
            <a:r>
              <a:rPr lang="es-CL" sz="2000" dirty="0" smtClean="0">
                <a:solidFill>
                  <a:srgbClr val="FF0000"/>
                </a:solidFill>
              </a:rPr>
              <a:t> Juan </a:t>
            </a:r>
            <a:r>
              <a:rPr lang="es-CL" sz="2000" dirty="0" err="1" smtClean="0">
                <a:solidFill>
                  <a:srgbClr val="FF0000"/>
                </a:solidFill>
              </a:rPr>
              <a:t>is</a:t>
            </a:r>
            <a:r>
              <a:rPr lang="es-CL" sz="2000" dirty="0" smtClean="0">
                <a:solidFill>
                  <a:srgbClr val="FF0000"/>
                </a:solidFill>
              </a:rPr>
              <a:t> human and </a:t>
            </a:r>
            <a:r>
              <a:rPr lang="es-CL" sz="2000" dirty="0" err="1" smtClean="0">
                <a:solidFill>
                  <a:srgbClr val="FF0000"/>
                </a:solidFill>
              </a:rPr>
              <a:t>all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humans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feel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emotions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yes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remember yesterday I felt hungry when I saw the food that my mom was cooking</a:t>
            </a:r>
          </a:p>
          <a:p>
            <a:pPr>
              <a:buClr>
                <a:schemeClr val="tx1"/>
              </a:buClr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Because he </a:t>
            </a:r>
            <a:r>
              <a:rPr lang="en-US" sz="2000" dirty="0" err="1" smtClean="0">
                <a:solidFill>
                  <a:srgbClr val="FF0000"/>
                </a:solidFill>
              </a:rPr>
              <a:t>wanna</a:t>
            </a:r>
            <a:r>
              <a:rPr lang="en-US" sz="2000" dirty="0" smtClean="0">
                <a:solidFill>
                  <a:srgbClr val="FF0000"/>
                </a:solidFill>
              </a:rPr>
              <a:t> play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he wants to play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think because is very excited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Hungry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alm</a:t>
            </a:r>
          </a:p>
          <a:p>
            <a:pPr>
              <a:buClr>
                <a:schemeClr val="tx1"/>
              </a:buClr>
            </a:pPr>
            <a:r>
              <a:rPr lang="es-CL" sz="2000" dirty="0" err="1">
                <a:solidFill>
                  <a:srgbClr val="FF0000"/>
                </a:solidFill>
              </a:rPr>
              <a:t>H</a:t>
            </a:r>
            <a:r>
              <a:rPr lang="es-CL" sz="2000" dirty="0" err="1" smtClean="0">
                <a:solidFill>
                  <a:srgbClr val="FF0000"/>
                </a:solidFill>
              </a:rPr>
              <a:t>appy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062332" y="334537"/>
            <a:ext cx="3178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u="sng" dirty="0" err="1" smtClean="0"/>
              <a:t>Vocabulary</a:t>
            </a:r>
            <a:endParaRPr lang="es-CL" b="1" u="sng" dirty="0" smtClean="0"/>
          </a:p>
          <a:p>
            <a:r>
              <a:rPr lang="es-CL" dirty="0" err="1" smtClean="0"/>
              <a:t>Strong</a:t>
            </a:r>
            <a:r>
              <a:rPr lang="es-CL" dirty="0" smtClean="0"/>
              <a:t>: fuerte</a:t>
            </a:r>
          </a:p>
          <a:p>
            <a:r>
              <a:rPr lang="es-CL" dirty="0" err="1" smtClean="0"/>
              <a:t>Gentle</a:t>
            </a:r>
            <a:r>
              <a:rPr lang="es-CL" dirty="0" smtClean="0"/>
              <a:t>: suave, amable, dulce</a:t>
            </a:r>
          </a:p>
          <a:p>
            <a:r>
              <a:rPr lang="es-CL" dirty="0" err="1" smtClean="0"/>
              <a:t>Grow</a:t>
            </a:r>
            <a:r>
              <a:rPr lang="es-CL" dirty="0" smtClean="0"/>
              <a:t>: crecer</a:t>
            </a:r>
          </a:p>
          <a:p>
            <a:r>
              <a:rPr lang="es-CL" dirty="0" err="1" smtClean="0"/>
              <a:t>Relationships</a:t>
            </a:r>
            <a:r>
              <a:rPr lang="es-CL" dirty="0" smtClean="0"/>
              <a:t>: relaciones</a:t>
            </a:r>
          </a:p>
          <a:p>
            <a:r>
              <a:rPr lang="es-CL" dirty="0" err="1" smtClean="0"/>
              <a:t>Handle</a:t>
            </a:r>
            <a:r>
              <a:rPr lang="es-CL" dirty="0" smtClean="0"/>
              <a:t>: manejar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Los conectores de orden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first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second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next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y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finally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se utilizan para describir el orden en el cual suceden dos o más acciones.</a:t>
            </a:r>
            <a:endParaRPr lang="es-CL" sz="4000" dirty="0"/>
          </a:p>
        </p:txBody>
      </p:sp>
      <p:sp>
        <p:nvSpPr>
          <p:cNvPr id="4" name="Rectángulo 3"/>
          <p:cNvSpPr/>
          <p:nvPr/>
        </p:nvSpPr>
        <p:spPr>
          <a:xfrm>
            <a:off x="1031078" y="380252"/>
            <a:ext cx="6137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Conectores de orden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25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200" dirty="0" smtClean="0"/>
              <a:t>Finalmente				</a:t>
            </a:r>
            <a:r>
              <a:rPr lang="es-CL" sz="3200" dirty="0" err="1" smtClean="0"/>
              <a:t>Next</a:t>
            </a:r>
            <a:endParaRPr lang="es-CL" sz="3200" dirty="0" smtClean="0"/>
          </a:p>
          <a:p>
            <a:r>
              <a:rPr lang="es-CL" sz="3200" dirty="0" smtClean="0"/>
              <a:t>Segundo					</a:t>
            </a:r>
            <a:r>
              <a:rPr lang="es-CL" sz="3200" dirty="0" err="1" smtClean="0"/>
              <a:t>Finally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Primero					</a:t>
            </a:r>
            <a:r>
              <a:rPr lang="es-CL" sz="3200" dirty="0" err="1" smtClean="0"/>
              <a:t>First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Siguiente					</a:t>
            </a:r>
            <a:r>
              <a:rPr lang="es-CL" sz="3200" dirty="0" err="1" smtClean="0"/>
              <a:t>Second</a:t>
            </a:r>
            <a:endParaRPr lang="es-CL" sz="3200" dirty="0"/>
          </a:p>
        </p:txBody>
      </p:sp>
      <p:sp>
        <p:nvSpPr>
          <p:cNvPr id="4" name="Rectángulo 3"/>
          <p:cNvSpPr/>
          <p:nvPr/>
        </p:nvSpPr>
        <p:spPr>
          <a:xfrm>
            <a:off x="980426" y="566241"/>
            <a:ext cx="74879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First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second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next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finally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3044283" y="2141034"/>
            <a:ext cx="3456878" cy="546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2587083" y="2676293"/>
            <a:ext cx="3902927" cy="113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509024" y="3256156"/>
            <a:ext cx="3992137" cy="22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V="1">
            <a:off x="2720898" y="2141034"/>
            <a:ext cx="3769112" cy="167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509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i="1" dirty="0"/>
              <a:t>Ejemplo</a:t>
            </a:r>
            <a:r>
              <a:rPr lang="es-CL" dirty="0"/>
              <a:t>: ¿</a:t>
            </a:r>
            <a:r>
              <a:rPr lang="es-CL" dirty="0" smtClean="0"/>
              <a:t>Cómo </a:t>
            </a:r>
            <a:r>
              <a:rPr lang="es-CL" dirty="0"/>
              <a:t>hacer una </a:t>
            </a:r>
            <a:r>
              <a:rPr lang="es-CL" dirty="0" smtClean="0"/>
              <a:t>tortilla?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"</a:t>
            </a:r>
            <a:r>
              <a:rPr lang="en-US" sz="4800" b="1" dirty="0"/>
              <a:t>First</a:t>
            </a:r>
            <a:r>
              <a:rPr lang="en-US" sz="4800" dirty="0"/>
              <a:t>, I take out the eggs. </a:t>
            </a:r>
            <a:r>
              <a:rPr lang="en-US" sz="4800" b="1" dirty="0"/>
              <a:t>Second</a:t>
            </a:r>
            <a:r>
              <a:rPr lang="en-US" sz="4800" dirty="0"/>
              <a:t>, I heat the butter in a pan. </a:t>
            </a:r>
            <a:r>
              <a:rPr lang="en-US" sz="4800" b="1" dirty="0"/>
              <a:t>Next</a:t>
            </a:r>
            <a:r>
              <a:rPr lang="en-US" sz="4800" dirty="0"/>
              <a:t>, I add the eggs. </a:t>
            </a:r>
            <a:r>
              <a:rPr lang="en-US" sz="4800" b="1" dirty="0" smtClean="0"/>
              <a:t>Finally</a:t>
            </a:r>
            <a:r>
              <a:rPr lang="en-US" sz="4800" dirty="0"/>
              <a:t>, I eat the </a:t>
            </a:r>
            <a:r>
              <a:rPr lang="en-US" sz="4800" dirty="0" err="1"/>
              <a:t>omelette</a:t>
            </a:r>
            <a:r>
              <a:rPr lang="en-US" sz="4800" dirty="0"/>
              <a:t> with toast." </a:t>
            </a:r>
            <a:endParaRPr lang="en-US" sz="4800" dirty="0" smtClean="0"/>
          </a:p>
          <a:p>
            <a:pPr marL="0" indent="0">
              <a:buNone/>
            </a:pP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Primero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saco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Segundo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pongo mantequilla en el </a:t>
            </a: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sartén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Siguiente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agrego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Finalmente,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 como los huevos con tostadas.)</a:t>
            </a:r>
          </a:p>
        </p:txBody>
      </p:sp>
    </p:spTree>
    <p:extLst>
      <p:ext uri="{BB962C8B-B14F-4D97-AF65-F5344CB8AC3E}">
        <p14:creationId xmlns:p14="http://schemas.microsoft.com/office/powerpoint/2010/main" val="1423497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correct connector in the line.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</a:t>
            </a:r>
            <a:r>
              <a:rPr lang="en-US" u="sng" dirty="0" smtClean="0"/>
              <a:t>_First_____</a:t>
            </a:r>
            <a:r>
              <a:rPr lang="en-US" dirty="0" smtClean="0"/>
              <a:t> </a:t>
            </a:r>
            <a:r>
              <a:rPr lang="en-US" dirty="0"/>
              <a:t>I wake up at </a:t>
            </a:r>
            <a:r>
              <a:rPr lang="en-US" dirty="0" smtClean="0"/>
              <a:t>7 am </a:t>
            </a:r>
            <a:r>
              <a:rPr lang="en-US" dirty="0"/>
              <a:t>in the morning. </a:t>
            </a:r>
            <a:r>
              <a:rPr lang="en-US" u="sng" dirty="0" smtClean="0"/>
              <a:t>_Second__</a:t>
            </a:r>
            <a:r>
              <a:rPr lang="en-US" dirty="0" smtClean="0"/>
              <a:t> </a:t>
            </a:r>
            <a:r>
              <a:rPr lang="en-US" dirty="0"/>
              <a:t>I take a shower and get dressed. </a:t>
            </a:r>
            <a:r>
              <a:rPr lang="en-US" u="sng" dirty="0" smtClean="0"/>
              <a:t>_Next__________</a:t>
            </a:r>
            <a:r>
              <a:rPr lang="en-US" dirty="0" smtClean="0"/>
              <a:t> </a:t>
            </a:r>
            <a:r>
              <a:rPr lang="en-US" dirty="0"/>
              <a:t>I have breakfast with my family. </a:t>
            </a:r>
            <a:r>
              <a:rPr lang="en-US" u="sng" dirty="0" smtClean="0"/>
              <a:t>_Finally____</a:t>
            </a:r>
            <a:r>
              <a:rPr lang="en-US" dirty="0" smtClean="0"/>
              <a:t> </a:t>
            </a:r>
            <a:r>
              <a:rPr lang="en-US" dirty="0"/>
              <a:t>I go to school.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904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5B9BD5">
                    <a:lumMod val="50000"/>
                  </a:srgbClr>
                </a:solidFill>
                <a:latin typeface="Algerian" panose="04020705040A02060702" pitchFamily="82" charset="0"/>
              </a:rPr>
              <a:t>EXERCISES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 err="1" smtClean="0"/>
              <a:t>Now</a:t>
            </a:r>
            <a:r>
              <a:rPr lang="es-CL" dirty="0" smtClean="0"/>
              <a:t>, </a:t>
            </a:r>
            <a:r>
              <a:rPr lang="es-CL" dirty="0" err="1" smtClean="0"/>
              <a:t>write</a:t>
            </a:r>
            <a:r>
              <a:rPr lang="es-CL" dirty="0" smtClean="0"/>
              <a:t> </a:t>
            </a:r>
            <a:r>
              <a:rPr lang="es-CL" dirty="0" err="1" smtClean="0"/>
              <a:t>your</a:t>
            </a:r>
            <a:r>
              <a:rPr lang="es-CL" dirty="0" smtClean="0"/>
              <a:t> </a:t>
            </a:r>
            <a:r>
              <a:rPr lang="es-CL" dirty="0" err="1" smtClean="0"/>
              <a:t>own</a:t>
            </a:r>
            <a:r>
              <a:rPr lang="es-CL" dirty="0" smtClean="0"/>
              <a:t> </a:t>
            </a:r>
            <a:r>
              <a:rPr lang="es-CL" dirty="0" err="1" smtClean="0"/>
              <a:t>journal</a:t>
            </a:r>
            <a:r>
              <a:rPr lang="es-CL" dirty="0" smtClean="0"/>
              <a:t>:</a:t>
            </a:r>
          </a:p>
          <a:p>
            <a:endParaRPr lang="es-CL" dirty="0"/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</a:t>
            </a:r>
            <a:r>
              <a:rPr lang="en-US" dirty="0">
                <a:latin typeface="Google Sans"/>
              </a:rPr>
              <a:t> I study,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I go for a park, and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I </a:t>
            </a:r>
            <a:r>
              <a:rPr lang="en-US" dirty="0" smtClean="0">
                <a:latin typeface="Google Sans"/>
              </a:rPr>
              <a:t>rest.</a:t>
            </a:r>
          </a:p>
          <a:p>
            <a:pPr marL="0" indent="0">
              <a:buNone/>
            </a:pPr>
            <a:endParaRPr lang="en-US" dirty="0">
              <a:latin typeface="Google Sans"/>
            </a:endParaRPr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 </a:t>
            </a:r>
            <a:r>
              <a:rPr lang="en-US" dirty="0">
                <a:latin typeface="Google Sans"/>
              </a:rPr>
              <a:t>I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>
                <a:latin typeface="Google Sans"/>
              </a:rPr>
              <a:t>wake up at 5:50 am in the </a:t>
            </a:r>
            <a:r>
              <a:rPr lang="en-US" dirty="0" err="1">
                <a:latin typeface="Google Sans"/>
              </a:rPr>
              <a:t>mornig</a:t>
            </a:r>
            <a:r>
              <a:rPr lang="en-US" dirty="0">
                <a:latin typeface="Google Sans"/>
              </a:rPr>
              <a:t>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take a </a:t>
            </a:r>
            <a:r>
              <a:rPr lang="en-US" dirty="0" smtClean="0">
                <a:latin typeface="Google Sans"/>
              </a:rPr>
              <a:t>shower </a:t>
            </a:r>
            <a:r>
              <a:rPr lang="en-US" dirty="0">
                <a:latin typeface="Google Sans"/>
              </a:rPr>
              <a:t>and get </a:t>
            </a:r>
            <a:r>
              <a:rPr lang="en-US" dirty="0" smtClean="0">
                <a:latin typeface="Google Sans"/>
              </a:rPr>
              <a:t>dressed, </a:t>
            </a:r>
            <a:r>
              <a:rPr lang="en-US" b="1" dirty="0" smtClean="0">
                <a:latin typeface="Google Sans"/>
              </a:rPr>
              <a:t>next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have breakfast,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go to classes</a:t>
            </a:r>
            <a:endParaRPr lang="es-CL" dirty="0" smtClean="0"/>
          </a:p>
          <a:p>
            <a:pPr marL="0" indent="0">
              <a:buNone/>
            </a:pPr>
            <a:endParaRPr lang="en-US" dirty="0" smtClean="0">
              <a:latin typeface="Google Sans"/>
            </a:endParaRPr>
          </a:p>
          <a:p>
            <a:pPr marL="0" indent="0">
              <a:buNone/>
            </a:pPr>
            <a:r>
              <a:rPr lang="en-US" b="1" dirty="0" smtClean="0">
                <a:latin typeface="Google Sans"/>
              </a:rPr>
              <a:t>First</a:t>
            </a:r>
            <a:r>
              <a:rPr lang="en-US" dirty="0" smtClean="0">
                <a:latin typeface="Google Sans"/>
              </a:rPr>
              <a:t> I wake </a:t>
            </a:r>
            <a:r>
              <a:rPr lang="en-US" dirty="0">
                <a:latin typeface="Google Sans"/>
              </a:rPr>
              <a:t>up at 9:00 </a:t>
            </a:r>
            <a:r>
              <a:rPr lang="en-US" b="1" dirty="0">
                <a:latin typeface="Google Sans"/>
              </a:rPr>
              <a:t>second </a:t>
            </a:r>
            <a:r>
              <a:rPr lang="en-US" dirty="0">
                <a:latin typeface="Google Sans"/>
              </a:rPr>
              <a:t>.-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brush </a:t>
            </a:r>
            <a:r>
              <a:rPr lang="en-US" dirty="0">
                <a:latin typeface="Google Sans"/>
              </a:rPr>
              <a:t>my </a:t>
            </a:r>
            <a:r>
              <a:rPr lang="en-US" dirty="0" smtClean="0">
                <a:latin typeface="Google Sans"/>
              </a:rPr>
              <a:t>teeth </a:t>
            </a:r>
            <a:r>
              <a:rPr lang="en-US" b="1" dirty="0">
                <a:latin typeface="Google Sans"/>
              </a:rPr>
              <a:t>next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I </a:t>
            </a:r>
            <a:r>
              <a:rPr lang="en-US" dirty="0">
                <a:latin typeface="Google Sans"/>
              </a:rPr>
              <a:t>eat a </a:t>
            </a:r>
            <a:r>
              <a:rPr lang="en-US" dirty="0" smtClean="0">
                <a:latin typeface="Google Sans"/>
              </a:rPr>
              <a:t>peace </a:t>
            </a:r>
            <a:r>
              <a:rPr lang="en-US" dirty="0">
                <a:latin typeface="Google Sans"/>
              </a:rPr>
              <a:t>of my pizza </a:t>
            </a:r>
            <a:r>
              <a:rPr lang="en-US" b="1" dirty="0" smtClean="0">
                <a:latin typeface="Google Sans"/>
              </a:rPr>
              <a:t>finally</a:t>
            </a:r>
            <a:r>
              <a:rPr lang="en-US" b="1" dirty="0">
                <a:latin typeface="Google Sans"/>
              </a:rPr>
              <a:t>.</a:t>
            </a:r>
            <a:r>
              <a:rPr lang="en-US" dirty="0">
                <a:latin typeface="Google Sans"/>
              </a:rPr>
              <a:t>- start my </a:t>
            </a:r>
            <a:r>
              <a:rPr lang="en-US" dirty="0" smtClean="0">
                <a:latin typeface="Google Sans"/>
              </a:rPr>
              <a:t>class </a:t>
            </a:r>
            <a:r>
              <a:rPr lang="en-US" dirty="0">
                <a:latin typeface="Google Sans"/>
              </a:rPr>
              <a:t>on line</a:t>
            </a: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01851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6435"/>
          <a:stretch/>
        </p:blipFill>
        <p:spPr>
          <a:xfrm>
            <a:off x="2330605" y="0"/>
            <a:ext cx="7917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9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05853" y="2664471"/>
            <a:ext cx="6131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/>
              <a:t>https://wordwall.net/es-us/community/countable-uncountable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juegos educativos y didácticos</a:t>
            </a:r>
            <a:endParaRPr lang="es-CL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Juego de sustantivos contables e incontables</a:t>
            </a:r>
          </a:p>
          <a:p>
            <a:endParaRPr lang="es-CL" dirty="0"/>
          </a:p>
          <a:p>
            <a:pPr marL="0" indent="0">
              <a:buNone/>
            </a:pPr>
            <a:r>
              <a:rPr lang="es-CL" dirty="0"/>
              <a:t>	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https</a:t>
            </a:r>
            <a:r>
              <a:rPr lang="es-CL" dirty="0"/>
              <a:t>://wordwall.net/es/resource/89585194/english/countable-or-uncountable-food</a:t>
            </a:r>
            <a:r>
              <a:rPr lang="es-CL" dirty="0" smtClean="0"/>
              <a:t>	       echo</a:t>
            </a:r>
          </a:p>
          <a:p>
            <a:endParaRPr lang="es-CL" dirty="0"/>
          </a:p>
          <a:p>
            <a:r>
              <a:rPr lang="es-CL" dirty="0" smtClean="0"/>
              <a:t>Juego de cuantificadores en inglés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https://es.educaplay.com/editor-de-recursos/28522871/</a:t>
            </a:r>
            <a:endParaRPr lang="es-CL" dirty="0"/>
          </a:p>
        </p:txBody>
      </p:sp>
      <p:sp>
        <p:nvSpPr>
          <p:cNvPr id="5" name="Estrella de 5 puntas 4"/>
          <p:cNvSpPr/>
          <p:nvPr/>
        </p:nvSpPr>
        <p:spPr>
          <a:xfrm>
            <a:off x="3665941" y="3817634"/>
            <a:ext cx="426557" cy="3673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92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¿Qué son los cuantificadores?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CL" dirty="0">
                <a:solidFill>
                  <a:srgbClr val="474747"/>
                </a:solidFill>
                <a:latin typeface="Google Sans"/>
              </a:rPr>
              <a:t>Los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quantifiers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en inglés se usan </a:t>
            </a:r>
            <a:r>
              <a:rPr lang="es-CL" dirty="0">
                <a:solidFill>
                  <a:srgbClr val="040C28"/>
                </a:solidFill>
                <a:latin typeface="Google Sans"/>
              </a:rPr>
              <a:t>para hablar de cantidades no específicas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, como "mucho", "poco", "algunos". Además, existen cuantificadores que se pueden usar solo con palabras contables,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apple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(manzana) y otros que solo se pueden usar con palabras incontables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flour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(harina).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2051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80924"/>
            <a:ext cx="10515600" cy="1325563"/>
          </a:xfrm>
        </p:spPr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¿Cómo se usan?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16566"/>
            <a:ext cx="10515600" cy="5341434"/>
          </a:xfrm>
        </p:spPr>
        <p:txBody>
          <a:bodyPr>
            <a:normAutofit fontScale="92500"/>
          </a:bodyPr>
          <a:lstStyle/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se pueden contar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books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 cuantificadores como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Many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/A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(algunos) a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of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(mucho)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 (algo de /ninguno)</a:t>
            </a:r>
            <a:endParaRPr lang="es-CL" dirty="0" smtClean="0">
              <a:solidFill>
                <a:srgbClr val="0A0A0A"/>
              </a:solidFill>
              <a:latin typeface="Google Sans"/>
            </a:endParaRP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Incontables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Uncountable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no se pueden contar individualmente, como líquidos, ideas o masas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water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Much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Little/A 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Little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(algunos) 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of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(mucho)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 (algo de / ninguno)</a:t>
            </a:r>
            <a:endParaRPr lang="es-CL" dirty="0" smtClean="0">
              <a:solidFill>
                <a:srgbClr val="0A0A0A"/>
              </a:solidFill>
              <a:latin typeface="Google Sans"/>
            </a:endParaRP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Ambos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de/algunos),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de/ninguno),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 se aplican a ambos para indicar cantidades indefinidas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836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>
                <a:solidFill>
                  <a:srgbClr val="FFC000"/>
                </a:solidFill>
                <a:latin typeface="Algerian" panose="04020705040A02060702" pitchFamily="82" charset="0"/>
              </a:rPr>
              <a:t>many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/>
              <a:t>contables</a:t>
            </a:r>
            <a:r>
              <a:rPr lang="es-CL" dirty="0"/>
              <a:t> 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students</a:t>
            </a:r>
            <a:r>
              <a:rPr lang="es-CL" dirty="0"/>
              <a:t> → muchos estudiantes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04751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>
                <a:solidFill>
                  <a:srgbClr val="FFC000"/>
                </a:solidFill>
                <a:latin typeface="Algerian" panose="04020705040A02060702" pitchFamily="82" charset="0"/>
              </a:rPr>
              <a:t>much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 / mucha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 smtClean="0"/>
              <a:t>incontables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much</a:t>
            </a:r>
            <a:r>
              <a:rPr lang="es-CL" dirty="0"/>
              <a:t>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r>
              <a:rPr lang="es-CL" dirty="0" err="1"/>
              <a:t>much</a:t>
            </a:r>
            <a:r>
              <a:rPr lang="es-CL" dirty="0"/>
              <a:t> </a:t>
            </a:r>
            <a:r>
              <a:rPr lang="es-CL" dirty="0" err="1"/>
              <a:t>money</a:t>
            </a:r>
            <a:r>
              <a:rPr lang="es-CL" dirty="0"/>
              <a:t> → mucho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50288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some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algunos / algo de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 </a:t>
            </a:r>
            <a:r>
              <a:rPr lang="es-CL" b="1" dirty="0"/>
              <a:t>oraciones </a:t>
            </a:r>
            <a:r>
              <a:rPr lang="es-CL" b="1" dirty="0" smtClean="0"/>
              <a:t>afirmativas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con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</a:p>
          <a:p>
            <a:pPr marL="0" indent="0">
              <a:buNone/>
            </a:pPr>
            <a:endParaRPr lang="es-CL" b="1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algunas manzanas </a:t>
            </a:r>
            <a:r>
              <a:rPr lang="es-CL" dirty="0" smtClean="0"/>
              <a:t>ex. </a:t>
            </a:r>
            <a:r>
              <a:rPr lang="es-CL" dirty="0" err="1" smtClean="0"/>
              <a:t>Today</a:t>
            </a:r>
            <a:r>
              <a:rPr lang="es-CL" dirty="0" smtClean="0"/>
              <a:t> I ate </a:t>
            </a:r>
            <a:r>
              <a:rPr lang="es-CL" dirty="0" err="1" smtClean="0"/>
              <a:t>some</a:t>
            </a:r>
            <a:r>
              <a:rPr lang="es-CL" dirty="0" smtClean="0"/>
              <a:t> </a:t>
            </a:r>
            <a:r>
              <a:rPr lang="es-CL" dirty="0" err="1" smtClean="0"/>
              <a:t>apples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milk</a:t>
            </a:r>
            <a:r>
              <a:rPr lang="es-CL" dirty="0"/>
              <a:t> → algo de </a:t>
            </a:r>
            <a:r>
              <a:rPr lang="es-CL" dirty="0" smtClean="0"/>
              <a:t>leche ex. </a:t>
            </a:r>
            <a:r>
              <a:rPr lang="es-CL" dirty="0" err="1" smtClean="0"/>
              <a:t>My</a:t>
            </a:r>
            <a:r>
              <a:rPr lang="es-CL" dirty="0" smtClean="0"/>
              <a:t> son </a:t>
            </a:r>
            <a:r>
              <a:rPr lang="es-CL" dirty="0" err="1" smtClean="0"/>
              <a:t>drank</a:t>
            </a:r>
            <a:r>
              <a:rPr lang="es-CL" dirty="0" smtClean="0"/>
              <a:t> </a:t>
            </a:r>
            <a:r>
              <a:rPr lang="es-CL" dirty="0" err="1" smtClean="0"/>
              <a:t>some</a:t>
            </a:r>
            <a:r>
              <a:rPr lang="es-CL" dirty="0" smtClean="0"/>
              <a:t> </a:t>
            </a:r>
            <a:r>
              <a:rPr lang="es-CL" dirty="0" err="1" smtClean="0"/>
              <a:t>milk</a:t>
            </a:r>
            <a:r>
              <a:rPr lang="es-CL" dirty="0" smtClean="0"/>
              <a:t> </a:t>
            </a:r>
            <a:r>
              <a:rPr lang="es-CL" dirty="0" err="1" smtClean="0"/>
              <a:t>yesterday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246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any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 / nada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</a:t>
            </a:r>
            <a:r>
              <a:rPr lang="es-CL" dirty="0" smtClean="0"/>
              <a:t>: </a:t>
            </a:r>
            <a:r>
              <a:rPr lang="es-CL" b="1" dirty="0" smtClean="0"/>
              <a:t>oraciones interrogativas y negativas</a:t>
            </a:r>
            <a:endParaRPr lang="es-CL" b="1" dirty="0"/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en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  <a:endParaRPr lang="es-CL" b="1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Do </a:t>
            </a:r>
            <a:r>
              <a:rPr lang="es-CL" dirty="0" err="1"/>
              <a:t>you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b="1" dirty="0" err="1"/>
              <a:t>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? → ¿Tienes algunas manzanas? </a:t>
            </a:r>
          </a:p>
          <a:p>
            <a:r>
              <a:rPr lang="es-CL" dirty="0"/>
              <a:t>I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b="1" dirty="0" err="1"/>
              <a:t>any</a:t>
            </a:r>
            <a:r>
              <a:rPr lang="es-CL" dirty="0"/>
              <a:t> </a:t>
            </a:r>
            <a:r>
              <a:rPr lang="es-CL" dirty="0" err="1"/>
              <a:t>money</a:t>
            </a:r>
            <a:r>
              <a:rPr lang="es-CL" dirty="0"/>
              <a:t> → No tengo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84940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few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✅ 4. A FEW</a:t>
            </a:r>
          </a:p>
          <a:p>
            <a:r>
              <a:rPr lang="es-CL" dirty="0"/>
              <a:t>👉 Significa: </a:t>
            </a:r>
            <a:r>
              <a:rPr lang="es-CL" b="1" dirty="0"/>
              <a:t>unos pocos (</a:t>
            </a:r>
            <a:r>
              <a:rPr lang="es-CL" b="1" dirty="0" smtClean="0"/>
              <a:t>algunas (os))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 smtClean="0"/>
              <a:t>few</a:t>
            </a:r>
            <a:r>
              <a:rPr lang="es-CL" dirty="0" smtClean="0"/>
              <a:t> of </a:t>
            </a:r>
            <a:r>
              <a:rPr lang="es-CL" dirty="0" err="1"/>
              <a:t>friends</a:t>
            </a:r>
            <a:r>
              <a:rPr lang="es-CL" dirty="0"/>
              <a:t> → </a:t>
            </a:r>
            <a:r>
              <a:rPr lang="es-CL" dirty="0" smtClean="0"/>
              <a:t>un pocos de amigos 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 smtClean="0"/>
              <a:t>few</a:t>
            </a:r>
            <a:r>
              <a:rPr lang="es-CL" dirty="0" smtClean="0"/>
              <a:t> of </a:t>
            </a:r>
            <a:r>
              <a:rPr lang="es-CL" dirty="0" err="1"/>
              <a:t>books</a:t>
            </a:r>
            <a:r>
              <a:rPr lang="es-CL" dirty="0"/>
              <a:t> </a:t>
            </a:r>
            <a:r>
              <a:rPr lang="es-CL" dirty="0" smtClean="0"/>
              <a:t>→un pocos de </a:t>
            </a:r>
            <a:r>
              <a:rPr lang="es-CL" dirty="0"/>
              <a:t>libros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54939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little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un poco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no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err="1"/>
              <a:t>water</a:t>
            </a:r>
            <a:r>
              <a:rPr lang="es-CL" dirty="0"/>
              <a:t> → un poco de agua </a:t>
            </a:r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err="1"/>
              <a:t>sugar</a:t>
            </a:r>
            <a:r>
              <a:rPr lang="es-CL" dirty="0"/>
              <a:t> → un poco de azúcar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89873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lot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 of”?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mucho / 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todo</a:t>
            </a:r>
            <a:r>
              <a:rPr lang="es-CL" dirty="0"/>
              <a:t> (contables </a:t>
            </a:r>
            <a:r>
              <a:rPr lang="es-CL" dirty="0" smtClean="0"/>
              <a:t>e incontables)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</a:t>
            </a:r>
            <a:r>
              <a:rPr lang="es-CL" dirty="0"/>
              <a:t>S</a:t>
            </a:r>
            <a:r>
              <a:rPr lang="es-CL" dirty="0" smtClean="0"/>
              <a:t>e </a:t>
            </a:r>
            <a:r>
              <a:rPr lang="es-CL" dirty="0"/>
              <a:t>utiliza casi siempre en oraciones </a:t>
            </a:r>
            <a:r>
              <a:rPr lang="es-CL" b="1" dirty="0"/>
              <a:t>afirmativas</a:t>
            </a:r>
            <a:r>
              <a:rPr lang="es-CL" dirty="0"/>
              <a:t>.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413293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9876</TotalTime>
  <Words>795</Words>
  <Application>Microsoft Office PowerPoint</Application>
  <PresentationFormat>Panorámica</PresentationFormat>
  <Paragraphs>178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Algerian</vt:lpstr>
      <vt:lpstr>Arial</vt:lpstr>
      <vt:lpstr>Calibri</vt:lpstr>
      <vt:lpstr>Calibri Light</vt:lpstr>
      <vt:lpstr>Google Sans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To be verb</vt:lpstr>
      <vt:lpstr>4. Writing – Short answer Answer using feelings and opinions.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Ejemplo: ¿Cómo hacer una tortilla?</vt:lpstr>
      <vt:lpstr>EXERCISES</vt:lpstr>
      <vt:lpstr>EXERCISES</vt:lpstr>
      <vt:lpstr>Presentación de PowerPoint</vt:lpstr>
      <vt:lpstr>Links juegos educativos y didácticos</vt:lpstr>
      <vt:lpstr>¿Qué son los cuantificadores?</vt:lpstr>
      <vt:lpstr>¿Cómo se usan?</vt:lpstr>
      <vt:lpstr>¿Cuándo se debe usar “many”?</vt:lpstr>
      <vt:lpstr>¿Cuándo se debe usar “much”? </vt:lpstr>
      <vt:lpstr>¿Cuándo se debe usar “some”?</vt:lpstr>
      <vt:lpstr>¿Cuándo se debe usar “any”?</vt:lpstr>
      <vt:lpstr>¿Cuándo se debe usar “a few”?</vt:lpstr>
      <vt:lpstr>¿Cuándo se debe usar “a little”?</vt:lpstr>
      <vt:lpstr>¿Cuándo se debe usar “a lot of”?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48</cp:revision>
  <dcterms:created xsi:type="dcterms:W3CDTF">2026-03-09T02:37:27Z</dcterms:created>
  <dcterms:modified xsi:type="dcterms:W3CDTF">2026-04-13T15:07:07Z</dcterms:modified>
</cp:coreProperties>
</file>