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8" r:id="rId5"/>
    <p:sldId id="266" r:id="rId6"/>
    <p:sldId id="269" r:id="rId7"/>
    <p:sldId id="258" r:id="rId8"/>
    <p:sldId id="259" r:id="rId9"/>
    <p:sldId id="260" r:id="rId10"/>
    <p:sldId id="267" r:id="rId11"/>
    <p:sldId id="270" r:id="rId12"/>
    <p:sldId id="261" r:id="rId13"/>
    <p:sldId id="262" r:id="rId14"/>
    <p:sldId id="263" r:id="rId15"/>
    <p:sldId id="264" r:id="rId16"/>
    <p:sldId id="277" r:id="rId17"/>
    <p:sldId id="272" r:id="rId18"/>
    <p:sldId id="278" r:id="rId19"/>
    <p:sldId id="271" r:id="rId20"/>
    <p:sldId id="279" r:id="rId21"/>
    <p:sldId id="280" r:id="rId22"/>
    <p:sldId id="274" r:id="rId23"/>
    <p:sldId id="276" r:id="rId24"/>
    <p:sldId id="275" r:id="rId25"/>
    <p:sldId id="273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80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9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08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67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65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7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335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710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41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209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1289-4085-4AE9-A0D8-3C31EA8749F8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EECF-2B89-45C8-94F6-CFA0E87EC7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28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xZYFPJ0fp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“HOW DO YOU FEEL?</a:t>
            </a:r>
            <a:endParaRPr lang="es-CL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z="6000" dirty="0">
                <a:solidFill>
                  <a:prstClr val="black"/>
                </a:solidFill>
                <a:latin typeface="Calibri Light" panose="020F0302020204030204"/>
              </a:rPr>
              <a:t>UNIT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92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81" y="-3118"/>
            <a:ext cx="10515600" cy="953605"/>
          </a:xfrm>
        </p:spPr>
        <p:txBody>
          <a:bodyPr>
            <a:normAutofit/>
          </a:bodyPr>
          <a:lstStyle/>
          <a:p>
            <a:r>
              <a:rPr lang="es-CL" sz="4000" dirty="0" smtClean="0"/>
              <a:t>Look at </a:t>
            </a:r>
            <a:r>
              <a:rPr lang="es-CL" sz="4000" dirty="0" err="1" smtClean="0"/>
              <a:t>the</a:t>
            </a:r>
            <a:r>
              <a:rPr lang="es-CL" sz="4000" dirty="0" smtClean="0"/>
              <a:t> </a:t>
            </a:r>
            <a:r>
              <a:rPr lang="es-CL" sz="4000" dirty="0" err="1" smtClean="0"/>
              <a:t>picture</a:t>
            </a:r>
            <a:r>
              <a:rPr lang="es-CL" sz="4000" dirty="0" smtClean="0"/>
              <a:t> and complete </a:t>
            </a:r>
            <a:r>
              <a:rPr lang="es-CL" sz="4000" dirty="0" err="1" smtClean="0"/>
              <a:t>the</a:t>
            </a:r>
            <a:r>
              <a:rPr lang="es-CL" sz="4000" dirty="0" smtClean="0"/>
              <a:t> </a:t>
            </a:r>
            <a:r>
              <a:rPr lang="es-CL" sz="4000" dirty="0" err="1" smtClean="0"/>
              <a:t>sentence</a:t>
            </a:r>
            <a:r>
              <a:rPr lang="es-CL" sz="4000" dirty="0" smtClean="0"/>
              <a:t>:</a:t>
            </a:r>
            <a:endParaRPr lang="es-CL" sz="40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471961"/>
            <a:ext cx="10515600" cy="470500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I </a:t>
            </a:r>
            <a:r>
              <a:rPr lang="es-CL" dirty="0" err="1" smtClean="0"/>
              <a:t>have</a:t>
            </a:r>
            <a:r>
              <a:rPr lang="es-CL" dirty="0" smtClean="0"/>
              <a:t> a </a:t>
            </a:r>
            <a:r>
              <a:rPr lang="es-CL" u="sng" dirty="0" smtClean="0"/>
              <a:t>_</a:t>
            </a:r>
            <a:r>
              <a:rPr lang="es-CL" u="sng" dirty="0" err="1" smtClean="0"/>
              <a:t>headache</a:t>
            </a:r>
            <a:r>
              <a:rPr lang="es-CL" u="sng" dirty="0" smtClean="0"/>
              <a:t>________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She</a:t>
            </a:r>
            <a:r>
              <a:rPr lang="es-CL" dirty="0" smtClean="0"/>
              <a:t> has a </a:t>
            </a:r>
            <a:r>
              <a:rPr lang="es-CL" u="sng" dirty="0" smtClean="0"/>
              <a:t>___</a:t>
            </a:r>
            <a:r>
              <a:rPr lang="es-CL" u="sng" dirty="0" err="1" smtClean="0"/>
              <a:t>runny</a:t>
            </a:r>
            <a:r>
              <a:rPr lang="es-CL" u="sng" dirty="0" smtClean="0"/>
              <a:t> </a:t>
            </a:r>
            <a:r>
              <a:rPr lang="es-CL" u="sng" dirty="0" err="1" smtClean="0"/>
              <a:t>nose</a:t>
            </a:r>
            <a:r>
              <a:rPr lang="es-CL" u="sng" dirty="0" smtClean="0"/>
              <a:t>___________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He has a </a:t>
            </a:r>
            <a:r>
              <a:rPr lang="es-CL" u="sng" dirty="0" smtClean="0"/>
              <a:t>_</a:t>
            </a:r>
            <a:r>
              <a:rPr lang="es-CL" u="sng" dirty="0" err="1" smtClean="0"/>
              <a:t>fever</a:t>
            </a:r>
            <a:r>
              <a:rPr lang="es-CL" u="sng" dirty="0" smtClean="0"/>
              <a:t>_________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He has a </a:t>
            </a:r>
            <a:r>
              <a:rPr lang="es-CL" u="sng" dirty="0" smtClean="0"/>
              <a:t>__</a:t>
            </a:r>
            <a:r>
              <a:rPr lang="es-CL" u="sng" dirty="0" err="1" smtClean="0"/>
              <a:t>toothache</a:t>
            </a:r>
            <a:r>
              <a:rPr lang="es-CL" u="sng" dirty="0" smtClean="0"/>
              <a:t>_____________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She</a:t>
            </a:r>
            <a:r>
              <a:rPr lang="es-CL" dirty="0" smtClean="0"/>
              <a:t> has a </a:t>
            </a:r>
            <a:r>
              <a:rPr lang="es-CL" u="sng" dirty="0" smtClean="0"/>
              <a:t>_</a:t>
            </a:r>
            <a:r>
              <a:rPr lang="es-CL" u="sng" dirty="0" err="1" smtClean="0"/>
              <a:t>sore</a:t>
            </a:r>
            <a:r>
              <a:rPr lang="es-CL" u="sng" dirty="0" smtClean="0"/>
              <a:t> </a:t>
            </a:r>
            <a:r>
              <a:rPr lang="es-CL" u="sng" dirty="0" err="1" smtClean="0"/>
              <a:t>throat</a:t>
            </a:r>
            <a:r>
              <a:rPr lang="es-CL" u="sng" dirty="0" smtClean="0"/>
              <a:t>_______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He has a </a:t>
            </a:r>
            <a:r>
              <a:rPr lang="es-CL" u="sng" dirty="0" err="1" smtClean="0"/>
              <a:t>broken</a:t>
            </a:r>
            <a:r>
              <a:rPr lang="es-CL" u="sng" dirty="0" smtClean="0"/>
              <a:t> </a:t>
            </a:r>
            <a:r>
              <a:rPr lang="es-CL" u="sng" dirty="0" err="1" smtClean="0"/>
              <a:t>arm</a:t>
            </a:r>
            <a:r>
              <a:rPr lang="es-CL" dirty="0" smtClean="0"/>
              <a:t>__________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98" y="773519"/>
            <a:ext cx="880170" cy="947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9456"/>
          <a:stretch/>
        </p:blipFill>
        <p:spPr>
          <a:xfrm>
            <a:off x="5219003" y="1719699"/>
            <a:ext cx="876997" cy="9405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b="11477"/>
          <a:stretch/>
        </p:blipFill>
        <p:spPr>
          <a:xfrm>
            <a:off x="4366630" y="2693291"/>
            <a:ext cx="891168" cy="850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b="6854"/>
          <a:stretch/>
        </p:blipFill>
        <p:spPr>
          <a:xfrm>
            <a:off x="5308965" y="3292146"/>
            <a:ext cx="1069077" cy="10646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13373" r="15105" b="5417"/>
          <a:stretch/>
        </p:blipFill>
        <p:spPr>
          <a:xfrm>
            <a:off x="4985526" y="4403820"/>
            <a:ext cx="1110473" cy="8620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14033" t="6854" r="10975" b="9377"/>
          <a:stretch/>
        </p:blipFill>
        <p:spPr>
          <a:xfrm>
            <a:off x="4559455" y="5364454"/>
            <a:ext cx="892099" cy="10653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429210" y="2620939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What’s</a:t>
            </a:r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</a:t>
            </a:r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matter</a:t>
            </a:r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9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0"/>
            <a:ext cx="10515600" cy="1325563"/>
          </a:xfrm>
        </p:spPr>
        <p:txBody>
          <a:bodyPr/>
          <a:lstStyle/>
          <a:p>
            <a:r>
              <a:rPr lang="es-CL" dirty="0" err="1" smtClean="0"/>
              <a:t>Ejercise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err="1" smtClean="0"/>
              <a:t>Make</a:t>
            </a:r>
            <a:r>
              <a:rPr lang="es-CL" dirty="0" smtClean="0"/>
              <a:t> </a:t>
            </a:r>
            <a:r>
              <a:rPr lang="es-CL" dirty="0" err="1" smtClean="0"/>
              <a:t>sentences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feelings</a:t>
            </a:r>
            <a:r>
              <a:rPr lang="es-CL" dirty="0" smtClean="0"/>
              <a:t> and </a:t>
            </a:r>
            <a:r>
              <a:rPr lang="es-CL" dirty="0" err="1" smtClean="0"/>
              <a:t>illness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604641"/>
          </a:xfrm>
        </p:spPr>
        <p:txBody>
          <a:bodyPr/>
          <a:lstStyle/>
          <a:p>
            <a:r>
              <a:rPr lang="es-CL" dirty="0" smtClean="0"/>
              <a:t>Ex:  </a:t>
            </a:r>
            <a:r>
              <a:rPr lang="es-CL" sz="4000" dirty="0" smtClean="0"/>
              <a:t>I </a:t>
            </a:r>
            <a:r>
              <a:rPr lang="es-CL" sz="4000" dirty="0" err="1" smtClean="0"/>
              <a:t>feel</a:t>
            </a:r>
            <a:r>
              <a:rPr lang="es-CL" sz="4000" dirty="0" smtClean="0"/>
              <a:t> </a:t>
            </a:r>
            <a:r>
              <a:rPr lang="es-CL" sz="4000" dirty="0" err="1" smtClean="0"/>
              <a:t>bad</a:t>
            </a:r>
            <a:r>
              <a:rPr lang="es-CL" sz="4000" dirty="0" smtClean="0"/>
              <a:t>, </a:t>
            </a:r>
            <a:r>
              <a:rPr lang="es-CL" sz="4000" dirty="0" err="1" smtClean="0"/>
              <a:t>because</a:t>
            </a:r>
            <a:r>
              <a:rPr lang="es-CL" sz="4000" dirty="0" smtClean="0"/>
              <a:t> I </a:t>
            </a:r>
            <a:r>
              <a:rPr lang="es-CL" sz="4000" dirty="0" err="1" smtClean="0"/>
              <a:t>have</a:t>
            </a:r>
            <a:r>
              <a:rPr lang="es-CL" sz="4000" dirty="0" smtClean="0"/>
              <a:t> a </a:t>
            </a:r>
            <a:r>
              <a:rPr lang="es-CL" sz="4000" dirty="0" err="1" smtClean="0"/>
              <a:t>cold</a:t>
            </a:r>
            <a:endParaRPr lang="es-CL" sz="4000" dirty="0" smtClean="0"/>
          </a:p>
          <a:p>
            <a:r>
              <a:rPr lang="es-CL" sz="4000" dirty="0" smtClean="0"/>
              <a:t>I </a:t>
            </a:r>
            <a:r>
              <a:rPr lang="es-CL" sz="4000" dirty="0" err="1" smtClean="0"/>
              <a:t>feel</a:t>
            </a:r>
            <a:r>
              <a:rPr lang="es-CL" sz="4000" dirty="0" smtClean="0"/>
              <a:t> </a:t>
            </a:r>
            <a:r>
              <a:rPr lang="es-CL" sz="4000" dirty="0" err="1" smtClean="0"/>
              <a:t>bad</a:t>
            </a:r>
            <a:r>
              <a:rPr lang="es-CL" sz="4000" dirty="0" smtClean="0"/>
              <a:t>, </a:t>
            </a:r>
            <a:r>
              <a:rPr lang="es-CL" sz="4000" dirty="0" err="1" smtClean="0"/>
              <a:t>because</a:t>
            </a:r>
            <a:r>
              <a:rPr lang="es-CL" sz="4000" dirty="0" smtClean="0"/>
              <a:t> I </a:t>
            </a:r>
            <a:r>
              <a:rPr lang="es-CL" sz="4000" dirty="0" err="1" smtClean="0"/>
              <a:t>have</a:t>
            </a:r>
            <a:r>
              <a:rPr lang="es-CL" sz="4000" dirty="0" smtClean="0"/>
              <a:t> a </a:t>
            </a:r>
            <a:r>
              <a:rPr lang="es-CL" sz="4000" dirty="0" err="1" smtClean="0"/>
              <a:t>cut</a:t>
            </a:r>
            <a:endParaRPr lang="es-CL" sz="4000" dirty="0" smtClean="0"/>
          </a:p>
          <a:p>
            <a:r>
              <a:rPr lang="es-CL" sz="4000" dirty="0" smtClean="0"/>
              <a:t>I </a:t>
            </a:r>
            <a:r>
              <a:rPr lang="es-CL" sz="4000" dirty="0" err="1" smtClean="0"/>
              <a:t>feel</a:t>
            </a:r>
            <a:r>
              <a:rPr lang="es-CL" sz="4000" dirty="0" smtClean="0"/>
              <a:t> </a:t>
            </a:r>
            <a:r>
              <a:rPr lang="es-CL" sz="4000" dirty="0" err="1" smtClean="0"/>
              <a:t>tired</a:t>
            </a:r>
            <a:r>
              <a:rPr lang="es-CL" sz="4000" dirty="0" smtClean="0"/>
              <a:t>, </a:t>
            </a:r>
            <a:r>
              <a:rPr lang="es-CL" sz="4000" dirty="0" err="1" smtClean="0"/>
              <a:t>because</a:t>
            </a:r>
            <a:r>
              <a:rPr lang="es-CL" sz="4000" dirty="0" smtClean="0"/>
              <a:t> I </a:t>
            </a:r>
            <a:r>
              <a:rPr lang="es-CL" sz="4000" dirty="0" err="1" smtClean="0"/>
              <a:t>have</a:t>
            </a:r>
            <a:r>
              <a:rPr lang="es-CL" sz="4000" dirty="0" smtClean="0"/>
              <a:t> a </a:t>
            </a:r>
            <a:r>
              <a:rPr lang="es-CL" sz="4000" dirty="0" err="1" smtClean="0"/>
              <a:t>headche</a:t>
            </a:r>
            <a:endParaRPr lang="es-CL" sz="4000" dirty="0" smtClean="0"/>
          </a:p>
          <a:p>
            <a:r>
              <a:rPr lang="es-CL" sz="4000" dirty="0" smtClean="0"/>
              <a:t>I </a:t>
            </a:r>
            <a:r>
              <a:rPr lang="es-CL" sz="4000" dirty="0" err="1" smtClean="0"/>
              <a:t>feel</a:t>
            </a:r>
            <a:r>
              <a:rPr lang="es-CL" sz="4000" dirty="0" smtClean="0"/>
              <a:t> </a:t>
            </a:r>
            <a:r>
              <a:rPr lang="es-CL" sz="4000" dirty="0" err="1" smtClean="0"/>
              <a:t>bad</a:t>
            </a:r>
            <a:r>
              <a:rPr lang="es-CL" sz="4000" dirty="0" smtClean="0"/>
              <a:t>, </a:t>
            </a:r>
            <a:r>
              <a:rPr lang="es-CL" sz="4000" dirty="0" err="1" smtClean="0"/>
              <a:t>because</a:t>
            </a:r>
            <a:r>
              <a:rPr lang="es-CL" sz="4000" dirty="0" smtClean="0"/>
              <a:t> I </a:t>
            </a:r>
            <a:r>
              <a:rPr lang="es-CL" sz="4000" dirty="0" err="1" smtClean="0"/>
              <a:t>have</a:t>
            </a:r>
            <a:r>
              <a:rPr lang="es-CL" sz="4000" dirty="0" smtClean="0"/>
              <a:t> a </a:t>
            </a:r>
            <a:r>
              <a:rPr lang="es-CL" sz="4000" dirty="0" err="1" smtClean="0"/>
              <a:t>cough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00349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13" y="298218"/>
            <a:ext cx="10515600" cy="1325563"/>
          </a:xfrm>
        </p:spPr>
        <p:txBody>
          <a:bodyPr/>
          <a:lstStyle/>
          <a:p>
            <a:r>
              <a:rPr lang="es-CL" dirty="0" smtClean="0"/>
              <a:t>Reading </a:t>
            </a:r>
            <a:r>
              <a:rPr lang="es-CL" dirty="0" err="1" smtClean="0"/>
              <a:t>Activity</a:t>
            </a:r>
            <a:endParaRPr lang="es-CL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81413" y="1442697"/>
            <a:ext cx="11029173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Text: “A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Sick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Day”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Lucy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Today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because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sick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morning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wakes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up and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tired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also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has a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headache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a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fever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mom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medicine.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Lucy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stays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bed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drinks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tea.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watches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TV and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day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afternoon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little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better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but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still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has a </a:t>
            </a:r>
            <a:r>
              <a:rPr kumimoji="0" lang="es-C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cough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mom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tells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better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tomorrow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s-C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5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403"/>
            <a:ext cx="10515600" cy="783451"/>
          </a:xfrm>
        </p:spPr>
        <p:txBody>
          <a:bodyPr/>
          <a:lstStyle/>
          <a:p>
            <a:r>
              <a:rPr lang="es-CL" dirty="0" smtClean="0"/>
              <a:t>MULTIPLE CHOICE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47854"/>
            <a:ext cx="10515600" cy="5687121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1Why is Lucy not at school?</a:t>
            </a:r>
          </a:p>
          <a:p>
            <a:pPr marL="514350" indent="-514350">
              <a:buAutoNum type="alphaLcParenR"/>
            </a:pPr>
            <a:r>
              <a:rPr lang="en-US" dirty="0" smtClean="0"/>
              <a:t>Because she is happy</a:t>
            </a:r>
          </a:p>
          <a:p>
            <a:pPr marL="0" indent="0">
              <a:buNone/>
            </a:pPr>
            <a:r>
              <a:rPr lang="en-US" dirty="0" smtClean="0"/>
              <a:t>b) Because she feels sick</a:t>
            </a:r>
          </a:p>
          <a:p>
            <a:pPr marL="0" indent="0">
              <a:buNone/>
            </a:pPr>
            <a:r>
              <a:rPr lang="en-US" dirty="0" smtClean="0"/>
              <a:t>c) Because she is playing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2What does Lucy have in the morning?</a:t>
            </a:r>
          </a:p>
          <a:p>
            <a:pPr marL="514350" indent="-514350">
              <a:buAutoNum type="alphaLcParenR"/>
            </a:pPr>
            <a:r>
              <a:rPr lang="en-US" dirty="0" smtClean="0"/>
              <a:t>A cold and hunger</a:t>
            </a:r>
          </a:p>
          <a:p>
            <a:pPr marL="0" indent="0">
              <a:buNone/>
            </a:pPr>
            <a:r>
              <a:rPr lang="en-US" dirty="0" smtClean="0"/>
              <a:t>b) A headache and a fever</a:t>
            </a:r>
          </a:p>
          <a:p>
            <a:pPr marL="0" indent="0">
              <a:buNone/>
            </a:pPr>
            <a:r>
              <a:rPr lang="en-US" dirty="0" smtClean="0"/>
              <a:t>c) A cough and happiness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3What does her mom give her?</a:t>
            </a:r>
          </a:p>
          <a:p>
            <a:pPr marL="514350" indent="-514350">
              <a:buAutoNum type="alphaLcParenR"/>
            </a:pPr>
            <a:r>
              <a:rPr lang="en-US" dirty="0" smtClean="0"/>
              <a:t>Food</a:t>
            </a:r>
          </a:p>
          <a:p>
            <a:pPr marL="0" indent="0">
              <a:buNone/>
            </a:pPr>
            <a:r>
              <a:rPr lang="en-US" dirty="0" smtClean="0"/>
              <a:t>b) Medicine</a:t>
            </a:r>
          </a:p>
          <a:p>
            <a:pPr marL="0" indent="0">
              <a:buNone/>
            </a:pPr>
            <a:r>
              <a:rPr lang="en-US" dirty="0" smtClean="0"/>
              <a:t>c) Toys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4What does Lucy do during the day?</a:t>
            </a:r>
          </a:p>
          <a:p>
            <a:pPr marL="514350" indent="-514350">
              <a:buAutoNum type="alphaLcParenR"/>
            </a:pPr>
            <a:r>
              <a:rPr lang="en-US" dirty="0" smtClean="0"/>
              <a:t>She goes to school</a:t>
            </a:r>
          </a:p>
          <a:p>
            <a:pPr marL="0" indent="0">
              <a:buNone/>
            </a:pPr>
            <a:r>
              <a:rPr lang="en-US" dirty="0" smtClean="0"/>
              <a:t>b) She plays outside</a:t>
            </a:r>
          </a:p>
          <a:p>
            <a:pPr marL="0" indent="0">
              <a:buNone/>
            </a:pPr>
            <a:r>
              <a:rPr lang="en-US" dirty="0" smtClean="0"/>
              <a:t>c) She rests and watches TV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5How does Lucy feel in the afternoon?</a:t>
            </a:r>
          </a:p>
          <a:p>
            <a:pPr marL="514350" indent="-514350">
              <a:buAutoNum type="alphaLcParenR"/>
            </a:pPr>
            <a:r>
              <a:rPr lang="en-US" dirty="0" smtClean="0"/>
              <a:t>Worse</a:t>
            </a:r>
          </a:p>
          <a:p>
            <a:pPr marL="0" indent="0">
              <a:buNone/>
            </a:pPr>
            <a:r>
              <a:rPr lang="en-US" dirty="0" smtClean="0"/>
              <a:t>b) The same</a:t>
            </a:r>
          </a:p>
          <a:p>
            <a:pPr marL="0" indent="0">
              <a:buNone/>
            </a:pPr>
            <a:r>
              <a:rPr lang="en-US" dirty="0" smtClean="0"/>
              <a:t>c) A little better</a:t>
            </a:r>
            <a:endParaRPr lang="es-CL" dirty="0"/>
          </a:p>
        </p:txBody>
      </p:sp>
      <p:sp>
        <p:nvSpPr>
          <p:cNvPr id="4" name="Elipse 3"/>
          <p:cNvSpPr/>
          <p:nvPr/>
        </p:nvSpPr>
        <p:spPr>
          <a:xfrm>
            <a:off x="838200" y="1784195"/>
            <a:ext cx="388434" cy="22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5580"/>
            <a:ext cx="396274" cy="2316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607" y="1775552"/>
            <a:ext cx="396274" cy="2316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63" y="4089429"/>
            <a:ext cx="396274" cy="231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34" y="5978307"/>
            <a:ext cx="396274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Write</a:t>
            </a:r>
            <a:r>
              <a:rPr lang="es-CL" dirty="0" smtClean="0"/>
              <a:t> true </a:t>
            </a:r>
            <a:r>
              <a:rPr lang="es-CL" dirty="0" err="1" smtClean="0"/>
              <a:t>or</a:t>
            </a:r>
            <a:r>
              <a:rPr lang="es-CL" dirty="0" smtClean="0"/>
              <a:t> false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. True or False</a:t>
            </a:r>
          </a:p>
          <a:p>
            <a:r>
              <a:rPr lang="en-US" dirty="0" smtClean="0"/>
              <a:t>Lucy goes to school. _F__</a:t>
            </a:r>
          </a:p>
          <a:p>
            <a:pPr marL="0" indent="0">
              <a:buNone/>
            </a:pPr>
            <a:r>
              <a:rPr lang="en-US" dirty="0" smtClean="0"/>
              <a:t>Because Lucy is sick</a:t>
            </a:r>
          </a:p>
          <a:p>
            <a:r>
              <a:rPr lang="en-US" dirty="0" smtClean="0"/>
              <a:t>She feels tired. _T__</a:t>
            </a:r>
          </a:p>
          <a:p>
            <a:r>
              <a:rPr lang="en-US" dirty="0" smtClean="0"/>
              <a:t>She has a fever. _T__</a:t>
            </a:r>
          </a:p>
          <a:p>
            <a:r>
              <a:rPr lang="en-US" dirty="0" smtClean="0"/>
              <a:t>She plays with friends. _F__</a:t>
            </a:r>
          </a:p>
          <a:p>
            <a:pPr marL="0" indent="0">
              <a:buNone/>
            </a:pPr>
            <a:r>
              <a:rPr lang="en-US" dirty="0" smtClean="0"/>
              <a:t>Because Lucy rests and watches TV</a:t>
            </a:r>
          </a:p>
          <a:p>
            <a:r>
              <a:rPr lang="en-US" dirty="0" smtClean="0"/>
              <a:t>She watches TV. _T__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484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Answer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questions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Short Answers</a:t>
            </a:r>
          </a:p>
          <a:p>
            <a:r>
              <a:rPr lang="en-US" dirty="0" smtClean="0"/>
              <a:t>How does Lucy feel in the morning?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She feels very tired</a:t>
            </a:r>
          </a:p>
          <a:p>
            <a:r>
              <a:rPr lang="en-US" dirty="0" smtClean="0"/>
              <a:t>What does her mom do?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Her mom checks her temperature and gives her some medicine</a:t>
            </a:r>
          </a:p>
          <a:p>
            <a:r>
              <a:rPr lang="en-US" dirty="0" smtClean="0"/>
              <a:t>What does Lucy drink?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She drinks tea</a:t>
            </a:r>
          </a:p>
          <a:p>
            <a:r>
              <a:rPr lang="en-US" dirty="0" smtClean="0"/>
              <a:t>Does she feel better later?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561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Should</a:t>
            </a:r>
            <a:r>
              <a:rPr lang="es-CL" dirty="0" smtClean="0"/>
              <a:t>= debería (consejo)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0810"/>
            <a:ext cx="10515600" cy="4716153"/>
          </a:xfrm>
        </p:spPr>
        <p:txBody>
          <a:bodyPr>
            <a:normAutofit fontScale="85000" lnSpcReduction="20000"/>
          </a:bodyPr>
          <a:lstStyle/>
          <a:p>
            <a:r>
              <a:rPr lang="es-CL" u="sng" dirty="0" smtClean="0"/>
              <a:t>Afirmativo</a:t>
            </a:r>
          </a:p>
          <a:p>
            <a:pPr marL="0" indent="0">
              <a:buNone/>
            </a:pPr>
            <a:r>
              <a:rPr lang="es-CL" dirty="0" smtClean="0"/>
              <a:t>Sujeto + </a:t>
            </a:r>
            <a:r>
              <a:rPr lang="es-CL" b="1" dirty="0" err="1" smtClean="0">
                <a:solidFill>
                  <a:srgbClr val="00B050"/>
                </a:solidFill>
              </a:rPr>
              <a:t>should</a:t>
            </a:r>
            <a:r>
              <a:rPr lang="es-CL" dirty="0" smtClean="0"/>
              <a:t> + verbo + complemento</a:t>
            </a:r>
          </a:p>
          <a:p>
            <a:pPr marL="0" indent="0">
              <a:buNone/>
            </a:pPr>
            <a:r>
              <a:rPr lang="es-CL" dirty="0" smtClean="0"/>
              <a:t>I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go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bed</a:t>
            </a:r>
            <a:r>
              <a:rPr lang="es-CL" dirty="0" smtClean="0"/>
              <a:t> = yo debería acostarme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u="sng" dirty="0"/>
              <a:t>N</a:t>
            </a:r>
            <a:r>
              <a:rPr lang="es-CL" u="sng" dirty="0" smtClean="0"/>
              <a:t>egativo</a:t>
            </a:r>
          </a:p>
          <a:p>
            <a:pPr marL="0" indent="0">
              <a:buNone/>
            </a:pPr>
            <a:r>
              <a:rPr lang="es-CL" dirty="0" smtClean="0"/>
              <a:t>Sujeto + </a:t>
            </a:r>
            <a:r>
              <a:rPr lang="es-CL" b="1" dirty="0" err="1" smtClean="0">
                <a:solidFill>
                  <a:srgbClr val="00B050"/>
                </a:solidFill>
              </a:rPr>
              <a:t>should</a:t>
            </a:r>
            <a:r>
              <a:rPr lang="es-CL" dirty="0" smtClean="0"/>
              <a:t> + </a:t>
            </a:r>
            <a:r>
              <a:rPr lang="es-CL" dirty="0" err="1" smtClean="0"/>
              <a:t>not</a:t>
            </a:r>
            <a:r>
              <a:rPr lang="es-CL" dirty="0" smtClean="0"/>
              <a:t> (</a:t>
            </a:r>
            <a:r>
              <a:rPr lang="es-CL" b="1" dirty="0" err="1" smtClean="0">
                <a:solidFill>
                  <a:srgbClr val="00B050"/>
                </a:solidFill>
              </a:rPr>
              <a:t>shouldn’t</a:t>
            </a:r>
            <a:r>
              <a:rPr lang="es-CL" dirty="0" smtClean="0"/>
              <a:t>) + verbo + complemento</a:t>
            </a:r>
          </a:p>
          <a:p>
            <a:pPr marL="0" indent="0">
              <a:buNone/>
            </a:pP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(</a:t>
            </a:r>
            <a:r>
              <a:rPr lang="es-CL" dirty="0" err="1" smtClean="0"/>
              <a:t>shouldn’t</a:t>
            </a:r>
            <a:r>
              <a:rPr lang="es-CL" dirty="0" smtClean="0"/>
              <a:t>) </a:t>
            </a:r>
            <a:r>
              <a:rPr lang="es-CL" dirty="0" err="1" smtClean="0"/>
              <a:t>go</a:t>
            </a:r>
            <a:r>
              <a:rPr lang="es-CL" dirty="0" smtClean="0"/>
              <a:t> </a:t>
            </a:r>
            <a:r>
              <a:rPr lang="es-CL" dirty="0" err="1" smtClean="0"/>
              <a:t>out</a:t>
            </a:r>
            <a:r>
              <a:rPr lang="es-CL" dirty="0" smtClean="0"/>
              <a:t> = ella no debería salir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u="sng" dirty="0" smtClean="0"/>
              <a:t>Interrogativo</a:t>
            </a:r>
          </a:p>
          <a:p>
            <a:pPr marL="0" indent="0">
              <a:buNone/>
            </a:pPr>
            <a:r>
              <a:rPr lang="es-CL" b="1" dirty="0" err="1" smtClean="0">
                <a:solidFill>
                  <a:srgbClr val="00B050"/>
                </a:solidFill>
              </a:rPr>
              <a:t>Should</a:t>
            </a:r>
            <a:r>
              <a:rPr lang="es-CL" dirty="0" smtClean="0"/>
              <a:t> + sujeto + verbo + complemento?</a:t>
            </a:r>
          </a:p>
          <a:p>
            <a:pPr marL="0" indent="0">
              <a:buNone/>
            </a:pP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play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food</a:t>
            </a:r>
            <a:r>
              <a:rPr lang="es-CL" dirty="0" smtClean="0"/>
              <a:t>? = ¿debería jugar con la comida? (animal)</a:t>
            </a:r>
          </a:p>
          <a:p>
            <a:pPr marL="0" indent="0">
              <a:buNone/>
            </a:pP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/>
              <a:t>take</a:t>
            </a:r>
            <a:r>
              <a:rPr lang="es-CL" dirty="0" smtClean="0"/>
              <a:t> </a:t>
            </a:r>
            <a:r>
              <a:rPr lang="es-CL" dirty="0" err="1" smtClean="0"/>
              <a:t>some</a:t>
            </a:r>
            <a:r>
              <a:rPr lang="es-CL" dirty="0" smtClean="0"/>
              <a:t> medicine? = ¿debería ella tomar medicina?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047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Text.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Tom: Hi, Sally! What’s wrong?</a:t>
            </a:r>
          </a:p>
          <a:p>
            <a:r>
              <a:rPr lang="en-US" dirty="0"/>
              <a:t>Sally: Hi, Tom. I feel sick.</a:t>
            </a:r>
          </a:p>
          <a:p>
            <a:r>
              <a:rPr lang="en-US" dirty="0"/>
              <a:t>Tom: What’s the matter?</a:t>
            </a:r>
          </a:p>
          <a:p>
            <a:r>
              <a:rPr lang="en-US" dirty="0"/>
              <a:t>Sally: I have a </a:t>
            </a:r>
            <a:r>
              <a:rPr lang="en-US" b="1" dirty="0"/>
              <a:t>headache</a:t>
            </a:r>
            <a:r>
              <a:rPr lang="en-US" dirty="0"/>
              <a:t> and an </a:t>
            </a:r>
            <a:r>
              <a:rPr lang="en-US" b="1" dirty="0"/>
              <a:t>earache</a:t>
            </a:r>
            <a:r>
              <a:rPr lang="en-US" dirty="0"/>
              <a:t>.</a:t>
            </a:r>
          </a:p>
          <a:p>
            <a:r>
              <a:rPr lang="en-US" dirty="0"/>
              <a:t>Tom: Oh! </a:t>
            </a:r>
            <a:r>
              <a:rPr lang="en-US" u="sng" dirty="0"/>
              <a:t>You should take some medicine</a:t>
            </a:r>
            <a:r>
              <a:rPr lang="en-US" dirty="0"/>
              <a:t>.</a:t>
            </a:r>
          </a:p>
          <a:p>
            <a:r>
              <a:rPr lang="en-US" dirty="0"/>
              <a:t>Sally: Yes, but I also have a </a:t>
            </a:r>
            <a:r>
              <a:rPr lang="en-US" b="1" dirty="0"/>
              <a:t>stomachache.</a:t>
            </a:r>
          </a:p>
          <a:p>
            <a:r>
              <a:rPr lang="en-US" dirty="0"/>
              <a:t>Tom: That’s too bad! I think </a:t>
            </a:r>
            <a:r>
              <a:rPr lang="en-US" u="sng" dirty="0"/>
              <a:t>you should go to the doctor</a:t>
            </a:r>
            <a:endParaRPr lang="es-CL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53" y="1243361"/>
            <a:ext cx="2422950" cy="22804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17727" y="3914331"/>
            <a:ext cx="316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u="sng" dirty="0" err="1" smtClean="0"/>
              <a:t>Vocabulary</a:t>
            </a:r>
            <a:r>
              <a:rPr lang="es-CL" sz="2400" u="sng" dirty="0" smtClean="0"/>
              <a:t>:</a:t>
            </a:r>
          </a:p>
          <a:p>
            <a:r>
              <a:rPr lang="es-CL" sz="2400" dirty="0" err="1" smtClean="0"/>
              <a:t>Earache</a:t>
            </a:r>
            <a:r>
              <a:rPr lang="es-CL" sz="2400" dirty="0" smtClean="0"/>
              <a:t>: dolor de oído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48141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580" y="89855"/>
            <a:ext cx="10515600" cy="947853"/>
          </a:xfrm>
        </p:spPr>
        <p:txBody>
          <a:bodyPr/>
          <a:lstStyle/>
          <a:p>
            <a:r>
              <a:rPr lang="es-CL" dirty="0" err="1" smtClean="0"/>
              <a:t>My</a:t>
            </a:r>
            <a:r>
              <a:rPr lang="es-CL" dirty="0" smtClean="0"/>
              <a:t> </a:t>
            </a:r>
            <a:r>
              <a:rPr lang="es-CL" dirty="0" err="1" smtClean="0"/>
              <a:t>sick</a:t>
            </a:r>
            <a:r>
              <a:rPr lang="es-CL" dirty="0" smtClean="0"/>
              <a:t> </a:t>
            </a:r>
            <a:r>
              <a:rPr lang="es-CL" dirty="0" err="1" smtClean="0"/>
              <a:t>family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1444" y="1037708"/>
            <a:ext cx="10952356" cy="582029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Laura:</a:t>
            </a:r>
            <a:r>
              <a:rPr lang="en-US" dirty="0"/>
              <a:t> Hi, Maria! How are you today?</a:t>
            </a:r>
            <a:br>
              <a:rPr lang="en-US" dirty="0"/>
            </a:br>
            <a:r>
              <a:rPr lang="en-US" b="1" dirty="0"/>
              <a:t>Maria:</a:t>
            </a:r>
            <a:r>
              <a:rPr lang="en-US" dirty="0"/>
              <a:t> Hi Laura. I am very </a:t>
            </a:r>
            <a:r>
              <a:rPr lang="en-US" dirty="0" smtClean="0"/>
              <a:t> </a:t>
            </a:r>
            <a:r>
              <a:rPr lang="en-US" dirty="0"/>
              <a:t>worried.</a:t>
            </a:r>
          </a:p>
          <a:p>
            <a:r>
              <a:rPr lang="en-US" b="1" dirty="0"/>
              <a:t>Laura:</a:t>
            </a:r>
            <a:r>
              <a:rPr lang="en-US" dirty="0"/>
              <a:t> Oh no! What’s wrong?</a:t>
            </a:r>
            <a:br>
              <a:rPr lang="en-US" dirty="0"/>
            </a:br>
            <a:r>
              <a:rPr lang="en-US" b="1" dirty="0"/>
              <a:t>Maria:</a:t>
            </a:r>
            <a:r>
              <a:rPr lang="en-US" dirty="0"/>
              <a:t> My family is sick.</a:t>
            </a:r>
          </a:p>
          <a:p>
            <a:r>
              <a:rPr lang="en-US" b="1" dirty="0"/>
              <a:t>Laura:</a:t>
            </a:r>
            <a:r>
              <a:rPr lang="en-US" dirty="0"/>
              <a:t> Really? Tell me.</a:t>
            </a:r>
          </a:p>
          <a:p>
            <a:r>
              <a:rPr lang="en-US" b="1" dirty="0"/>
              <a:t>Maria:</a:t>
            </a:r>
            <a:r>
              <a:rPr lang="en-US" dirty="0"/>
              <a:t> My </a:t>
            </a:r>
            <a:r>
              <a:rPr lang="en-US" b="1" dirty="0">
                <a:solidFill>
                  <a:srgbClr val="00B050"/>
                </a:solidFill>
              </a:rPr>
              <a:t>husband has a cold and a cough. He is very tired</a:t>
            </a:r>
            <a:r>
              <a:rPr lang="en-US" b="1" dirty="0"/>
              <a:t>.</a:t>
            </a:r>
          </a:p>
          <a:p>
            <a:r>
              <a:rPr lang="en-US" b="1" dirty="0"/>
              <a:t>Laura:</a:t>
            </a:r>
            <a:r>
              <a:rPr lang="en-US" dirty="0"/>
              <a:t> That’s not good. And your children?</a:t>
            </a:r>
          </a:p>
          <a:p>
            <a:r>
              <a:rPr lang="en-US" b="1" dirty="0"/>
              <a:t>Maria:</a:t>
            </a:r>
            <a:r>
              <a:rPr lang="en-US" dirty="0"/>
              <a:t> My first son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Marcos, has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fever and a headache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/>
              <a:t>Laura:</a:t>
            </a:r>
            <a:r>
              <a:rPr lang="en-US" dirty="0"/>
              <a:t> Oh no!</a:t>
            </a:r>
          </a:p>
          <a:p>
            <a:r>
              <a:rPr lang="en-US" b="1" dirty="0"/>
              <a:t>Maria:</a:t>
            </a:r>
            <a:r>
              <a:rPr lang="en-US" dirty="0"/>
              <a:t> My second son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Luis, has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 stomachache. He doesn’t want to eat.</a:t>
            </a:r>
          </a:p>
          <a:p>
            <a:r>
              <a:rPr lang="en-US" b="1" dirty="0"/>
              <a:t>Laura:</a:t>
            </a:r>
            <a:r>
              <a:rPr lang="en-US" dirty="0"/>
              <a:t> Poor boy. And your third child?</a:t>
            </a:r>
          </a:p>
          <a:p>
            <a:r>
              <a:rPr lang="en-US" b="1" dirty="0"/>
              <a:t>Maria:</a:t>
            </a:r>
            <a:r>
              <a:rPr lang="en-US" dirty="0"/>
              <a:t> My </a:t>
            </a:r>
            <a:r>
              <a:rPr lang="en-US" dirty="0" smtClean="0"/>
              <a:t>daughter </a:t>
            </a:r>
            <a:r>
              <a:rPr lang="en-US" b="1" dirty="0" smtClean="0">
                <a:solidFill>
                  <a:srgbClr val="FF0066"/>
                </a:solidFill>
              </a:rPr>
              <a:t>Candy,  </a:t>
            </a:r>
            <a:r>
              <a:rPr lang="en-US" b="1" dirty="0">
                <a:solidFill>
                  <a:srgbClr val="FF0066"/>
                </a:solidFill>
              </a:rPr>
              <a:t>has a toothache. Her tooth hurts a lot.</a:t>
            </a:r>
          </a:p>
          <a:p>
            <a:r>
              <a:rPr lang="en-US" b="1" dirty="0"/>
              <a:t>Laura:</a:t>
            </a:r>
            <a:r>
              <a:rPr lang="en-US" dirty="0"/>
              <a:t> That sounds </a:t>
            </a:r>
            <a:r>
              <a:rPr lang="en-US" dirty="0" smtClean="0"/>
              <a:t>terrible. You </a:t>
            </a:r>
            <a:r>
              <a:rPr lang="en-US" dirty="0"/>
              <a:t>have many problems!</a:t>
            </a:r>
          </a:p>
          <a:p>
            <a:r>
              <a:rPr lang="en-US" b="1" dirty="0"/>
              <a:t>Maria:</a:t>
            </a:r>
            <a:r>
              <a:rPr lang="en-US" dirty="0"/>
              <a:t> Yes, I am very stressed and tired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Laura: </a:t>
            </a:r>
            <a:r>
              <a:rPr lang="en-US" dirty="0" smtClean="0"/>
              <a:t>I </a:t>
            </a:r>
            <a:r>
              <a:rPr lang="en-US" dirty="0"/>
              <a:t>hope </a:t>
            </a:r>
            <a:r>
              <a:rPr lang="en-US" dirty="0" smtClean="0"/>
              <a:t>your family feel </a:t>
            </a:r>
            <a:r>
              <a:rPr lang="en-US" dirty="0"/>
              <a:t>better soon.</a:t>
            </a:r>
          </a:p>
          <a:p>
            <a:r>
              <a:rPr lang="en-US" b="1" dirty="0" err="1" smtClean="0"/>
              <a:t>María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I hope so too!</a:t>
            </a:r>
          </a:p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780" y="368258"/>
            <a:ext cx="3083776" cy="20446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7514" t="3943" r="11180" b="6751"/>
          <a:stretch/>
        </p:blipFill>
        <p:spPr>
          <a:xfrm>
            <a:off x="9771721" y="1316111"/>
            <a:ext cx="635620" cy="9813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50" y="0"/>
            <a:ext cx="801960" cy="9623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346116" y="4572000"/>
            <a:ext cx="284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u="sng" dirty="0" err="1" smtClean="0"/>
              <a:t>Vocabulary</a:t>
            </a:r>
            <a:endParaRPr lang="es-CL" sz="2000" u="sng" dirty="0" smtClean="0"/>
          </a:p>
          <a:p>
            <a:r>
              <a:rPr lang="es-CL" sz="2000" dirty="0" err="1" smtClean="0"/>
              <a:t>Toothache</a:t>
            </a:r>
            <a:r>
              <a:rPr lang="es-CL" sz="2000" dirty="0" smtClean="0"/>
              <a:t>=dolor de muela (diente)</a:t>
            </a:r>
          </a:p>
          <a:p>
            <a:r>
              <a:rPr lang="es-CL" sz="2000" dirty="0" smtClean="0"/>
              <a:t>Son= hijo</a:t>
            </a:r>
          </a:p>
          <a:p>
            <a:r>
              <a:rPr lang="es-CL" sz="2000" dirty="0" err="1" smtClean="0"/>
              <a:t>Daughter</a:t>
            </a:r>
            <a:r>
              <a:rPr lang="es-CL" sz="2000" dirty="0" smtClean="0"/>
              <a:t> = hija</a:t>
            </a:r>
          </a:p>
          <a:p>
            <a:r>
              <a:rPr lang="es-CL" sz="2000" dirty="0" err="1" smtClean="0"/>
              <a:t>Worried</a:t>
            </a:r>
            <a:r>
              <a:rPr lang="es-CL" sz="2000" dirty="0" smtClean="0"/>
              <a:t>=preocupado(a)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7699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990" y="0"/>
            <a:ext cx="10515600" cy="1325563"/>
          </a:xfrm>
        </p:spPr>
        <p:txBody>
          <a:bodyPr/>
          <a:lstStyle/>
          <a:p>
            <a:r>
              <a:rPr lang="es-CL" dirty="0" err="1" smtClean="0">
                <a:latin typeface="Algerian" panose="04020705040A02060702" pitchFamily="82" charset="0"/>
              </a:rPr>
              <a:t>Advices</a:t>
            </a:r>
            <a:endParaRPr lang="es-CL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70878"/>
            <a:ext cx="10515600" cy="545294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Brush your </a:t>
            </a:r>
            <a:r>
              <a:rPr lang="en-US" b="1" dirty="0" smtClean="0"/>
              <a:t>teeth </a:t>
            </a:r>
            <a:r>
              <a:rPr lang="en-US" dirty="0" smtClean="0"/>
              <a:t>= </a:t>
            </a:r>
            <a:r>
              <a:rPr lang="en-US" dirty="0" err="1" smtClean="0"/>
              <a:t>cepillate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endParaRPr lang="en-US" dirty="0"/>
          </a:p>
          <a:p>
            <a:r>
              <a:rPr lang="en-US" b="1" dirty="0"/>
              <a:t>Eat </a:t>
            </a:r>
            <a:r>
              <a:rPr lang="en-US" b="1" dirty="0" smtClean="0"/>
              <a:t>fruit and vegetables </a:t>
            </a:r>
            <a:r>
              <a:rPr lang="en-US" dirty="0" smtClean="0"/>
              <a:t>= come </a:t>
            </a:r>
            <a:r>
              <a:rPr lang="en-US" dirty="0" err="1" smtClean="0"/>
              <a:t>fruta</a:t>
            </a:r>
            <a:r>
              <a:rPr lang="en-US" dirty="0" smtClean="0"/>
              <a:t> y </a:t>
            </a:r>
            <a:r>
              <a:rPr lang="en-US" dirty="0" err="1" smtClean="0"/>
              <a:t>verdura</a:t>
            </a:r>
            <a:endParaRPr lang="en-US" dirty="0"/>
          </a:p>
          <a:p>
            <a:r>
              <a:rPr lang="en-US" b="1" dirty="0"/>
              <a:t>Drink </a:t>
            </a:r>
            <a:r>
              <a:rPr lang="en-US" b="1" dirty="0" smtClean="0"/>
              <a:t>water </a:t>
            </a:r>
            <a:r>
              <a:rPr lang="en-US" dirty="0" smtClean="0"/>
              <a:t>=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endParaRPr lang="en-US" dirty="0"/>
          </a:p>
          <a:p>
            <a:r>
              <a:rPr lang="en-US" b="1" dirty="0" smtClean="0">
                <a:solidFill>
                  <a:prstClr val="black"/>
                </a:solidFill>
              </a:rPr>
              <a:t>Go </a:t>
            </a:r>
            <a:r>
              <a:rPr lang="en-US" b="1" dirty="0">
                <a:solidFill>
                  <a:prstClr val="black"/>
                </a:solidFill>
              </a:rPr>
              <a:t>out at night without a coat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dirty="0" smtClean="0"/>
              <a:t>Sale </a:t>
            </a:r>
            <a:r>
              <a:rPr lang="en-US" dirty="0" smtClean="0"/>
              <a:t>de </a:t>
            </a:r>
            <a:r>
              <a:rPr lang="en-US" dirty="0" err="1" smtClean="0"/>
              <a:t>noche</a:t>
            </a:r>
            <a:r>
              <a:rPr lang="en-US" dirty="0" smtClean="0"/>
              <a:t> </a:t>
            </a:r>
            <a:r>
              <a:rPr lang="en-US" dirty="0" err="1" smtClean="0"/>
              <a:t>desabrigado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Take a </a:t>
            </a:r>
            <a:r>
              <a:rPr lang="en-US" b="1" dirty="0" smtClean="0"/>
              <a:t>shower </a:t>
            </a:r>
            <a:r>
              <a:rPr lang="en-US" dirty="0" smtClean="0"/>
              <a:t>=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ducha</a:t>
            </a:r>
            <a:endParaRPr lang="en-US" dirty="0"/>
          </a:p>
          <a:p>
            <a:r>
              <a:rPr lang="en-US" b="1" dirty="0"/>
              <a:t>Eat healthy </a:t>
            </a:r>
            <a:r>
              <a:rPr lang="en-US" b="1" dirty="0" smtClean="0"/>
              <a:t>food </a:t>
            </a:r>
            <a:r>
              <a:rPr lang="en-US" dirty="0" smtClean="0"/>
              <a:t>= come comida </a:t>
            </a:r>
            <a:r>
              <a:rPr lang="en-US" dirty="0" err="1" smtClean="0"/>
              <a:t>sana</a:t>
            </a:r>
            <a:endParaRPr lang="en-US" dirty="0"/>
          </a:p>
          <a:p>
            <a:r>
              <a:rPr lang="en-US" b="1" dirty="0"/>
              <a:t>wash your </a:t>
            </a:r>
            <a:r>
              <a:rPr lang="en-US" b="1" dirty="0" smtClean="0"/>
              <a:t>hands</a:t>
            </a:r>
            <a:r>
              <a:rPr lang="en-US" b="1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lavate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manos</a:t>
            </a:r>
            <a:endParaRPr lang="en-US" dirty="0" smtClean="0"/>
          </a:p>
          <a:p>
            <a:r>
              <a:rPr lang="en-US" b="1" dirty="0" smtClean="0"/>
              <a:t>Go to the dentist </a:t>
            </a:r>
            <a:r>
              <a:rPr lang="en-US" dirty="0" smtClean="0"/>
              <a:t>= </a:t>
            </a:r>
            <a:r>
              <a:rPr lang="en-US" dirty="0" err="1" smtClean="0"/>
              <a:t>anda</a:t>
            </a:r>
            <a:r>
              <a:rPr lang="en-US" dirty="0" smtClean="0"/>
              <a:t> al </a:t>
            </a:r>
            <a:r>
              <a:rPr lang="en-US" dirty="0" err="1" smtClean="0"/>
              <a:t>dentista</a:t>
            </a:r>
            <a:endParaRPr lang="en-US" dirty="0" smtClean="0"/>
          </a:p>
          <a:p>
            <a:r>
              <a:rPr lang="en-US" b="1" dirty="0" smtClean="0"/>
              <a:t>Take care of your family </a:t>
            </a:r>
            <a:r>
              <a:rPr lang="en-US" dirty="0" smtClean="0"/>
              <a:t>= </a:t>
            </a:r>
            <a:r>
              <a:rPr lang="en-US" dirty="0" err="1" smtClean="0"/>
              <a:t>cuida</a:t>
            </a:r>
            <a:r>
              <a:rPr lang="en-US" dirty="0" smtClean="0"/>
              <a:t> 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endParaRPr lang="en-US" dirty="0" smtClean="0"/>
          </a:p>
          <a:p>
            <a:r>
              <a:rPr lang="en-US" b="1" dirty="0" smtClean="0"/>
              <a:t>Rest</a:t>
            </a:r>
            <a:r>
              <a:rPr lang="en-US" dirty="0" smtClean="0"/>
              <a:t> = </a:t>
            </a:r>
            <a:r>
              <a:rPr lang="en-US" dirty="0" err="1" smtClean="0"/>
              <a:t>descansa</a:t>
            </a:r>
            <a:endParaRPr lang="en-US" dirty="0" smtClean="0"/>
          </a:p>
          <a:p>
            <a:r>
              <a:rPr lang="en-US" b="1" dirty="0" smtClean="0"/>
              <a:t>Eat sweet or chocolate</a:t>
            </a:r>
            <a:r>
              <a:rPr lang="en-US" dirty="0" smtClean="0"/>
              <a:t>= comer </a:t>
            </a:r>
            <a:r>
              <a:rPr lang="en-US" dirty="0" err="1" smtClean="0"/>
              <a:t>dulce</a:t>
            </a:r>
            <a:r>
              <a:rPr lang="en-US" dirty="0" smtClean="0"/>
              <a:t> o chocolate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691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s-CL" sz="4800" b="1" dirty="0">
                <a:solidFill>
                  <a:prstClr val="black"/>
                </a:solidFill>
                <a:latin typeface="Calibri" panose="020F0502020204030204"/>
              </a:rPr>
              <a:t>Objetivo</a:t>
            </a:r>
            <a:br>
              <a:rPr lang="es-CL" sz="4800" b="1" dirty="0">
                <a:solidFill>
                  <a:prstClr val="black"/>
                </a:solidFill>
                <a:latin typeface="Calibri" panose="020F0502020204030204"/>
              </a:rPr>
            </a:br>
            <a:endParaRPr lang="es-CL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Los </a:t>
            </a:r>
            <a:r>
              <a:rPr lang="es-CL" dirty="0"/>
              <a:t>estudiantes serán capaces de:</a:t>
            </a:r>
          </a:p>
          <a:p>
            <a:r>
              <a:rPr lang="es-CL" dirty="0"/>
              <a:t>Expresar emociones </a:t>
            </a:r>
          </a:p>
          <a:p>
            <a:r>
              <a:rPr lang="es-CL" dirty="0"/>
              <a:t>Hablar de enfermedades simples </a:t>
            </a:r>
          </a:p>
          <a:p>
            <a:r>
              <a:rPr lang="es-CL" dirty="0"/>
              <a:t>Preguntar y responder cómo se sienten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5723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3251"/>
            <a:ext cx="10515600" cy="1325563"/>
          </a:xfrm>
        </p:spPr>
        <p:txBody>
          <a:bodyPr/>
          <a:lstStyle/>
          <a:p>
            <a:r>
              <a:rPr lang="es-CL" dirty="0" err="1">
                <a:solidFill>
                  <a:srgbClr val="C00000"/>
                </a:solidFill>
              </a:rPr>
              <a:t>E</a:t>
            </a:r>
            <a:r>
              <a:rPr lang="es-CL" dirty="0" err="1" smtClean="0">
                <a:solidFill>
                  <a:srgbClr val="C00000"/>
                </a:solidFill>
              </a:rPr>
              <a:t>xercise</a:t>
            </a:r>
            <a:r>
              <a:rPr lang="es-CL" dirty="0" smtClean="0">
                <a:solidFill>
                  <a:srgbClr val="C00000"/>
                </a:solidFill>
              </a:rPr>
              <a:t>: </a:t>
            </a:r>
            <a:r>
              <a:rPr lang="es-CL" dirty="0" err="1" smtClean="0">
                <a:solidFill>
                  <a:srgbClr val="C00000"/>
                </a:solidFill>
              </a:rPr>
              <a:t>create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err="1" smtClean="0">
                <a:solidFill>
                  <a:srgbClr val="C00000"/>
                </a:solidFill>
              </a:rPr>
              <a:t>advices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err="1" smtClean="0">
                <a:solidFill>
                  <a:srgbClr val="C00000"/>
                </a:solidFill>
              </a:rPr>
              <a:t>according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err="1" smtClean="0">
                <a:solidFill>
                  <a:srgbClr val="C00000"/>
                </a:solidFill>
              </a:rPr>
              <a:t>to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err="1" smtClean="0">
                <a:solidFill>
                  <a:srgbClr val="C00000"/>
                </a:solidFill>
              </a:rPr>
              <a:t>the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err="1" smtClean="0">
                <a:solidFill>
                  <a:srgbClr val="C00000"/>
                </a:solidFill>
              </a:rPr>
              <a:t>Maria’s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r>
              <a:rPr lang="es-CL" dirty="0" err="1" smtClean="0">
                <a:solidFill>
                  <a:srgbClr val="C00000"/>
                </a:solidFill>
              </a:rPr>
              <a:t>family</a:t>
            </a:r>
            <a:r>
              <a:rPr lang="es-CL" dirty="0" smtClean="0">
                <a:solidFill>
                  <a:srgbClr val="C00000"/>
                </a:solidFill>
              </a:rPr>
              <a:t> 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78814"/>
            <a:ext cx="10515600" cy="4988893"/>
          </a:xfrm>
        </p:spPr>
        <p:txBody>
          <a:bodyPr>
            <a:normAutofit lnSpcReduction="10000"/>
          </a:bodyPr>
          <a:lstStyle/>
          <a:p>
            <a:r>
              <a:rPr lang="es-CL" dirty="0" err="1" smtClean="0"/>
              <a:t>Ej</a:t>
            </a:r>
            <a:r>
              <a:rPr lang="es-CL" dirty="0" smtClean="0"/>
              <a:t>: </a:t>
            </a:r>
            <a:r>
              <a:rPr lang="es-CL" dirty="0" err="1" smtClean="0"/>
              <a:t>Maria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take</a:t>
            </a:r>
            <a:r>
              <a:rPr lang="es-CL" dirty="0" smtClean="0"/>
              <a:t> </a:t>
            </a:r>
            <a:r>
              <a:rPr lang="es-CL" dirty="0" err="1" smtClean="0"/>
              <a:t>care</a:t>
            </a:r>
            <a:r>
              <a:rPr lang="es-CL" dirty="0" smtClean="0"/>
              <a:t> of </a:t>
            </a:r>
            <a:r>
              <a:rPr lang="es-CL" dirty="0" err="1" smtClean="0"/>
              <a:t>her</a:t>
            </a:r>
            <a:r>
              <a:rPr lang="es-CL" dirty="0" smtClean="0"/>
              <a:t> </a:t>
            </a:r>
            <a:r>
              <a:rPr lang="es-CL" dirty="0" err="1" smtClean="0"/>
              <a:t>family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</a:t>
            </a:r>
            <a:r>
              <a:rPr lang="es-CL" dirty="0" err="1" smtClean="0"/>
              <a:t>Maria</a:t>
            </a:r>
            <a:r>
              <a:rPr lang="es-CL" dirty="0" smtClean="0"/>
              <a:t> </a:t>
            </a:r>
            <a:r>
              <a:rPr lang="es-CL" dirty="0" err="1" smtClean="0"/>
              <a:t>shouldn’t</a:t>
            </a:r>
            <a:r>
              <a:rPr lang="es-CL" dirty="0" smtClean="0"/>
              <a:t> </a:t>
            </a:r>
            <a:r>
              <a:rPr lang="es-CL" dirty="0" err="1" smtClean="0"/>
              <a:t>go</a:t>
            </a:r>
            <a:r>
              <a:rPr lang="es-CL" dirty="0" smtClean="0"/>
              <a:t> </a:t>
            </a:r>
            <a:r>
              <a:rPr lang="es-CL" dirty="0" err="1" smtClean="0"/>
              <a:t>out</a:t>
            </a:r>
            <a:r>
              <a:rPr lang="es-CL" dirty="0" smtClean="0"/>
              <a:t> </a:t>
            </a:r>
            <a:r>
              <a:rPr lang="es-CL" dirty="0" err="1" smtClean="0"/>
              <a:t>whitout</a:t>
            </a:r>
            <a:r>
              <a:rPr lang="es-CL" dirty="0" smtClean="0"/>
              <a:t> </a:t>
            </a:r>
            <a:r>
              <a:rPr lang="es-CL" dirty="0" err="1" smtClean="0"/>
              <a:t>seeing</a:t>
            </a:r>
            <a:r>
              <a:rPr lang="es-CL" dirty="0" smtClean="0"/>
              <a:t> </a:t>
            </a:r>
            <a:r>
              <a:rPr lang="es-CL" dirty="0" err="1" smtClean="0"/>
              <a:t>her</a:t>
            </a:r>
            <a:r>
              <a:rPr lang="es-CL" dirty="0" smtClean="0"/>
              <a:t> </a:t>
            </a:r>
            <a:r>
              <a:rPr lang="es-CL" dirty="0" err="1" smtClean="0"/>
              <a:t>family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1</a:t>
            </a:r>
            <a:r>
              <a:rPr lang="es-CL" dirty="0" smtClean="0"/>
              <a:t>.- </a:t>
            </a:r>
            <a:r>
              <a:rPr lang="es-CL" dirty="0" err="1" smtClean="0"/>
              <a:t>her</a:t>
            </a:r>
            <a:r>
              <a:rPr lang="es-CL" dirty="0" smtClean="0"/>
              <a:t> </a:t>
            </a:r>
            <a:r>
              <a:rPr lang="es-CL" dirty="0" err="1" smtClean="0"/>
              <a:t>husband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rest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</a:t>
            </a:r>
            <a:r>
              <a:rPr lang="es-CL" dirty="0" err="1" smtClean="0"/>
              <a:t>her</a:t>
            </a:r>
            <a:r>
              <a:rPr lang="es-CL" dirty="0" smtClean="0"/>
              <a:t> </a:t>
            </a:r>
            <a:r>
              <a:rPr lang="es-CL" dirty="0" err="1" smtClean="0"/>
              <a:t>husband</a:t>
            </a:r>
            <a:r>
              <a:rPr lang="es-CL" dirty="0" smtClean="0"/>
              <a:t> </a:t>
            </a:r>
            <a:r>
              <a:rPr lang="es-CL" dirty="0" err="1" smtClean="0"/>
              <a:t>shouldn’t</a:t>
            </a:r>
            <a:r>
              <a:rPr lang="es-CL" dirty="0" smtClean="0"/>
              <a:t> </a:t>
            </a:r>
            <a:r>
              <a:rPr lang="es-CL" dirty="0" err="1" smtClean="0"/>
              <a:t>go</a:t>
            </a:r>
            <a:r>
              <a:rPr lang="es-CL" dirty="0" smtClean="0"/>
              <a:t> </a:t>
            </a:r>
            <a:r>
              <a:rPr lang="es-CL" dirty="0" err="1" smtClean="0"/>
              <a:t>out</a:t>
            </a:r>
            <a:r>
              <a:rPr lang="es-CL" dirty="0" smtClean="0"/>
              <a:t> at </a:t>
            </a:r>
            <a:r>
              <a:rPr lang="es-CL" dirty="0" err="1" smtClean="0"/>
              <a:t>night</a:t>
            </a:r>
            <a:r>
              <a:rPr lang="es-CL" dirty="0" smtClean="0"/>
              <a:t> </a:t>
            </a:r>
            <a:r>
              <a:rPr lang="es-CL" dirty="0" err="1" smtClean="0"/>
              <a:t>whitout</a:t>
            </a:r>
            <a:r>
              <a:rPr lang="es-CL" dirty="0" smtClean="0"/>
              <a:t> a </a:t>
            </a:r>
            <a:r>
              <a:rPr lang="es-CL" dirty="0" err="1" smtClean="0"/>
              <a:t>coat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2</a:t>
            </a:r>
            <a:r>
              <a:rPr lang="es-CL" dirty="0" smtClean="0"/>
              <a:t>.- Marcos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drink</a:t>
            </a:r>
            <a:r>
              <a:rPr lang="es-CL" dirty="0" smtClean="0"/>
              <a:t> </a:t>
            </a:r>
            <a:r>
              <a:rPr lang="es-CL" dirty="0" err="1" smtClean="0"/>
              <a:t>water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Marcos </a:t>
            </a:r>
            <a:r>
              <a:rPr lang="es-CL" dirty="0" err="1" smtClean="0"/>
              <a:t>shouldn’t</a:t>
            </a:r>
            <a:r>
              <a:rPr lang="es-CL" dirty="0" smtClean="0"/>
              <a:t> </a:t>
            </a:r>
            <a:r>
              <a:rPr lang="es-CL" dirty="0" err="1" smtClean="0"/>
              <a:t>take</a:t>
            </a:r>
            <a:r>
              <a:rPr lang="es-CL" dirty="0" smtClean="0"/>
              <a:t> a </a:t>
            </a:r>
            <a:r>
              <a:rPr lang="es-CL" dirty="0" err="1" smtClean="0"/>
              <a:t>shower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3</a:t>
            </a:r>
            <a:r>
              <a:rPr lang="es-CL" dirty="0" smtClean="0"/>
              <a:t>.- Luis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eat</a:t>
            </a:r>
            <a:r>
              <a:rPr lang="es-CL" dirty="0" smtClean="0"/>
              <a:t> </a:t>
            </a:r>
            <a:r>
              <a:rPr lang="es-CL" dirty="0" err="1" smtClean="0"/>
              <a:t>fruit</a:t>
            </a:r>
            <a:r>
              <a:rPr lang="es-CL" dirty="0" smtClean="0"/>
              <a:t> and </a:t>
            </a:r>
            <a:r>
              <a:rPr lang="es-CL" dirty="0" err="1" smtClean="0"/>
              <a:t>vegatables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Luis </a:t>
            </a:r>
            <a:r>
              <a:rPr lang="es-CL" dirty="0" err="1" smtClean="0"/>
              <a:t>shouldn’t</a:t>
            </a:r>
            <a:r>
              <a:rPr lang="es-CL" dirty="0" smtClean="0"/>
              <a:t> </a:t>
            </a:r>
            <a:r>
              <a:rPr lang="es-CL" dirty="0" err="1" smtClean="0"/>
              <a:t>eat</a:t>
            </a:r>
            <a:r>
              <a:rPr lang="es-CL" dirty="0" smtClean="0"/>
              <a:t> </a:t>
            </a:r>
            <a:r>
              <a:rPr lang="es-CL" dirty="0" err="1" smtClean="0"/>
              <a:t>sweet</a:t>
            </a:r>
            <a:r>
              <a:rPr lang="es-CL" dirty="0" smtClean="0"/>
              <a:t> and chocolate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4</a:t>
            </a:r>
            <a:r>
              <a:rPr lang="es-CL" dirty="0" smtClean="0"/>
              <a:t>.- Candy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go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dentist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Candy </a:t>
            </a:r>
            <a:r>
              <a:rPr lang="es-CL" dirty="0" err="1" smtClean="0"/>
              <a:t>shouldn’t</a:t>
            </a:r>
            <a:r>
              <a:rPr lang="es-CL" dirty="0" smtClean="0"/>
              <a:t> </a:t>
            </a:r>
            <a:r>
              <a:rPr lang="es-CL" dirty="0" err="1" smtClean="0"/>
              <a:t>eat</a:t>
            </a:r>
            <a:r>
              <a:rPr lang="es-CL" dirty="0" smtClean="0"/>
              <a:t> </a:t>
            </a:r>
            <a:r>
              <a:rPr lang="es-CL" dirty="0" err="1" smtClean="0"/>
              <a:t>sweet</a:t>
            </a:r>
            <a:r>
              <a:rPr lang="es-CL" dirty="0" smtClean="0"/>
              <a:t> and chocolate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3602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Q</a:t>
            </a:r>
            <a:r>
              <a:rPr lang="es-CL" dirty="0" err="1" smtClean="0"/>
              <a:t>uestions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Answer the questions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How does Maria feel?</a:t>
            </a:r>
            <a:br>
              <a:rPr lang="en-US" dirty="0"/>
            </a:br>
            <a:r>
              <a:rPr lang="en-US" dirty="0"/>
              <a:t>👉 </a:t>
            </a:r>
            <a:r>
              <a:rPr lang="en-US" u="sng" dirty="0" smtClean="0"/>
              <a:t>_Maria feels worried_________________________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What does her husband have?</a:t>
            </a:r>
            <a:br>
              <a:rPr lang="en-US" dirty="0"/>
            </a:br>
            <a:r>
              <a:rPr lang="en-US" dirty="0"/>
              <a:t>👉 </a:t>
            </a:r>
            <a:r>
              <a:rPr lang="en-US" u="sng" dirty="0" smtClean="0"/>
              <a:t>_her husband has a cold and a cough____________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What does her daughter have?</a:t>
            </a:r>
            <a:br>
              <a:rPr lang="en-US" dirty="0"/>
            </a:br>
            <a:r>
              <a:rPr lang="en-US" dirty="0"/>
              <a:t>👉 </a:t>
            </a:r>
            <a:r>
              <a:rPr lang="en-US" u="sng" dirty="0" smtClean="0"/>
              <a:t>_Candy has a toothache________________________</a:t>
            </a:r>
            <a:endParaRPr lang="en-US" u="sng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997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0361"/>
            <a:ext cx="10515600" cy="60766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i="1" u="sng" dirty="0" smtClean="0">
                <a:latin typeface="Algerian" panose="04020705040A02060702" pitchFamily="82" charset="0"/>
              </a:rPr>
              <a:t>POEM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Can </a:t>
            </a:r>
            <a:r>
              <a:rPr lang="en-US" i="1" dirty="0"/>
              <a:t>you see my teeth?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 </a:t>
            </a:r>
            <a:r>
              <a:rPr lang="en-US" i="1" dirty="0"/>
              <a:t>use them to chew.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 </a:t>
            </a:r>
            <a:r>
              <a:rPr lang="en-US" i="1" dirty="0"/>
              <a:t>chew things like carrots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so </a:t>
            </a:r>
            <a:r>
              <a:rPr lang="en-US" i="1" dirty="0"/>
              <a:t>my teeth stay like new.</a:t>
            </a:r>
          </a:p>
          <a:p>
            <a:pPr marL="0" indent="0">
              <a:buNone/>
            </a:pPr>
            <a:r>
              <a:rPr lang="en-US" i="1" dirty="0"/>
              <a:t>Can you see my teeth?</a:t>
            </a:r>
          </a:p>
          <a:p>
            <a:pPr marL="0" indent="0">
              <a:buNone/>
            </a:pPr>
            <a:r>
              <a:rPr lang="en-US" i="1" dirty="0"/>
              <a:t>I use them to bite.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 </a:t>
            </a:r>
            <a:r>
              <a:rPr lang="en-US" i="1" dirty="0"/>
              <a:t>bite things like apples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so </a:t>
            </a:r>
            <a:r>
              <a:rPr lang="en-US" i="1" dirty="0"/>
              <a:t>my teeth will stay white.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Can </a:t>
            </a:r>
            <a:r>
              <a:rPr lang="en-US" i="1" dirty="0"/>
              <a:t>you see my teeth?</a:t>
            </a:r>
          </a:p>
          <a:p>
            <a:pPr marL="0" indent="0">
              <a:buNone/>
            </a:pPr>
            <a:r>
              <a:rPr lang="en-US" i="1" dirty="0"/>
              <a:t>I use them to speak. </a:t>
            </a:r>
            <a:endParaRPr lang="en-US" dirty="0" smtClean="0"/>
          </a:p>
          <a:p>
            <a:endParaRPr lang="en-US" dirty="0"/>
          </a:p>
          <a:p>
            <a:r>
              <a:rPr lang="es-CL" dirty="0"/>
              <a:t>Luego de leer la poesía varias veces, hacen un afiche en el que escribirán </a:t>
            </a:r>
            <a:r>
              <a:rPr lang="es-CL" dirty="0" smtClean="0"/>
              <a:t>tres o cuatro </a:t>
            </a:r>
            <a:r>
              <a:rPr lang="es-CL" dirty="0"/>
              <a:t>recomendaciones </a:t>
            </a:r>
            <a:r>
              <a:rPr lang="es-CL" dirty="0" smtClean="0"/>
              <a:t>para cuidar </a:t>
            </a:r>
            <a:r>
              <a:rPr lang="es-CL" dirty="0"/>
              <a:t>los dientes.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8771"/>
          <a:stretch/>
        </p:blipFill>
        <p:spPr>
          <a:xfrm>
            <a:off x="4190651" y="593106"/>
            <a:ext cx="1056637" cy="13918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651" y="2685470"/>
            <a:ext cx="930313" cy="930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8911" r="15919"/>
          <a:stretch/>
        </p:blipFill>
        <p:spPr>
          <a:xfrm>
            <a:off x="3916633" y="4145466"/>
            <a:ext cx="1204331" cy="10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</a:t>
            </a:r>
            <a:r>
              <a:rPr lang="es-CL" b="1" u="sng" dirty="0" err="1" smtClean="0">
                <a:solidFill>
                  <a:srgbClr val="FF0000"/>
                </a:solidFill>
              </a:rPr>
              <a:t>How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to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care</a:t>
            </a:r>
            <a:r>
              <a:rPr lang="es-CL" b="1" u="sng" dirty="0" smtClean="0">
                <a:solidFill>
                  <a:srgbClr val="FF0000"/>
                </a:solidFill>
              </a:rPr>
              <a:t> of </a:t>
            </a:r>
            <a:r>
              <a:rPr lang="es-CL" b="1" u="sng" dirty="0" err="1" smtClean="0">
                <a:solidFill>
                  <a:srgbClr val="FF0000"/>
                </a:solidFill>
              </a:rPr>
              <a:t>my</a:t>
            </a:r>
            <a:r>
              <a:rPr lang="es-CL" b="1" u="sng" dirty="0" smtClean="0">
                <a:solidFill>
                  <a:srgbClr val="FF0000"/>
                </a:solidFill>
              </a:rPr>
              <a:t> teeth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024" y="1825625"/>
            <a:ext cx="11864898" cy="4474814"/>
          </a:xfrm>
        </p:spPr>
        <p:txBody>
          <a:bodyPr numCol="3">
            <a:normAutofit/>
          </a:bodyPr>
          <a:lstStyle/>
          <a:p>
            <a:r>
              <a:rPr lang="es-CL" dirty="0" err="1" smtClean="0"/>
              <a:t>Afirmative</a:t>
            </a:r>
            <a:r>
              <a:rPr lang="es-CL" dirty="0" smtClean="0"/>
              <a:t>		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Negative</a:t>
            </a:r>
            <a:r>
              <a:rPr lang="es-CL" dirty="0" smtClean="0"/>
              <a:t> 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err="1" smtClean="0"/>
              <a:t>Questions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dentist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2" y="230970"/>
            <a:ext cx="1223846" cy="11447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23" y="47257"/>
            <a:ext cx="1710900" cy="17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7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Sally’s</a:t>
            </a:r>
            <a:r>
              <a:rPr lang="es-CL" dirty="0" smtClean="0"/>
              <a:t> e-mail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166" y="1561171"/>
            <a:ext cx="4783873" cy="5163014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Hi Jane:</a:t>
            </a:r>
          </a:p>
          <a:p>
            <a:pPr marL="0" indent="0">
              <a:buNone/>
            </a:pPr>
            <a:r>
              <a:rPr lang="en-US" sz="3400" dirty="0"/>
              <a:t>I can´t go to school this week. I don’t feel well. I’m in bed with</a:t>
            </a:r>
          </a:p>
          <a:p>
            <a:pPr marL="0" indent="0">
              <a:buNone/>
            </a:pPr>
            <a:r>
              <a:rPr lang="en-US" sz="3400" dirty="0"/>
              <a:t>a terrible cold. I have a headache and an earache. The </a:t>
            </a:r>
            <a:r>
              <a:rPr lang="en-US" sz="3400" dirty="0" smtClean="0"/>
              <a:t>doctor says </a:t>
            </a:r>
            <a:r>
              <a:rPr lang="en-US" sz="3400" dirty="0"/>
              <a:t>I should drink a lot of water and rest and I </a:t>
            </a:r>
            <a:r>
              <a:rPr lang="en-US" sz="3400" dirty="0" smtClean="0"/>
              <a:t>shouldn’t watch </a:t>
            </a:r>
            <a:r>
              <a:rPr lang="en-US" sz="3400" dirty="0"/>
              <a:t>TV. I can’t talk because I have a sore throat too.</a:t>
            </a:r>
          </a:p>
          <a:p>
            <a:pPr marL="0" indent="0">
              <a:buNone/>
            </a:pPr>
            <a:r>
              <a:rPr lang="en-US" sz="3400" dirty="0"/>
              <a:t>See you next week.</a:t>
            </a:r>
          </a:p>
          <a:p>
            <a:pPr marL="0" indent="0">
              <a:buNone/>
            </a:pPr>
            <a:r>
              <a:rPr lang="en-US" sz="3400" dirty="0"/>
              <a:t>Love,</a:t>
            </a:r>
          </a:p>
          <a:p>
            <a:pPr marL="0" indent="0">
              <a:buNone/>
            </a:pPr>
            <a:r>
              <a:rPr lang="en-US" sz="3400" dirty="0"/>
              <a:t>Sally</a:t>
            </a:r>
          </a:p>
          <a:p>
            <a:endParaRPr lang="en-US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6345045" y="2589975"/>
            <a:ext cx="5008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Sally is in bed. She has a __________________.</a:t>
            </a:r>
          </a:p>
          <a:p>
            <a:r>
              <a:rPr lang="en-US" sz="2400" dirty="0"/>
              <a:t>Sally has a __________, a __________ and a sore throat.</a:t>
            </a:r>
          </a:p>
          <a:p>
            <a:r>
              <a:rPr lang="en-US" sz="2400" dirty="0"/>
              <a:t>Sally should _____________________</a:t>
            </a:r>
          </a:p>
          <a:p>
            <a:r>
              <a:rPr lang="en-US" sz="2400" dirty="0"/>
              <a:t>She shouldn’t ____________________</a:t>
            </a:r>
          </a:p>
          <a:p>
            <a:r>
              <a:rPr lang="en-US" sz="2400" dirty="0"/>
              <a:t>3</a:t>
            </a:r>
            <a:endParaRPr lang="es-CL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33" y="23708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Dialogue </a:t>
            </a:r>
            <a:r>
              <a:rPr lang="es-CL" dirty="0" err="1" smtClean="0"/>
              <a:t>about</a:t>
            </a:r>
            <a:r>
              <a:rPr lang="es-CL" dirty="0" smtClean="0"/>
              <a:t> </a:t>
            </a:r>
            <a:r>
              <a:rPr lang="es-CL" dirty="0" err="1" smtClean="0"/>
              <a:t>illnesses</a:t>
            </a:r>
            <a:r>
              <a:rPr lang="es-CL" dirty="0" smtClean="0"/>
              <a:t> and </a:t>
            </a:r>
            <a:r>
              <a:rPr lang="es-CL" dirty="0" err="1" smtClean="0"/>
              <a:t>advices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Peter: (on the phone) Hi, Tom! How are you?</a:t>
            </a:r>
          </a:p>
          <a:p>
            <a:r>
              <a:rPr lang="en-US" dirty="0"/>
              <a:t>Bob: Hi, Pete! I don’t feel well.</a:t>
            </a:r>
          </a:p>
          <a:p>
            <a:r>
              <a:rPr lang="en-US" dirty="0"/>
              <a:t>Peter: What’s the matter?</a:t>
            </a:r>
          </a:p>
          <a:p>
            <a:r>
              <a:rPr lang="en-US" dirty="0"/>
              <a:t>Bob: I have a stomachache.</a:t>
            </a:r>
          </a:p>
          <a:p>
            <a:r>
              <a:rPr lang="en-US" dirty="0"/>
              <a:t>Peter: Oh! That’s too bad. You should take a rest.</a:t>
            </a:r>
          </a:p>
          <a:p>
            <a:r>
              <a:rPr lang="en-US" dirty="0"/>
              <a:t>Bob: Yes, the doctor says I shouldn’t eat sweets or chocolates. He says I should drink water and stay in bed.</a:t>
            </a:r>
          </a:p>
          <a:p>
            <a:r>
              <a:rPr lang="en-US" dirty="0"/>
              <a:t>Peter: I hope you get better.</a:t>
            </a:r>
          </a:p>
          <a:p>
            <a:r>
              <a:rPr lang="en-US" dirty="0"/>
              <a:t>Bob: Thank you, Bye</a:t>
            </a:r>
          </a:p>
          <a:p>
            <a:r>
              <a:rPr lang="en-US" dirty="0"/>
              <a:t>Peter: Bye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989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665" y="7768"/>
            <a:ext cx="10515600" cy="96433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CL" dirty="0" err="1" smtClean="0"/>
              <a:t>Vocabulary</a:t>
            </a:r>
            <a:r>
              <a:rPr lang="es-CL" dirty="0" smtClean="0"/>
              <a:t> (</a:t>
            </a:r>
            <a:r>
              <a:rPr lang="es-CL" dirty="0" err="1" smtClean="0"/>
              <a:t>Feelings</a:t>
            </a:r>
            <a:r>
              <a:rPr lang="es-CL" dirty="0" smtClean="0"/>
              <a:t> &amp; </a:t>
            </a:r>
            <a:r>
              <a:rPr lang="es-CL" dirty="0" err="1" smtClean="0"/>
              <a:t>Illnesses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665" y="972105"/>
            <a:ext cx="11062741" cy="5638557"/>
          </a:xfrm>
        </p:spPr>
        <p:txBody>
          <a:bodyPr numCol="2">
            <a:normAutofit fontScale="77500" lnSpcReduction="20000"/>
          </a:bodyPr>
          <a:lstStyle/>
          <a:p>
            <a:r>
              <a:rPr lang="es-CL" b="1" dirty="0" err="1" smtClean="0"/>
              <a:t>Feelings</a:t>
            </a:r>
            <a:r>
              <a:rPr lang="es-CL" b="1" dirty="0" smtClean="0"/>
              <a:t> (emociones):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err="1" smtClean="0"/>
              <a:t>happy</a:t>
            </a:r>
            <a:r>
              <a:rPr lang="es-CL" dirty="0" smtClean="0"/>
              <a:t> 😊 → feliz</a:t>
            </a:r>
          </a:p>
          <a:p>
            <a:r>
              <a:rPr lang="es-CL" dirty="0" err="1" smtClean="0"/>
              <a:t>sad</a:t>
            </a:r>
            <a:r>
              <a:rPr lang="es-CL" dirty="0" smtClean="0"/>
              <a:t> 😢 → triste</a:t>
            </a:r>
          </a:p>
          <a:p>
            <a:r>
              <a:rPr lang="es-CL" dirty="0" err="1" smtClean="0"/>
              <a:t>tired</a:t>
            </a:r>
            <a:r>
              <a:rPr lang="es-CL" dirty="0" smtClean="0"/>
              <a:t> 😴 → cansado/a</a:t>
            </a:r>
          </a:p>
          <a:p>
            <a:r>
              <a:rPr lang="es-CL" dirty="0" err="1" smtClean="0"/>
              <a:t>scared</a:t>
            </a:r>
            <a:r>
              <a:rPr lang="es-CL" dirty="0" smtClean="0"/>
              <a:t> 😨 → asustado/a</a:t>
            </a:r>
          </a:p>
          <a:p>
            <a:r>
              <a:rPr lang="es-CL" dirty="0" err="1" smtClean="0"/>
              <a:t>angry</a:t>
            </a:r>
            <a:r>
              <a:rPr lang="es-CL" dirty="0" smtClean="0"/>
              <a:t> 😠 → enojado/a</a:t>
            </a:r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b="1" dirty="0" err="1" smtClean="0"/>
              <a:t>Illnesses</a:t>
            </a:r>
            <a:r>
              <a:rPr lang="es-CL" b="1" dirty="0" smtClean="0"/>
              <a:t> (enfermedades):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err="1" smtClean="0"/>
              <a:t>headache</a:t>
            </a:r>
            <a:r>
              <a:rPr lang="es-CL" dirty="0" smtClean="0"/>
              <a:t>  → dolor de cabeza</a:t>
            </a:r>
          </a:p>
          <a:p>
            <a:r>
              <a:rPr lang="es-CL" dirty="0" err="1" smtClean="0"/>
              <a:t>stomachache</a:t>
            </a:r>
            <a:r>
              <a:rPr lang="es-CL" dirty="0" smtClean="0"/>
              <a:t> → dolor de estómago</a:t>
            </a:r>
          </a:p>
          <a:p>
            <a:r>
              <a:rPr lang="es-CL" dirty="0" err="1" smtClean="0"/>
              <a:t>cold</a:t>
            </a:r>
            <a:r>
              <a:rPr lang="es-CL" dirty="0" smtClean="0"/>
              <a:t>  → resfriado</a:t>
            </a:r>
          </a:p>
          <a:p>
            <a:r>
              <a:rPr lang="es-CL" dirty="0" err="1" smtClean="0"/>
              <a:t>fever</a:t>
            </a:r>
            <a:r>
              <a:rPr lang="es-CL" dirty="0" smtClean="0"/>
              <a:t>  → fiebre</a:t>
            </a:r>
          </a:p>
          <a:p>
            <a:r>
              <a:rPr lang="es-CL" dirty="0" err="1" smtClean="0"/>
              <a:t>cough</a:t>
            </a:r>
            <a:r>
              <a:rPr lang="es-CL" dirty="0" smtClean="0"/>
              <a:t>  → tos</a:t>
            </a:r>
          </a:p>
          <a:p>
            <a:r>
              <a:rPr lang="es-CL" dirty="0" err="1" smtClean="0"/>
              <a:t>Broken</a:t>
            </a:r>
            <a:r>
              <a:rPr lang="es-CL" dirty="0" smtClean="0"/>
              <a:t> arm → brazo roto</a:t>
            </a:r>
          </a:p>
          <a:p>
            <a:r>
              <a:rPr lang="es-CL" dirty="0" err="1" smtClean="0"/>
              <a:t>Runny</a:t>
            </a:r>
            <a:r>
              <a:rPr lang="es-CL" dirty="0" smtClean="0"/>
              <a:t> nose 	        nariz húmeda</a:t>
            </a:r>
          </a:p>
          <a:p>
            <a:r>
              <a:rPr lang="es-CL" dirty="0" err="1" smtClean="0"/>
              <a:t>Sore</a:t>
            </a:r>
            <a:r>
              <a:rPr lang="es-CL" dirty="0" smtClean="0"/>
              <a:t> thoat → dolor de garganta</a:t>
            </a:r>
          </a:p>
          <a:p>
            <a:r>
              <a:rPr lang="es-CL" dirty="0" smtClean="0"/>
              <a:t>Toothache → dolor de dientes</a:t>
            </a:r>
          </a:p>
          <a:p>
            <a:r>
              <a:rPr lang="es-CL" dirty="0" smtClean="0"/>
              <a:t>Cut → corte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21" y="3678530"/>
            <a:ext cx="96934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72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ADVICE</a:t>
            </a:r>
            <a:endParaRPr lang="es-CL" sz="7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Get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some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rest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! = ¡Descansa!</a:t>
            </a:r>
          </a:p>
          <a:p>
            <a:endParaRPr lang="es-CL" sz="4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I hope </a:t>
            </a:r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you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get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better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s-CL" sz="4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soon</a:t>
            </a:r>
            <a:r>
              <a:rPr lang="es-CL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! = ¡Espero te mejores!</a:t>
            </a:r>
            <a:endParaRPr lang="es-CL" sz="4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330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 lnSpcReduction="10000"/>
          </a:bodyPr>
          <a:lstStyle/>
          <a:p>
            <a:r>
              <a:rPr lang="es-CL" b="1" dirty="0" err="1" smtClean="0"/>
              <a:t>How</a:t>
            </a:r>
            <a:r>
              <a:rPr lang="es-CL" b="1" dirty="0" smtClean="0"/>
              <a:t> do </a:t>
            </a:r>
            <a:r>
              <a:rPr lang="es-CL" b="1" dirty="0" err="1" smtClean="0"/>
              <a:t>you</a:t>
            </a:r>
            <a:r>
              <a:rPr lang="es-CL" b="1" dirty="0" smtClean="0"/>
              <a:t> </a:t>
            </a:r>
            <a:r>
              <a:rPr lang="es-CL" b="1" dirty="0" err="1" smtClean="0"/>
              <a:t>feel</a:t>
            </a:r>
            <a:r>
              <a:rPr lang="es-CL" b="1" dirty="0" smtClean="0"/>
              <a:t>?</a:t>
            </a:r>
          </a:p>
          <a:p>
            <a:pPr marL="0" indent="0">
              <a:buNone/>
            </a:pPr>
            <a:r>
              <a:rPr lang="es-CL" dirty="0" smtClean="0"/>
              <a:t>I </a:t>
            </a:r>
            <a:r>
              <a:rPr lang="es-CL" dirty="0" err="1" smtClean="0"/>
              <a:t>feel</a:t>
            </a:r>
            <a:r>
              <a:rPr lang="es-CL" dirty="0" smtClean="0"/>
              <a:t> </a:t>
            </a:r>
            <a:r>
              <a:rPr lang="es-CL" dirty="0" err="1" smtClean="0"/>
              <a:t>happy</a:t>
            </a:r>
            <a:r>
              <a:rPr lang="es-CL" dirty="0" smtClean="0"/>
              <a:t> 			he/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/>
              <a:t>feel</a:t>
            </a:r>
            <a:r>
              <a:rPr lang="es-CL" dirty="0" err="1" smtClean="0">
                <a:solidFill>
                  <a:srgbClr val="FF0000"/>
                </a:solidFill>
              </a:rPr>
              <a:t>s</a:t>
            </a:r>
            <a:r>
              <a:rPr lang="es-CL" dirty="0" smtClean="0"/>
              <a:t> </a:t>
            </a:r>
            <a:r>
              <a:rPr lang="es-CL" dirty="0" err="1" smtClean="0"/>
              <a:t>happy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I </a:t>
            </a:r>
            <a:r>
              <a:rPr lang="es-CL" dirty="0" err="1" smtClean="0"/>
              <a:t>feel</a:t>
            </a:r>
            <a:r>
              <a:rPr lang="es-CL" dirty="0" smtClean="0"/>
              <a:t> </a:t>
            </a:r>
            <a:r>
              <a:rPr lang="es-CL" dirty="0" err="1" smtClean="0"/>
              <a:t>bad</a:t>
            </a:r>
            <a:r>
              <a:rPr lang="es-CL" dirty="0" smtClean="0"/>
              <a:t>			he/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/>
              <a:t>feel</a:t>
            </a:r>
            <a:r>
              <a:rPr lang="es-CL" dirty="0" err="1" smtClean="0">
                <a:solidFill>
                  <a:srgbClr val="FF0000"/>
                </a:solidFill>
              </a:rPr>
              <a:t>s</a:t>
            </a:r>
            <a:r>
              <a:rPr lang="es-CL" dirty="0" smtClean="0"/>
              <a:t> </a:t>
            </a:r>
            <a:r>
              <a:rPr lang="es-CL" dirty="0" err="1" smtClean="0"/>
              <a:t>bad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I am </a:t>
            </a:r>
            <a:r>
              <a:rPr lang="es-CL" dirty="0" err="1" smtClean="0"/>
              <a:t>happy</a:t>
            </a:r>
            <a:r>
              <a:rPr lang="es-CL" dirty="0" smtClean="0"/>
              <a:t>			he/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rgbClr val="FF0000"/>
                </a:solidFill>
              </a:rPr>
              <a:t>is</a:t>
            </a:r>
            <a:r>
              <a:rPr lang="es-CL" dirty="0" smtClean="0"/>
              <a:t> </a:t>
            </a:r>
            <a:r>
              <a:rPr lang="es-CL" dirty="0" err="1" smtClean="0"/>
              <a:t>happy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I am </a:t>
            </a:r>
            <a:r>
              <a:rPr lang="es-CL" dirty="0" err="1" smtClean="0"/>
              <a:t>bad</a:t>
            </a:r>
            <a:r>
              <a:rPr lang="es-CL" dirty="0" smtClean="0"/>
              <a:t>			he/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rgbClr val="FF0000"/>
                </a:solidFill>
              </a:rPr>
              <a:t>is</a:t>
            </a:r>
            <a:r>
              <a:rPr lang="es-CL" dirty="0" smtClean="0"/>
              <a:t> </a:t>
            </a:r>
            <a:r>
              <a:rPr lang="es-CL" dirty="0" err="1" smtClean="0"/>
              <a:t>bad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b="1" dirty="0" err="1" smtClean="0"/>
              <a:t>What’s</a:t>
            </a:r>
            <a:r>
              <a:rPr lang="es-CL" b="1" dirty="0" smtClean="0"/>
              <a:t>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matter</a:t>
            </a:r>
            <a:r>
              <a:rPr lang="es-CL" b="1" dirty="0" smtClean="0"/>
              <a:t>?  (¿qué pasa? / ¿cuál es el problema?)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I </a:t>
            </a:r>
            <a:r>
              <a:rPr lang="es-CL" dirty="0" err="1" smtClean="0"/>
              <a:t>have</a:t>
            </a:r>
            <a:r>
              <a:rPr lang="es-CL" dirty="0" smtClean="0"/>
              <a:t> a </a:t>
            </a:r>
            <a:r>
              <a:rPr lang="es-CL" dirty="0" err="1" smtClean="0"/>
              <a:t>cold</a:t>
            </a:r>
            <a:r>
              <a:rPr lang="es-CL" dirty="0" smtClean="0"/>
              <a:t>			he/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FF0000"/>
                </a:solidFill>
              </a:rPr>
              <a:t>has</a:t>
            </a:r>
            <a:r>
              <a:rPr lang="es-CL" dirty="0" smtClean="0"/>
              <a:t> a </a:t>
            </a:r>
            <a:r>
              <a:rPr lang="es-CL" dirty="0" err="1" smtClean="0"/>
              <a:t>coll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I </a:t>
            </a:r>
            <a:r>
              <a:rPr lang="es-CL" dirty="0" err="1" smtClean="0"/>
              <a:t>have</a:t>
            </a:r>
            <a:r>
              <a:rPr lang="es-CL" dirty="0" smtClean="0"/>
              <a:t> a </a:t>
            </a:r>
            <a:r>
              <a:rPr lang="es-CL" dirty="0" err="1" smtClean="0"/>
              <a:t>headache</a:t>
            </a:r>
            <a:r>
              <a:rPr lang="es-CL" dirty="0" smtClean="0"/>
              <a:t>		he/</a:t>
            </a:r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FF0000"/>
                </a:solidFill>
              </a:rPr>
              <a:t>has</a:t>
            </a:r>
            <a:r>
              <a:rPr lang="es-CL" dirty="0" smtClean="0"/>
              <a:t> a </a:t>
            </a:r>
            <a:r>
              <a:rPr lang="es-CL" dirty="0" err="1" smtClean="0"/>
              <a:t>headache</a:t>
            </a: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284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del video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www.youtube.com/watch?v=5xZYFPJ0fps</a:t>
            </a:r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r>
              <a:rPr lang="es-CL" dirty="0" smtClean="0"/>
              <a:t>(para abrir, seleccionar el link, apretar el botón derecho del mouse y luego elegir “abrir hipervínculo”)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104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READ THE TEXT AND ANSWER THE QUESTIONS</a:t>
            </a:r>
            <a:endParaRPr lang="es-CL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3642" y="1446461"/>
            <a:ext cx="577246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Tom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home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today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He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feels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sick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has a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headache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a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cough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tired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sad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mom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gives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him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medicine and he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rests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10663" y="1027906"/>
            <a:ext cx="46319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800" b="1" dirty="0">
                <a:latin typeface="Arial" panose="020B0604020202020204" pitchFamily="34" charset="0"/>
              </a:rPr>
              <a:t>Questions</a:t>
            </a:r>
            <a:endParaRPr lang="es-CL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CL" sz="2800" dirty="0" err="1">
                <a:latin typeface="Arial" panose="020B0604020202020204" pitchFamily="34" charset="0"/>
              </a:rPr>
              <a:t>How</a:t>
            </a:r>
            <a:r>
              <a:rPr lang="es-CL" sz="2800" dirty="0">
                <a:latin typeface="Arial" panose="020B0604020202020204" pitchFamily="34" charset="0"/>
              </a:rPr>
              <a:t> </a:t>
            </a:r>
            <a:r>
              <a:rPr lang="es-CL" sz="2800" dirty="0" err="1">
                <a:latin typeface="Arial" panose="020B0604020202020204" pitchFamily="34" charset="0"/>
              </a:rPr>
              <a:t>does</a:t>
            </a:r>
            <a:r>
              <a:rPr lang="es-CL" sz="2800" dirty="0">
                <a:latin typeface="Arial" panose="020B0604020202020204" pitchFamily="34" charset="0"/>
              </a:rPr>
              <a:t> Tom </a:t>
            </a:r>
            <a:r>
              <a:rPr lang="es-CL" sz="2800" dirty="0" err="1">
                <a:latin typeface="Arial" panose="020B0604020202020204" pitchFamily="34" charset="0"/>
              </a:rPr>
              <a:t>feel</a:t>
            </a:r>
            <a:r>
              <a:rPr lang="es-CL" sz="2800" dirty="0" smtClean="0">
                <a:latin typeface="Arial" panose="020B0604020202020204" pitchFamily="34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He </a:t>
            </a: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feels</a:t>
            </a: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sick</a:t>
            </a:r>
            <a:endParaRPr lang="es-CL" sz="2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s-CL" sz="2800" dirty="0" err="1">
                <a:latin typeface="Arial" panose="020B0604020202020204" pitchFamily="34" charset="0"/>
              </a:rPr>
              <a:t>What</a:t>
            </a:r>
            <a:r>
              <a:rPr lang="es-CL" sz="2800" dirty="0">
                <a:latin typeface="Arial" panose="020B0604020202020204" pitchFamily="34" charset="0"/>
              </a:rPr>
              <a:t> </a:t>
            </a:r>
            <a:r>
              <a:rPr lang="es-CL" sz="2800" dirty="0" err="1">
                <a:latin typeface="Arial" panose="020B0604020202020204" pitchFamily="34" charset="0"/>
              </a:rPr>
              <a:t>does</a:t>
            </a:r>
            <a:r>
              <a:rPr lang="es-CL" sz="2800" dirty="0">
                <a:latin typeface="Arial" panose="020B0604020202020204" pitchFamily="34" charset="0"/>
              </a:rPr>
              <a:t> he </a:t>
            </a:r>
            <a:r>
              <a:rPr lang="es-CL" sz="2800" dirty="0" err="1">
                <a:latin typeface="Arial" panose="020B0604020202020204" pitchFamily="34" charset="0"/>
              </a:rPr>
              <a:t>have</a:t>
            </a:r>
            <a:r>
              <a:rPr lang="es-CL" sz="2800" dirty="0" smtClean="0">
                <a:latin typeface="Arial" panose="020B0604020202020204" pitchFamily="34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He has a </a:t>
            </a: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headache</a:t>
            </a: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and a </a:t>
            </a: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cough</a:t>
            </a:r>
            <a:endParaRPr lang="es-CL" sz="2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s-CL" sz="2800" dirty="0" err="1">
                <a:latin typeface="Arial" panose="020B0604020202020204" pitchFamily="34" charset="0"/>
              </a:rPr>
              <a:t>Is</a:t>
            </a:r>
            <a:r>
              <a:rPr lang="es-CL" sz="2800" dirty="0">
                <a:latin typeface="Arial" panose="020B0604020202020204" pitchFamily="34" charset="0"/>
              </a:rPr>
              <a:t> he at </a:t>
            </a:r>
            <a:r>
              <a:rPr lang="es-CL" sz="2800" dirty="0" err="1">
                <a:latin typeface="Arial" panose="020B0604020202020204" pitchFamily="34" charset="0"/>
              </a:rPr>
              <a:t>school</a:t>
            </a:r>
            <a:r>
              <a:rPr lang="es-CL" sz="2800" dirty="0" smtClean="0">
                <a:latin typeface="Arial" panose="020B0604020202020204" pitchFamily="34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No. He </a:t>
            </a: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at home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s-CL" sz="2800" dirty="0" err="1">
                <a:latin typeface="Arial" panose="020B0604020202020204" pitchFamily="34" charset="0"/>
              </a:rPr>
              <a:t>Who</a:t>
            </a:r>
            <a:r>
              <a:rPr lang="es-CL" sz="2800" dirty="0">
                <a:latin typeface="Arial" panose="020B0604020202020204" pitchFamily="34" charset="0"/>
              </a:rPr>
              <a:t> </a:t>
            </a:r>
            <a:r>
              <a:rPr lang="es-CL" sz="2800" dirty="0" err="1">
                <a:latin typeface="Arial" panose="020B0604020202020204" pitchFamily="34" charset="0"/>
              </a:rPr>
              <a:t>helps</a:t>
            </a:r>
            <a:r>
              <a:rPr lang="es-CL" sz="2800" dirty="0">
                <a:latin typeface="Arial" panose="020B0604020202020204" pitchFamily="34" charset="0"/>
              </a:rPr>
              <a:t> </a:t>
            </a:r>
            <a:r>
              <a:rPr lang="es-CL" sz="2800" dirty="0" err="1">
                <a:latin typeface="Arial" panose="020B0604020202020204" pitchFamily="34" charset="0"/>
              </a:rPr>
              <a:t>him</a:t>
            </a:r>
            <a:r>
              <a:rPr lang="es-CL" sz="2800" dirty="0" smtClean="0">
                <a:latin typeface="Arial" panose="020B0604020202020204" pitchFamily="34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His</a:t>
            </a:r>
            <a:r>
              <a:rPr lang="es-CL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CL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mom</a:t>
            </a:r>
            <a:endParaRPr lang="es-CL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083" y="0"/>
            <a:ext cx="10515600" cy="1115122"/>
          </a:xfrm>
        </p:spPr>
        <p:txBody>
          <a:bodyPr/>
          <a:lstStyle/>
          <a:p>
            <a:r>
              <a:rPr lang="es-CL" dirty="0" err="1" smtClean="0"/>
              <a:t>Choose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correct</a:t>
            </a:r>
            <a:r>
              <a:rPr lang="es-CL" dirty="0" smtClean="0"/>
              <a:t> </a:t>
            </a:r>
            <a:r>
              <a:rPr lang="es-CL" dirty="0" err="1" smtClean="0"/>
              <a:t>answer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478" y="1438507"/>
            <a:ext cx="11797990" cy="534143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1“I </a:t>
            </a:r>
            <a:r>
              <a:rPr lang="es-CL" b="1" dirty="0" err="1" smtClean="0"/>
              <a:t>have</a:t>
            </a:r>
            <a:r>
              <a:rPr lang="es-CL" b="1" dirty="0" smtClean="0"/>
              <a:t> a </a:t>
            </a:r>
            <a:r>
              <a:rPr lang="es-CL" b="1" dirty="0" err="1" smtClean="0"/>
              <a:t>stomachache</a:t>
            </a:r>
            <a:r>
              <a:rPr lang="es-CL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r>
              <a:rPr lang="es-CL" dirty="0" smtClean="0"/>
              <a:t>a) Tengo dolor de cabeza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b)</a:t>
            </a:r>
            <a:r>
              <a:rPr lang="es-CL" dirty="0" smtClean="0"/>
              <a:t> Tengo dolor de estómago</a:t>
            </a:r>
          </a:p>
          <a:p>
            <a:r>
              <a:rPr lang="es-CL" dirty="0" smtClean="0"/>
              <a:t>c) Tengo fiebre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2“She has a </a:t>
            </a:r>
            <a:r>
              <a:rPr lang="es-CL" b="1" dirty="0" err="1" smtClean="0"/>
              <a:t>cold</a:t>
            </a:r>
            <a:r>
              <a:rPr lang="es-CL" b="1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r>
              <a:rPr lang="es-CL" dirty="0" smtClean="0"/>
              <a:t>a) Ella está feliz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b)</a:t>
            </a:r>
            <a:r>
              <a:rPr lang="es-CL" dirty="0" smtClean="0"/>
              <a:t> Ella tiene resfriado</a:t>
            </a:r>
          </a:p>
          <a:p>
            <a:r>
              <a:rPr lang="es-CL" dirty="0" smtClean="0"/>
              <a:t>c) Ella tiene dolor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3“I </a:t>
            </a:r>
            <a:r>
              <a:rPr lang="es-CL" b="1" dirty="0" err="1" smtClean="0"/>
              <a:t>feel</a:t>
            </a:r>
            <a:r>
              <a:rPr lang="es-CL" b="1" dirty="0" smtClean="0"/>
              <a:t> </a:t>
            </a:r>
            <a:r>
              <a:rPr lang="es-CL" b="1" dirty="0" err="1" smtClean="0"/>
              <a:t>sick</a:t>
            </a:r>
            <a:r>
              <a:rPr lang="es-CL" b="1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a)</a:t>
            </a:r>
            <a:r>
              <a:rPr lang="es-CL" dirty="0" smtClean="0"/>
              <a:t> Me siento enfermo</a:t>
            </a:r>
          </a:p>
          <a:p>
            <a:r>
              <a:rPr lang="es-CL" dirty="0" smtClean="0"/>
              <a:t>b) Me siento feliz</a:t>
            </a:r>
          </a:p>
          <a:p>
            <a:r>
              <a:rPr lang="es-CL" dirty="0" smtClean="0"/>
              <a:t>c) Me siento fuerte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4“He has a </a:t>
            </a:r>
            <a:r>
              <a:rPr lang="es-CL" b="1" dirty="0" err="1" smtClean="0"/>
              <a:t>fever</a:t>
            </a:r>
            <a:r>
              <a:rPr lang="es-CL" b="1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r>
              <a:rPr lang="es-CL" dirty="0" smtClean="0"/>
              <a:t>a) Él tiene tos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b)</a:t>
            </a:r>
            <a:r>
              <a:rPr lang="es-CL" dirty="0" smtClean="0"/>
              <a:t> Él tiene fiebre</a:t>
            </a:r>
          </a:p>
          <a:p>
            <a:r>
              <a:rPr lang="es-CL" dirty="0" smtClean="0"/>
              <a:t>c) Él tiene sueño</a:t>
            </a:r>
          </a:p>
        </p:txBody>
      </p:sp>
    </p:spTree>
    <p:extLst>
      <p:ext uri="{BB962C8B-B14F-4D97-AF65-F5344CB8AC3E}">
        <p14:creationId xmlns:p14="http://schemas.microsoft.com/office/powerpoint/2010/main" val="357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083" y="0"/>
            <a:ext cx="10515600" cy="1115122"/>
          </a:xfrm>
        </p:spPr>
        <p:txBody>
          <a:bodyPr/>
          <a:lstStyle/>
          <a:p>
            <a:r>
              <a:rPr lang="es-CL" dirty="0" err="1" smtClean="0"/>
              <a:t>Choose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correct</a:t>
            </a:r>
            <a:r>
              <a:rPr lang="es-CL" dirty="0" smtClean="0"/>
              <a:t> </a:t>
            </a:r>
            <a:r>
              <a:rPr lang="es-CL" dirty="0" err="1" smtClean="0"/>
              <a:t>answer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478" y="1438507"/>
            <a:ext cx="11797990" cy="5341434"/>
          </a:xfrm>
        </p:spPr>
        <p:txBody>
          <a:bodyPr numCol="2">
            <a:normAutofit/>
          </a:bodyPr>
          <a:lstStyle/>
          <a:p>
            <a:pPr marL="0" lvl="0" indent="0">
              <a:buNone/>
            </a:pPr>
            <a:r>
              <a:rPr lang="es-CL" sz="2600" b="1" dirty="0" smtClean="0">
                <a:solidFill>
                  <a:prstClr val="black"/>
                </a:solidFill>
              </a:rPr>
              <a:t>5“I </a:t>
            </a:r>
            <a:r>
              <a:rPr lang="es-CL" sz="2600" b="1" dirty="0" err="1">
                <a:solidFill>
                  <a:prstClr val="black"/>
                </a:solidFill>
              </a:rPr>
              <a:t>have</a:t>
            </a:r>
            <a:r>
              <a:rPr lang="es-CL" sz="2600" b="1" dirty="0">
                <a:solidFill>
                  <a:prstClr val="black"/>
                </a:solidFill>
              </a:rPr>
              <a:t> a </a:t>
            </a:r>
            <a:r>
              <a:rPr lang="es-CL" sz="2600" b="1" dirty="0" err="1">
                <a:solidFill>
                  <a:prstClr val="black"/>
                </a:solidFill>
              </a:rPr>
              <a:t>cough</a:t>
            </a:r>
            <a:r>
              <a:rPr lang="es-CL" sz="2600" b="1" dirty="0">
                <a:solidFill>
                  <a:prstClr val="black"/>
                </a:solidFill>
              </a:rPr>
              <a:t>” </a:t>
            </a:r>
            <a:r>
              <a:rPr lang="es-CL" sz="2600" dirty="0" err="1">
                <a:solidFill>
                  <a:prstClr val="black"/>
                </a:solidFill>
              </a:rPr>
              <a:t>means</a:t>
            </a:r>
            <a:r>
              <a:rPr lang="es-CL" sz="2600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s-CL" sz="2600" b="1" dirty="0">
                <a:solidFill>
                  <a:srgbClr val="FF0000"/>
                </a:solidFill>
              </a:rPr>
              <a:t>a)</a:t>
            </a:r>
            <a:r>
              <a:rPr lang="es-CL" sz="2600" dirty="0">
                <a:solidFill>
                  <a:prstClr val="black"/>
                </a:solidFill>
              </a:rPr>
              <a:t> Tengo </a:t>
            </a:r>
            <a:r>
              <a:rPr lang="es-CL" sz="2600" dirty="0" smtClean="0">
                <a:solidFill>
                  <a:prstClr val="black"/>
                </a:solidFill>
              </a:rPr>
              <a:t>tos</a:t>
            </a:r>
          </a:p>
          <a:p>
            <a:pPr lvl="0"/>
            <a:r>
              <a:rPr lang="es-CL" sz="2600" dirty="0" smtClean="0">
                <a:solidFill>
                  <a:prstClr val="black"/>
                </a:solidFill>
              </a:rPr>
              <a:t>b</a:t>
            </a:r>
            <a:r>
              <a:rPr lang="es-CL" sz="2600" dirty="0">
                <a:solidFill>
                  <a:prstClr val="black"/>
                </a:solidFill>
              </a:rPr>
              <a:t>) Tengo </a:t>
            </a:r>
            <a:r>
              <a:rPr lang="es-CL" sz="2600" dirty="0" smtClean="0">
                <a:solidFill>
                  <a:prstClr val="black"/>
                </a:solidFill>
              </a:rPr>
              <a:t>frío</a:t>
            </a:r>
          </a:p>
          <a:p>
            <a:pPr lvl="0"/>
            <a:r>
              <a:rPr lang="es-CL" sz="2600" dirty="0" smtClean="0">
                <a:solidFill>
                  <a:prstClr val="black"/>
                </a:solidFill>
              </a:rPr>
              <a:t>c</a:t>
            </a:r>
            <a:r>
              <a:rPr lang="es-CL" sz="2600" dirty="0">
                <a:solidFill>
                  <a:prstClr val="black"/>
                </a:solidFill>
              </a:rPr>
              <a:t>) Tengo </a:t>
            </a:r>
            <a:r>
              <a:rPr lang="es-CL" sz="2600" dirty="0" smtClean="0">
                <a:solidFill>
                  <a:prstClr val="black"/>
                </a:solidFill>
              </a:rPr>
              <a:t>hambre</a:t>
            </a:r>
          </a:p>
          <a:p>
            <a:pPr marL="0" lvl="0" indent="0">
              <a:buNone/>
            </a:pPr>
            <a:endParaRPr lang="es-C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CL" b="1" dirty="0" smtClean="0"/>
              <a:t>6“She </a:t>
            </a:r>
            <a:r>
              <a:rPr lang="es-CL" b="1" dirty="0" err="1" smtClean="0"/>
              <a:t>feels</a:t>
            </a:r>
            <a:r>
              <a:rPr lang="es-CL" b="1" dirty="0" smtClean="0"/>
              <a:t> </a:t>
            </a:r>
            <a:r>
              <a:rPr lang="es-CL" b="1" dirty="0" err="1" smtClean="0"/>
              <a:t>tired</a:t>
            </a:r>
            <a:r>
              <a:rPr lang="es-CL" b="1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pPr marL="514350" indent="-514350">
              <a:buAutoNum type="alphaLcParenR"/>
            </a:pPr>
            <a:r>
              <a:rPr lang="es-CL" dirty="0" smtClean="0"/>
              <a:t>Ella está enojada</a:t>
            </a:r>
          </a:p>
          <a:p>
            <a:pPr marL="0" indent="0">
              <a:buNone/>
            </a:pPr>
            <a:r>
              <a:rPr lang="es-CL" b="1" dirty="0" smtClean="0">
                <a:solidFill>
                  <a:srgbClr val="FF0000"/>
                </a:solidFill>
              </a:rPr>
              <a:t>b)</a:t>
            </a:r>
            <a:r>
              <a:rPr lang="es-CL" dirty="0" smtClean="0"/>
              <a:t> Ella está cansada</a:t>
            </a:r>
          </a:p>
          <a:p>
            <a:pPr marL="0" indent="0">
              <a:buNone/>
            </a:pPr>
            <a:r>
              <a:rPr lang="es-CL" dirty="0" smtClean="0"/>
              <a:t>c) Ella está asustada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7“He </a:t>
            </a:r>
            <a:r>
              <a:rPr lang="es-CL" b="1" dirty="0" err="1" smtClean="0"/>
              <a:t>feels</a:t>
            </a:r>
            <a:r>
              <a:rPr lang="es-CL" b="1" dirty="0" smtClean="0"/>
              <a:t> </a:t>
            </a:r>
            <a:r>
              <a:rPr lang="es-CL" b="1" dirty="0" err="1" smtClean="0"/>
              <a:t>sad</a:t>
            </a:r>
            <a:r>
              <a:rPr lang="es-CL" b="1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pPr marL="514350" indent="-514350">
              <a:buAutoNum type="alphaLcParenR"/>
            </a:pPr>
            <a:r>
              <a:rPr lang="es-CL" dirty="0" smtClean="0"/>
              <a:t>Él está feliz</a:t>
            </a:r>
          </a:p>
          <a:p>
            <a:pPr marL="0" indent="0">
              <a:buNone/>
            </a:pPr>
            <a:r>
              <a:rPr lang="es-CL" b="1" dirty="0" smtClean="0">
                <a:solidFill>
                  <a:srgbClr val="FF0000"/>
                </a:solidFill>
              </a:rPr>
              <a:t>b)</a:t>
            </a:r>
            <a:r>
              <a:rPr lang="es-CL" dirty="0" smtClean="0"/>
              <a:t> Él está triste</a:t>
            </a:r>
          </a:p>
          <a:p>
            <a:pPr marL="0" indent="0">
              <a:buNone/>
            </a:pPr>
            <a:r>
              <a:rPr lang="es-CL" dirty="0" smtClean="0"/>
              <a:t>c) Él está enfermo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 smtClean="0"/>
              <a:t>8“I </a:t>
            </a:r>
            <a:r>
              <a:rPr lang="es-CL" b="1" dirty="0" err="1" smtClean="0"/>
              <a:t>feel</a:t>
            </a:r>
            <a:r>
              <a:rPr lang="es-CL" b="1" dirty="0" smtClean="0"/>
              <a:t> </a:t>
            </a:r>
            <a:r>
              <a:rPr lang="es-CL" b="1" dirty="0" err="1" smtClean="0"/>
              <a:t>happy</a:t>
            </a:r>
            <a:r>
              <a:rPr lang="es-CL" b="1" dirty="0" smtClean="0"/>
              <a:t>” </a:t>
            </a:r>
            <a:r>
              <a:rPr lang="es-CL" dirty="0" err="1" smtClean="0"/>
              <a:t>means</a:t>
            </a:r>
            <a:r>
              <a:rPr lang="es-CL" dirty="0" smtClean="0"/>
              <a:t>:</a:t>
            </a:r>
          </a:p>
          <a:p>
            <a:pPr marL="514350" indent="-514350">
              <a:buAutoNum type="alphaLcParenR"/>
            </a:pPr>
            <a:r>
              <a:rPr lang="es-CL" dirty="0" smtClean="0"/>
              <a:t>Estoy enfermo</a:t>
            </a:r>
          </a:p>
          <a:p>
            <a:pPr marL="0" indent="0">
              <a:buNone/>
            </a:pPr>
            <a:r>
              <a:rPr lang="es-CL" b="1" dirty="0" smtClean="0">
                <a:solidFill>
                  <a:srgbClr val="FF0000"/>
                </a:solidFill>
              </a:rPr>
              <a:t>b) </a:t>
            </a:r>
            <a:r>
              <a:rPr lang="es-CL" dirty="0" smtClean="0"/>
              <a:t>Estoy feliz</a:t>
            </a:r>
          </a:p>
          <a:p>
            <a:pPr marL="0" indent="0">
              <a:buNone/>
            </a:pPr>
            <a:r>
              <a:rPr lang="es-CL" dirty="0" smtClean="0"/>
              <a:t>c) Estoy cansado</a:t>
            </a:r>
          </a:p>
        </p:txBody>
      </p:sp>
    </p:spTree>
    <p:extLst>
      <p:ext uri="{BB962C8B-B14F-4D97-AF65-F5344CB8AC3E}">
        <p14:creationId xmlns:p14="http://schemas.microsoft.com/office/powerpoint/2010/main" val="2520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1363</Words>
  <Application>Microsoft Office PowerPoint</Application>
  <PresentationFormat>Panorámica</PresentationFormat>
  <Paragraphs>313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Narkisim</vt:lpstr>
      <vt:lpstr>Tema de Office</vt:lpstr>
      <vt:lpstr>“HOW DO YOU FEEL?</vt:lpstr>
      <vt:lpstr>Objetivo </vt:lpstr>
      <vt:lpstr>Vocabulary (Feelings &amp; Illnesses)</vt:lpstr>
      <vt:lpstr>ADVICE</vt:lpstr>
      <vt:lpstr>ESTRUCTURA</vt:lpstr>
      <vt:lpstr>Link del video</vt:lpstr>
      <vt:lpstr>READ THE TEXT AND ANSWER THE QUESTIONS</vt:lpstr>
      <vt:lpstr>Choose the correct answer </vt:lpstr>
      <vt:lpstr>Choose the correct answer </vt:lpstr>
      <vt:lpstr>Look at the picture and complete the sentence:</vt:lpstr>
      <vt:lpstr>Ejercise: Make sentences with feelings and illness</vt:lpstr>
      <vt:lpstr>Reading Activity</vt:lpstr>
      <vt:lpstr>MULTIPLE CHOICE</vt:lpstr>
      <vt:lpstr>Write true or false</vt:lpstr>
      <vt:lpstr>Answer the questions</vt:lpstr>
      <vt:lpstr>Should= debería (consejo)</vt:lpstr>
      <vt:lpstr>Text.</vt:lpstr>
      <vt:lpstr>My sick family</vt:lpstr>
      <vt:lpstr>Advices</vt:lpstr>
      <vt:lpstr>Exercise: create advices according to the Maria’s family </vt:lpstr>
      <vt:lpstr>Questions</vt:lpstr>
      <vt:lpstr>Presentación de PowerPoint</vt:lpstr>
      <vt:lpstr>        How to care of my teeth</vt:lpstr>
      <vt:lpstr>Sally’s e-mail</vt:lpstr>
      <vt:lpstr>Dialogue about illnesses and advices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 DO YOU FEEL?</dc:title>
  <dc:creator>Cuenta Microsoft</dc:creator>
  <cp:lastModifiedBy>Cuenta Microsoft</cp:lastModifiedBy>
  <cp:revision>52</cp:revision>
  <dcterms:created xsi:type="dcterms:W3CDTF">2026-03-17T23:58:32Z</dcterms:created>
  <dcterms:modified xsi:type="dcterms:W3CDTF">2026-04-15T15:48:53Z</dcterms:modified>
</cp:coreProperties>
</file>