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56" r:id="rId4"/>
    <p:sldId id="260" r:id="rId5"/>
    <p:sldId id="261" r:id="rId6"/>
    <p:sldId id="257" r:id="rId7"/>
    <p:sldId id="258" r:id="rId8"/>
    <p:sldId id="263" r:id="rId9"/>
    <p:sldId id="259" r:id="rId10"/>
    <p:sldId id="268" r:id="rId11"/>
    <p:sldId id="265" r:id="rId12"/>
    <p:sldId id="270" r:id="rId13"/>
    <p:sldId id="271" r:id="rId14"/>
    <p:sldId id="264" r:id="rId15"/>
    <p:sldId id="272" r:id="rId16"/>
    <p:sldId id="274" r:id="rId17"/>
    <p:sldId id="273" r:id="rId18"/>
    <p:sldId id="275" r:id="rId19"/>
    <p:sldId id="276" r:id="rId20"/>
    <p:sldId id="262" r:id="rId21"/>
    <p:sldId id="277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795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325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349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545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012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001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867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773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82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573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214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EC3B5-8DAF-4A3E-B9A2-B39C27F7E375}" type="datetimeFigureOut">
              <a:rPr lang="es-CL" smtClean="0"/>
              <a:t>15-04-2026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259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unit%201%202do%20basico%20kolibri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ordwall.net/es/resource/7196984/english/can-cant-farm-animal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3T-YqxNcHc" TargetMode="External"/><Relationship Id="rId2" Type="http://schemas.openxmlformats.org/officeDocument/2006/relationships/hyperlink" Target="https://www.youtube.com/watch?v=EzQ6Ag16rJ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_Ir0Mc6Qilo&amp;list=RD_Ir0Mc6Qilo&amp;start_radio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atin typeface="Algerian" panose="04020705040A02060702" pitchFamily="82" charset="0"/>
              </a:rPr>
              <a:t>LINK CANCIÓN DE SALUDO</a:t>
            </a:r>
            <a:endParaRPr lang="es-CL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 action="ppaction://hlinkpres?slideindex=1&amp;slidetitle="/>
              </a:rPr>
              <a:t>https://www.google.com/search?q=canciones+inglesas+para+ni%C3%B1os+saludos+en+ingl%C3%A9s+letra&amp;rlz=1C1AVFB_enCL895CL895&amp;oq=canciones+inglesas+para+ni%C3%B1o&amp;aqs=chrome.0.0i512j69i57j0i512j0i22i30l7.11958j0j15&amp;sourceid=chrome&amp;ie=UTF-8#fpstate=ive&amp;vld=cid:f00acd33,vid:gghDRJVxFxU,st: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347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6345"/>
            <a:ext cx="10515600" cy="973021"/>
          </a:xfrm>
        </p:spPr>
        <p:txBody>
          <a:bodyPr>
            <a:normAutofit fontScale="90000"/>
          </a:bodyPr>
          <a:lstStyle/>
          <a:p>
            <a:r>
              <a:rPr lang="es-CL" sz="3600" b="1" u="sng" dirty="0" smtClean="0">
                <a:solidFill>
                  <a:srgbClr val="FF0000"/>
                </a:solidFill>
              </a:rPr>
              <a:t>Ejercicio didáctico en </a:t>
            </a:r>
            <a:r>
              <a:rPr lang="es-CL" sz="3600" b="1" u="sng" dirty="0" err="1" smtClean="0">
                <a:solidFill>
                  <a:srgbClr val="FF0000"/>
                </a:solidFill>
              </a:rPr>
              <a:t>wordwall</a:t>
            </a:r>
            <a:r>
              <a:rPr lang="es-CL" sz="3600" b="1" u="sng" dirty="0" smtClean="0">
                <a:solidFill>
                  <a:srgbClr val="FF0000"/>
                </a:solidFill>
              </a:rPr>
              <a:t>, pero antes veremos:</a:t>
            </a:r>
            <a:br>
              <a:rPr lang="es-CL" sz="3600" b="1" u="sng" dirty="0" smtClean="0">
                <a:solidFill>
                  <a:srgbClr val="FF0000"/>
                </a:solidFill>
              </a:rPr>
            </a:br>
            <a:r>
              <a:rPr lang="es-CL" sz="6000" b="1" u="sng" dirty="0" smtClean="0">
                <a:solidFill>
                  <a:srgbClr val="FF0000"/>
                </a:solidFill>
              </a:rPr>
              <a:t>V</a:t>
            </a:r>
            <a:r>
              <a:rPr lang="es-CL" sz="6000" b="1" u="sng" dirty="0" smtClean="0">
                <a:solidFill>
                  <a:srgbClr val="FFC000"/>
                </a:solidFill>
              </a:rPr>
              <a:t>o</a:t>
            </a:r>
            <a:r>
              <a:rPr lang="es-CL" sz="6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s-CL" sz="6000" b="1" u="sng" dirty="0" smtClean="0">
                <a:solidFill>
                  <a:srgbClr val="0070C0"/>
                </a:solidFill>
              </a:rPr>
              <a:t>a</a:t>
            </a:r>
            <a:r>
              <a:rPr lang="es-CL" sz="6000" b="1" u="sng" dirty="0" smtClean="0">
                <a:solidFill>
                  <a:srgbClr val="FF0000"/>
                </a:solidFill>
              </a:rPr>
              <a:t>b</a:t>
            </a:r>
            <a:r>
              <a:rPr lang="es-CL" sz="6000" b="1" u="sng" dirty="0" smtClean="0">
                <a:solidFill>
                  <a:srgbClr val="FFC000"/>
                </a:solidFill>
              </a:rPr>
              <a:t>u</a:t>
            </a:r>
            <a:r>
              <a:rPr lang="es-CL" sz="6000" b="1" u="sng" dirty="0" smtClean="0">
                <a:solidFill>
                  <a:srgbClr val="92D050"/>
                </a:solidFill>
              </a:rPr>
              <a:t>l</a:t>
            </a:r>
            <a:r>
              <a:rPr lang="es-CL" sz="6000" b="1" u="sng" dirty="0" smtClean="0">
                <a:solidFill>
                  <a:srgbClr val="0070C0"/>
                </a:solidFill>
              </a:rPr>
              <a:t>a</a:t>
            </a:r>
            <a:r>
              <a:rPr lang="es-CL" sz="6000" b="1" u="sng" dirty="0" smtClean="0">
                <a:solidFill>
                  <a:srgbClr val="FF0000"/>
                </a:solidFill>
              </a:rPr>
              <a:t>r</a:t>
            </a:r>
            <a:r>
              <a:rPr lang="es-CL" sz="6000" b="1" u="sng" dirty="0" smtClean="0">
                <a:solidFill>
                  <a:srgbClr val="FFC000"/>
                </a:solidFill>
              </a:rPr>
              <a:t>y</a:t>
            </a:r>
            <a:r>
              <a:rPr lang="es-CL" sz="5400" dirty="0" smtClean="0"/>
              <a:t> </a:t>
            </a:r>
            <a:r>
              <a:rPr lang="es-CL" sz="2700" dirty="0" smtClean="0"/>
              <a:t>(</a:t>
            </a:r>
            <a:r>
              <a:rPr lang="es-CL" sz="2700" dirty="0" err="1" smtClean="0"/>
              <a:t>wordwall</a:t>
            </a:r>
            <a:r>
              <a:rPr lang="es-CL" sz="2700" dirty="0" smtClean="0"/>
              <a:t>: cuestionario, abre cajas, reordenar)</a:t>
            </a:r>
            <a:endParaRPr lang="es-CL" sz="27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5452946"/>
          </a:xfrm>
        </p:spPr>
        <p:txBody>
          <a:bodyPr numCol="2">
            <a:noAutofit/>
          </a:bodyPr>
          <a:lstStyle/>
          <a:p>
            <a:r>
              <a:rPr lang="es-CL" sz="3600" b="1" dirty="0" err="1" smtClean="0"/>
              <a:t>Cow</a:t>
            </a:r>
            <a:r>
              <a:rPr lang="es-CL" sz="3600" dirty="0" smtClean="0"/>
              <a:t>: vaca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Bird</a:t>
            </a:r>
            <a:r>
              <a:rPr lang="es-CL" sz="3600" b="1" dirty="0" smtClean="0"/>
              <a:t>:</a:t>
            </a:r>
            <a:r>
              <a:rPr lang="es-CL" sz="3600" dirty="0" smtClean="0"/>
              <a:t> pájaro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Sheep</a:t>
            </a:r>
            <a:r>
              <a:rPr lang="es-CL" sz="3600" dirty="0" smtClean="0"/>
              <a:t>: oveja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Dog</a:t>
            </a:r>
            <a:r>
              <a:rPr lang="es-CL" sz="3600" b="1" dirty="0" smtClean="0"/>
              <a:t>:</a:t>
            </a:r>
            <a:r>
              <a:rPr lang="es-CL" sz="3600" dirty="0" smtClean="0"/>
              <a:t> perro (a)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Bee</a:t>
            </a:r>
            <a:r>
              <a:rPr lang="es-CL" sz="3600" b="1" dirty="0" smtClean="0"/>
              <a:t>:</a:t>
            </a:r>
            <a:r>
              <a:rPr lang="es-CL" sz="3600" dirty="0" smtClean="0"/>
              <a:t> abeja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Duck</a:t>
            </a:r>
            <a:r>
              <a:rPr lang="es-CL" sz="3600" b="1" dirty="0" smtClean="0"/>
              <a:t>:</a:t>
            </a:r>
            <a:r>
              <a:rPr lang="es-CL" sz="3600" dirty="0" smtClean="0"/>
              <a:t> pato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Chicken</a:t>
            </a:r>
            <a:r>
              <a:rPr lang="es-CL" sz="3600" dirty="0" smtClean="0"/>
              <a:t>: pollo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Donkey</a:t>
            </a:r>
            <a:r>
              <a:rPr lang="es-CL" sz="3600" dirty="0" smtClean="0"/>
              <a:t>: burro, asno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413495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88" y="-45920"/>
            <a:ext cx="4906536" cy="1450974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4771909"/>
          </a:xfrm>
        </p:spPr>
        <p:txBody>
          <a:bodyPr>
            <a:normAutofit fontScale="92500" lnSpcReduction="20000"/>
          </a:bodyPr>
          <a:lstStyle/>
          <a:p>
            <a:r>
              <a:rPr lang="es-CL" sz="3600" dirty="0" smtClean="0">
                <a:solidFill>
                  <a:srgbClr val="C00000"/>
                </a:solidFill>
              </a:rPr>
              <a:t>RUN FAST</a:t>
            </a:r>
            <a:r>
              <a:rPr lang="es-CL" sz="3600" dirty="0" smtClean="0"/>
              <a:t>= CORRER RÁPIDO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RUN</a:t>
            </a:r>
            <a:r>
              <a:rPr lang="es-CL" sz="3600" dirty="0" smtClean="0"/>
              <a:t> = CORRER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JUMP</a:t>
            </a:r>
            <a:r>
              <a:rPr lang="es-CL" sz="3600" dirty="0" smtClean="0"/>
              <a:t> = SALTAR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FLY</a:t>
            </a:r>
            <a:r>
              <a:rPr lang="es-CL" sz="3600" dirty="0" smtClean="0"/>
              <a:t> = VOLAR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SWIM</a:t>
            </a:r>
            <a:r>
              <a:rPr lang="es-CL" sz="3600" dirty="0" smtClean="0"/>
              <a:t> = NADAR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CLIMB TREES </a:t>
            </a:r>
            <a:r>
              <a:rPr lang="es-CL" sz="3600" dirty="0" smtClean="0"/>
              <a:t>= ESCALAR ÁRBOLES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CLIMB</a:t>
            </a:r>
            <a:r>
              <a:rPr lang="es-CL" sz="3600" dirty="0" smtClean="0"/>
              <a:t> = ESCALAR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DANCE</a:t>
            </a:r>
            <a:r>
              <a:rPr lang="es-CL" sz="3600" dirty="0" smtClean="0"/>
              <a:t> = BAILAR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WALK</a:t>
            </a:r>
            <a:r>
              <a:rPr lang="es-CL" sz="3600" dirty="0" smtClean="0"/>
              <a:t> = CAMINAR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TALK</a:t>
            </a:r>
            <a:r>
              <a:rPr lang="es-CL" sz="3600" dirty="0" smtClean="0"/>
              <a:t> = HABLAR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6894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14770"/>
            <a:ext cx="10515600" cy="1325563"/>
          </a:xfrm>
        </p:spPr>
        <p:txBody>
          <a:bodyPr/>
          <a:lstStyle/>
          <a:p>
            <a:r>
              <a:rPr lang="es-CL" sz="6000" b="1" u="sng" dirty="0" smtClean="0"/>
              <a:t>Estructura</a:t>
            </a:r>
            <a:r>
              <a:rPr lang="es-CL" sz="4800" b="1" u="sng" dirty="0" smtClean="0"/>
              <a:t> </a:t>
            </a:r>
            <a:r>
              <a:rPr lang="es-CL" sz="3200" b="1" u="sng" dirty="0"/>
              <a:t>(</a:t>
            </a:r>
            <a:r>
              <a:rPr lang="es-CL" sz="3200" b="1" u="sng" dirty="0" smtClean="0"/>
              <a:t>juego en </a:t>
            </a:r>
            <a:r>
              <a:rPr lang="es-CL" sz="3200" b="1" u="sng" dirty="0" err="1" smtClean="0"/>
              <a:t>wordwall</a:t>
            </a:r>
            <a:r>
              <a:rPr lang="es-CL" sz="3200" b="1" u="sng" dirty="0" smtClean="0"/>
              <a:t>)</a:t>
            </a:r>
            <a:r>
              <a:rPr lang="es-CL" sz="2800" dirty="0" smtClean="0"/>
              <a:t>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Can a </a:t>
            </a:r>
            <a:r>
              <a:rPr lang="es-CL" dirty="0" err="1" smtClean="0"/>
              <a:t>cow</a:t>
            </a:r>
            <a:r>
              <a:rPr lang="es-CL" dirty="0" smtClean="0"/>
              <a:t> </a:t>
            </a:r>
            <a:r>
              <a:rPr lang="es-CL" dirty="0" err="1" smtClean="0"/>
              <a:t>fly</a:t>
            </a:r>
            <a:r>
              <a:rPr lang="es-CL" dirty="0" smtClean="0"/>
              <a:t>?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C00000"/>
                </a:solidFill>
              </a:rPr>
              <a:t>¿puede una vaca volar?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 smtClean="0"/>
              <a:t>Yes, </a:t>
            </a:r>
            <a:r>
              <a:rPr lang="es-CL" dirty="0" err="1" smtClean="0"/>
              <a:t>it</a:t>
            </a:r>
            <a:r>
              <a:rPr lang="es-CL" dirty="0" smtClean="0"/>
              <a:t> can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C00000"/>
                </a:solidFill>
              </a:rPr>
              <a:t>Si, si puede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 smtClean="0"/>
              <a:t>No, </a:t>
            </a:r>
            <a:r>
              <a:rPr lang="es-CL" dirty="0" err="1" smtClean="0"/>
              <a:t>it</a:t>
            </a:r>
            <a:r>
              <a:rPr lang="es-CL" dirty="0" smtClean="0"/>
              <a:t> </a:t>
            </a:r>
            <a:r>
              <a:rPr lang="es-CL" dirty="0" err="1" smtClean="0"/>
              <a:t>can´t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>
                <a:solidFill>
                  <a:srgbClr val="C00000"/>
                </a:solidFill>
              </a:rPr>
              <a:t>No, no puede</a:t>
            </a:r>
            <a:endParaRPr lang="es-CL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59483" b="48759"/>
          <a:stretch/>
        </p:blipFill>
        <p:spPr>
          <a:xfrm>
            <a:off x="3054179" y="3231707"/>
            <a:ext cx="1149831" cy="10789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9" t="53270" r="59984"/>
          <a:stretch/>
        </p:blipFill>
        <p:spPr>
          <a:xfrm>
            <a:off x="3055434" y="4817328"/>
            <a:ext cx="1148576" cy="1030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b="8695"/>
          <a:stretch/>
        </p:blipFill>
        <p:spPr>
          <a:xfrm>
            <a:off x="4583151" y="877447"/>
            <a:ext cx="1960060" cy="1896355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747132" y="4627756"/>
            <a:ext cx="4047892" cy="15492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482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Link del ejercicio didáctico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wordwall.net/es/resource/7196984/english/can-cant-farm-animals</a:t>
            </a:r>
            <a:r>
              <a:rPr lang="es-CL" dirty="0" smtClean="0"/>
              <a:t>           echa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224" y="2223085"/>
            <a:ext cx="69500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1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Links de videos Can – </a:t>
            </a:r>
            <a:r>
              <a:rPr lang="es-CL" dirty="0" err="1" smtClean="0"/>
              <a:t>Can’t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>
                <a:hlinkClick r:id="rId2"/>
              </a:rPr>
              <a:t>https://www.youtube.com/watch?v=EzQ6Ag16rJk</a:t>
            </a:r>
            <a:r>
              <a:rPr lang="es-CL" dirty="0" smtClean="0"/>
              <a:t>       echa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>
                <a:hlinkClick r:id="rId3"/>
              </a:rPr>
              <a:t>https://www.youtube.com/watch?v=13T-YqxNcHc</a:t>
            </a:r>
            <a:r>
              <a:rPr lang="es-CL" dirty="0" smtClean="0"/>
              <a:t>          echo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>
                <a:hlinkClick r:id="rId4"/>
              </a:rPr>
              <a:t>https://www.youtube.com/watch?v=_Ir0Mc6Qilo&amp;list=RD_Ir0Mc6Qilo&amp;start_radio=1</a:t>
            </a:r>
            <a:r>
              <a:rPr lang="es-CL" dirty="0" smtClean="0"/>
              <a:t>          echa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2" name="Estrella de 5 puntas 1"/>
          <p:cNvSpPr/>
          <p:nvPr/>
        </p:nvSpPr>
        <p:spPr>
          <a:xfrm>
            <a:off x="3189249" y="4282068"/>
            <a:ext cx="64677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52" y="1801730"/>
            <a:ext cx="695004" cy="4938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5220" y="2780646"/>
            <a:ext cx="69500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3464" y="0"/>
            <a:ext cx="10515600" cy="1006475"/>
          </a:xfrm>
        </p:spPr>
        <p:txBody>
          <a:bodyPr/>
          <a:lstStyle/>
          <a:p>
            <a:r>
              <a:rPr lang="es-CL" b="1" u="sng" dirty="0" err="1" smtClean="0">
                <a:solidFill>
                  <a:srgbClr val="FF0000"/>
                </a:solidFill>
              </a:rPr>
              <a:t>Vocabulary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r>
              <a:rPr lang="es-CL" b="1" u="sng" dirty="0" err="1" smtClean="0">
                <a:solidFill>
                  <a:srgbClr val="FF0000"/>
                </a:solidFill>
              </a:rPr>
              <a:t>animals</a:t>
            </a:r>
            <a:endParaRPr lang="es-CL" b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Fish</a:t>
            </a:r>
            <a:r>
              <a:rPr lang="es-CL" dirty="0" smtClean="0"/>
              <a:t> = pez</a:t>
            </a:r>
          </a:p>
          <a:p>
            <a:endParaRPr lang="es-CL" dirty="0"/>
          </a:p>
          <a:p>
            <a:r>
              <a:rPr lang="es-CL" dirty="0" smtClean="0"/>
              <a:t> </a:t>
            </a:r>
            <a:r>
              <a:rPr lang="es-CL" dirty="0" err="1" smtClean="0"/>
              <a:t>bird</a:t>
            </a:r>
            <a:r>
              <a:rPr lang="es-CL" dirty="0" smtClean="0"/>
              <a:t> = pájaro</a:t>
            </a:r>
          </a:p>
          <a:p>
            <a:pPr marL="0" indent="0">
              <a:buNone/>
            </a:pPr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 err="1" smtClean="0"/>
              <a:t>Kangaroo</a:t>
            </a:r>
            <a:r>
              <a:rPr lang="es-CL" dirty="0" smtClean="0"/>
              <a:t>: canguro 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716" y="1022561"/>
            <a:ext cx="2010250" cy="1281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306" y="2732608"/>
            <a:ext cx="2364059" cy="1460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189" y="4723526"/>
            <a:ext cx="2101889" cy="1699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42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8990" y="0"/>
            <a:ext cx="10515600" cy="1037063"/>
          </a:xfrm>
        </p:spPr>
        <p:txBody>
          <a:bodyPr/>
          <a:lstStyle/>
          <a:p>
            <a:r>
              <a:rPr lang="es-CL" b="1" u="sng" dirty="0" err="1" smtClean="0">
                <a:solidFill>
                  <a:srgbClr val="FF0000"/>
                </a:solidFill>
              </a:rPr>
              <a:t>Vocabulary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r>
              <a:rPr lang="es-CL" b="1" u="sng" dirty="0" err="1" smtClean="0">
                <a:solidFill>
                  <a:srgbClr val="FF0000"/>
                </a:solidFill>
              </a:rPr>
              <a:t>animals</a:t>
            </a:r>
            <a:endParaRPr lang="es-CL" b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37063"/>
            <a:ext cx="10515600" cy="5139900"/>
          </a:xfrm>
        </p:spPr>
        <p:txBody>
          <a:bodyPr>
            <a:normAutofit lnSpcReduction="10000"/>
          </a:bodyPr>
          <a:lstStyle/>
          <a:p>
            <a:r>
              <a:rPr lang="es-CL" dirty="0" err="1" smtClean="0"/>
              <a:t>Dog</a:t>
            </a:r>
            <a:r>
              <a:rPr lang="es-CL" dirty="0" smtClean="0"/>
              <a:t> = perro				Spider = araña</a:t>
            </a:r>
          </a:p>
          <a:p>
            <a:pPr marL="0" indent="0">
              <a:buNone/>
            </a:pPr>
            <a:r>
              <a:rPr lang="es-CL" dirty="0" smtClean="0"/>
              <a:t>	</a:t>
            </a:r>
          </a:p>
          <a:p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 </a:t>
            </a:r>
            <a:r>
              <a:rPr lang="es-CL" dirty="0" err="1" smtClean="0"/>
              <a:t>turtle</a:t>
            </a:r>
            <a:r>
              <a:rPr lang="es-CL" dirty="0" smtClean="0"/>
              <a:t>= tortuga				</a:t>
            </a:r>
            <a:r>
              <a:rPr lang="es-CL" dirty="0" err="1" smtClean="0"/>
              <a:t>Cow</a:t>
            </a:r>
            <a:r>
              <a:rPr lang="es-CL" dirty="0" smtClean="0"/>
              <a:t> = vaca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r>
              <a:rPr lang="es-CL" dirty="0" err="1" smtClean="0"/>
              <a:t>Cat</a:t>
            </a:r>
            <a:r>
              <a:rPr lang="es-CL" dirty="0" smtClean="0"/>
              <a:t> = gato 					</a:t>
            </a:r>
            <a:r>
              <a:rPr lang="es-CL" dirty="0" err="1" smtClean="0"/>
              <a:t>Penguin</a:t>
            </a:r>
            <a:r>
              <a:rPr lang="es-CL" dirty="0" smtClean="0"/>
              <a:t> = pingüino 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9870" r="12871"/>
          <a:stretch/>
        </p:blipFill>
        <p:spPr>
          <a:xfrm>
            <a:off x="3155795" y="766357"/>
            <a:ext cx="1739590" cy="1859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12016" b="10455"/>
          <a:stretch/>
        </p:blipFill>
        <p:spPr>
          <a:xfrm>
            <a:off x="3400406" y="2898449"/>
            <a:ext cx="2143125" cy="1661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5605" t="12749" r="6321" b="9708"/>
          <a:stretch/>
        </p:blipFill>
        <p:spPr>
          <a:xfrm>
            <a:off x="2699253" y="5034723"/>
            <a:ext cx="1828800" cy="1706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11149" t="18000" r="6639" b="18520"/>
          <a:stretch/>
        </p:blipFill>
        <p:spPr>
          <a:xfrm>
            <a:off x="8755567" y="518531"/>
            <a:ext cx="1761892" cy="1360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4334" y="2074126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5896" y="4597735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156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71680"/>
            <a:ext cx="10515600" cy="1325563"/>
          </a:xfrm>
        </p:spPr>
        <p:txBody>
          <a:bodyPr/>
          <a:lstStyle/>
          <a:p>
            <a:r>
              <a:rPr lang="es-CL" b="1" u="sng" dirty="0" err="1" smtClean="0">
                <a:solidFill>
                  <a:srgbClr val="FF0000"/>
                </a:solidFill>
              </a:rPr>
              <a:t>Vocabulary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r>
              <a:rPr lang="es-CL" b="1" u="sng" dirty="0" err="1" smtClean="0">
                <a:solidFill>
                  <a:srgbClr val="FF0000"/>
                </a:solidFill>
              </a:rPr>
              <a:t>actions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endParaRPr lang="es-CL" b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59366"/>
            <a:ext cx="10515600" cy="5117597"/>
          </a:xfrm>
        </p:spPr>
        <p:txBody>
          <a:bodyPr/>
          <a:lstStyle/>
          <a:p>
            <a:r>
              <a:rPr lang="es-CL" dirty="0" err="1" smtClean="0"/>
              <a:t>Walk</a:t>
            </a:r>
            <a:r>
              <a:rPr lang="es-CL" dirty="0" smtClean="0"/>
              <a:t> : caminar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err="1" smtClean="0"/>
              <a:t>Fly</a:t>
            </a:r>
            <a:r>
              <a:rPr lang="es-CL" dirty="0" smtClean="0"/>
              <a:t>: volar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err="1" smtClean="0"/>
              <a:t>Jump</a:t>
            </a:r>
            <a:r>
              <a:rPr lang="es-CL" dirty="0" smtClean="0"/>
              <a:t>: saltar  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191182"/>
            <a:ext cx="1202938" cy="1202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963" y="5036820"/>
            <a:ext cx="2038350" cy="1429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6352" t="5512" r="10803"/>
          <a:stretch/>
        </p:blipFill>
        <p:spPr>
          <a:xfrm>
            <a:off x="5167544" y="4638908"/>
            <a:ext cx="1561171" cy="2024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6353" t="6553" r="11842"/>
          <a:stretch/>
        </p:blipFill>
        <p:spPr>
          <a:xfrm>
            <a:off x="3628676" y="943706"/>
            <a:ext cx="1538868" cy="2002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146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73743"/>
          </a:xfrm>
        </p:spPr>
        <p:txBody>
          <a:bodyPr/>
          <a:lstStyle/>
          <a:p>
            <a:r>
              <a:rPr lang="es-CL" b="1" u="sng" dirty="0" err="1" smtClean="0">
                <a:solidFill>
                  <a:srgbClr val="FF0000"/>
                </a:solidFill>
              </a:rPr>
              <a:t>Vocabulary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r>
              <a:rPr lang="es-CL" b="1" u="sng" dirty="0" err="1" smtClean="0">
                <a:solidFill>
                  <a:srgbClr val="FF0000"/>
                </a:solidFill>
              </a:rPr>
              <a:t>actions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endParaRPr lang="es-CL" b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1783886"/>
            <a:ext cx="10515600" cy="4351338"/>
          </a:xfrm>
        </p:spPr>
        <p:txBody>
          <a:bodyPr/>
          <a:lstStyle/>
          <a:p>
            <a:r>
              <a:rPr lang="es-CL" dirty="0" err="1"/>
              <a:t>T</a:t>
            </a:r>
            <a:r>
              <a:rPr lang="es-CL" dirty="0" err="1" smtClean="0"/>
              <a:t>weet</a:t>
            </a:r>
            <a:r>
              <a:rPr lang="es-CL" dirty="0" smtClean="0"/>
              <a:t>: piar					</a:t>
            </a:r>
          </a:p>
          <a:p>
            <a:endParaRPr lang="es-CL" dirty="0"/>
          </a:p>
          <a:p>
            <a:r>
              <a:rPr lang="es-CL" dirty="0" err="1" smtClean="0"/>
              <a:t>Run</a:t>
            </a:r>
            <a:r>
              <a:rPr lang="es-CL" dirty="0" smtClean="0"/>
              <a:t> </a:t>
            </a:r>
            <a:r>
              <a:rPr lang="es-CL" dirty="0" err="1" smtClean="0"/>
              <a:t>fast</a:t>
            </a:r>
            <a:r>
              <a:rPr lang="es-CL" dirty="0" smtClean="0"/>
              <a:t>: correr rápido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err="1" smtClean="0"/>
              <a:t>Climb</a:t>
            </a:r>
            <a:r>
              <a:rPr lang="es-CL" dirty="0" smtClean="0"/>
              <a:t> </a:t>
            </a:r>
            <a:r>
              <a:rPr lang="es-CL" dirty="0" err="1" smtClean="0"/>
              <a:t>trees</a:t>
            </a:r>
            <a:r>
              <a:rPr lang="es-CL" dirty="0" smtClean="0"/>
              <a:t>: escalar árboles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744" t="18843" r="14000"/>
          <a:stretch/>
        </p:blipFill>
        <p:spPr>
          <a:xfrm>
            <a:off x="2609387" y="892098"/>
            <a:ext cx="1761892" cy="1437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623" y="448732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r="9033"/>
          <a:stretch/>
        </p:blipFill>
        <p:spPr>
          <a:xfrm>
            <a:off x="4371279" y="2168174"/>
            <a:ext cx="2210846" cy="2107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849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73743"/>
          </a:xfrm>
        </p:spPr>
        <p:txBody>
          <a:bodyPr/>
          <a:lstStyle/>
          <a:p>
            <a:r>
              <a:rPr lang="es-CL" b="1" u="sng" dirty="0" err="1" smtClean="0">
                <a:solidFill>
                  <a:srgbClr val="FF0000"/>
                </a:solidFill>
              </a:rPr>
              <a:t>Vocabulary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r>
              <a:rPr lang="es-CL" b="1" u="sng" dirty="0" err="1" smtClean="0">
                <a:solidFill>
                  <a:srgbClr val="FF0000"/>
                </a:solidFill>
              </a:rPr>
              <a:t>actions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endParaRPr lang="es-CL" b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1173743"/>
            <a:ext cx="10515600" cy="4961481"/>
          </a:xfrm>
        </p:spPr>
        <p:txBody>
          <a:bodyPr/>
          <a:lstStyle/>
          <a:p>
            <a:r>
              <a:rPr lang="es-CL" dirty="0" err="1" smtClean="0"/>
              <a:t>Make</a:t>
            </a:r>
            <a:r>
              <a:rPr lang="es-CL" dirty="0" smtClean="0"/>
              <a:t> webs: hacer telarañas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Produce </a:t>
            </a:r>
            <a:r>
              <a:rPr lang="es-CL" dirty="0" err="1" smtClean="0"/>
              <a:t>milk</a:t>
            </a:r>
            <a:r>
              <a:rPr lang="es-CL" dirty="0" smtClean="0"/>
              <a:t>: producir leche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pPr marL="0" indent="0">
              <a:buNone/>
            </a:pPr>
            <a:endParaRPr lang="es-CL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859" b="11205"/>
          <a:stretch/>
        </p:blipFill>
        <p:spPr>
          <a:xfrm>
            <a:off x="5001670" y="812785"/>
            <a:ext cx="2123959" cy="2175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36288"/>
          <a:stretch/>
        </p:blipFill>
        <p:spPr>
          <a:xfrm>
            <a:off x="5196468" y="3654483"/>
            <a:ext cx="2832409" cy="3127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051" y="3677774"/>
            <a:ext cx="1857375" cy="2457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639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Maneras de preguntar cómo estás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1445" y="2084831"/>
            <a:ext cx="11690555" cy="4522445"/>
          </a:xfrm>
        </p:spPr>
        <p:txBody>
          <a:bodyPr numCol="2">
            <a:normAutofit/>
          </a:bodyPr>
          <a:lstStyle/>
          <a:p>
            <a:r>
              <a:rPr lang="es-C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YOU TODAY?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I´M FINE: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ESTOY BIEN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I´M GREAT: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ESTOY GENIAL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I´M NOT GOOD: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ESTOY BIEN</a:t>
            </a:r>
          </a:p>
          <a:p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FEEL TODAY?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HAPPY: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SIENTO FELIZ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SURPRISE: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SIENTO SORPRENDIDO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BAD: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SIENTO MAL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SLEEPY: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SIENTO SOMNOLIENTO</a:t>
            </a:r>
          </a:p>
          <a:p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 SUEÑO) </a:t>
            </a:r>
            <a:endParaRPr lang="es-CL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6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622"/>
          <a:stretch/>
        </p:blipFill>
        <p:spPr>
          <a:xfrm>
            <a:off x="2040673" y="89211"/>
            <a:ext cx="5616450" cy="67687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309" y="852417"/>
            <a:ext cx="758284" cy="46122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984" y="6331109"/>
            <a:ext cx="755970" cy="46333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626" y="5647914"/>
            <a:ext cx="755970" cy="46333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626" y="5003592"/>
            <a:ext cx="755970" cy="46333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984" y="4319631"/>
            <a:ext cx="755970" cy="46333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593" y="2902188"/>
            <a:ext cx="755970" cy="46333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954" y="2218227"/>
            <a:ext cx="755970" cy="46333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611" y="1534266"/>
            <a:ext cx="755970" cy="46333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563" y="3586149"/>
            <a:ext cx="75597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200722"/>
            <a:ext cx="10515600" cy="1099673"/>
          </a:xfrm>
        </p:spPr>
        <p:txBody>
          <a:bodyPr/>
          <a:lstStyle/>
          <a:p>
            <a:r>
              <a:rPr lang="en-US" u="sng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Morris </a:t>
            </a:r>
            <a:r>
              <a:rPr lang="en-US" u="sng" dirty="0" err="1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Special’day</a:t>
            </a:r>
            <a:r>
              <a:rPr lang="en-US" u="sng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://www.storyplace.org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771" y="791737"/>
            <a:ext cx="10707029" cy="59212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apareció</a:t>
            </a:r>
            <a:r>
              <a:rPr lang="en-US" sz="3600" dirty="0" smtClean="0"/>
              <a:t> </a:t>
            </a:r>
            <a:r>
              <a:rPr lang="en-US" sz="3600" dirty="0" err="1" smtClean="0"/>
              <a:t>primero</a:t>
            </a:r>
            <a:r>
              <a:rPr lang="en-US" sz="3600" dirty="0" smtClean="0"/>
              <a:t> en la </a:t>
            </a:r>
            <a:r>
              <a:rPr lang="en-US" sz="3600" dirty="0" err="1" smtClean="0"/>
              <a:t>historia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r>
              <a:rPr lang="en-US" sz="3600" u="sng" dirty="0" smtClean="0"/>
              <a:t>___</a:t>
            </a:r>
            <a:r>
              <a:rPr lang="en-US" sz="3600" u="sng" dirty="0" smtClean="0">
                <a:solidFill>
                  <a:srgbClr val="FF0000"/>
                </a:solidFill>
              </a:rPr>
              <a:t>the bird and the sun</a:t>
            </a:r>
            <a:r>
              <a:rPr lang="en-US" sz="3600" u="sng" dirty="0" smtClean="0"/>
              <a:t>______________________________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3600" dirty="0" smtClean="0"/>
              <a:t>¿A </a:t>
            </a:r>
            <a:r>
              <a:rPr lang="en-US" sz="3600" dirty="0" err="1" smtClean="0"/>
              <a:t>quién</a:t>
            </a:r>
            <a:r>
              <a:rPr lang="en-US" sz="3600" dirty="0" smtClean="0"/>
              <a:t> </a:t>
            </a:r>
            <a:r>
              <a:rPr lang="en-US" sz="3600" dirty="0" err="1" smtClean="0"/>
              <a:t>andaba</a:t>
            </a:r>
            <a:r>
              <a:rPr lang="en-US" sz="3600" dirty="0" smtClean="0"/>
              <a:t> </a:t>
            </a:r>
            <a:r>
              <a:rPr lang="en-US" sz="3600" dirty="0" err="1" smtClean="0"/>
              <a:t>buscando</a:t>
            </a:r>
            <a:r>
              <a:rPr lang="en-US" sz="3600" dirty="0" smtClean="0"/>
              <a:t>  el hombre?</a:t>
            </a:r>
          </a:p>
          <a:p>
            <a:pPr marL="0" indent="0">
              <a:buNone/>
            </a:pPr>
            <a:r>
              <a:rPr lang="en-US" sz="3600" u="sng" dirty="0" smtClean="0"/>
              <a:t>___</a:t>
            </a:r>
            <a:r>
              <a:rPr lang="en-US" sz="3600" u="sng" dirty="0" smtClean="0">
                <a:solidFill>
                  <a:srgbClr val="FF0000"/>
                </a:solidFill>
              </a:rPr>
              <a:t>the mouse Morris</a:t>
            </a:r>
            <a:r>
              <a:rPr lang="en-US" sz="3600" u="sng" dirty="0" smtClean="0"/>
              <a:t>______________________________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s-CL" sz="3600" dirty="0" smtClean="0"/>
              <a:t>¿cuál fue el primer animal que apareció?</a:t>
            </a:r>
          </a:p>
          <a:p>
            <a:pPr marL="0" indent="0">
              <a:buNone/>
            </a:pPr>
            <a:r>
              <a:rPr lang="es-CL" sz="3600" u="sng" dirty="0" smtClean="0"/>
              <a:t>___</a:t>
            </a:r>
            <a:r>
              <a:rPr lang="es-CL" sz="3600" u="sng" dirty="0" err="1" smtClean="0">
                <a:solidFill>
                  <a:srgbClr val="FF0000"/>
                </a:solidFill>
              </a:rPr>
              <a:t>the</a:t>
            </a:r>
            <a:r>
              <a:rPr lang="es-CL" sz="3600" u="sng" dirty="0" smtClean="0">
                <a:solidFill>
                  <a:srgbClr val="FF0000"/>
                </a:solidFill>
              </a:rPr>
              <a:t> </a:t>
            </a:r>
            <a:r>
              <a:rPr lang="es-CL" sz="3600" u="sng" dirty="0" err="1" smtClean="0">
                <a:solidFill>
                  <a:srgbClr val="FF0000"/>
                </a:solidFill>
              </a:rPr>
              <a:t>bear</a:t>
            </a:r>
            <a:r>
              <a:rPr lang="es-CL" sz="3600" u="sng" dirty="0" smtClean="0"/>
              <a:t>______________________________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s-CL" sz="3600" dirty="0" smtClean="0"/>
              <a:t>¿por qué el hombre entró al establo?</a:t>
            </a:r>
          </a:p>
          <a:p>
            <a:pPr marL="0" indent="0">
              <a:buNone/>
            </a:pPr>
            <a:r>
              <a:rPr lang="es-CL" sz="3600" u="sng" dirty="0" smtClean="0"/>
              <a:t>___</a:t>
            </a:r>
            <a:r>
              <a:rPr lang="es-CL" sz="3600" u="sng" dirty="0" err="1" smtClean="0">
                <a:solidFill>
                  <a:srgbClr val="FF0000"/>
                </a:solidFill>
              </a:rPr>
              <a:t>because</a:t>
            </a:r>
            <a:r>
              <a:rPr lang="es-CL" sz="3600" u="sng" dirty="0" smtClean="0">
                <a:solidFill>
                  <a:srgbClr val="FF0000"/>
                </a:solidFill>
              </a:rPr>
              <a:t> he </a:t>
            </a:r>
            <a:r>
              <a:rPr lang="es-CL" sz="3600" u="sng" dirty="0" err="1" smtClean="0">
                <a:solidFill>
                  <a:srgbClr val="FF0000"/>
                </a:solidFill>
              </a:rPr>
              <a:t>felt</a:t>
            </a:r>
            <a:r>
              <a:rPr lang="es-CL" sz="3600" u="sng" dirty="0" smtClean="0">
                <a:solidFill>
                  <a:srgbClr val="FF0000"/>
                </a:solidFill>
              </a:rPr>
              <a:t> </a:t>
            </a:r>
            <a:r>
              <a:rPr lang="es-CL" sz="3600" u="sng" dirty="0" err="1" smtClean="0">
                <a:solidFill>
                  <a:srgbClr val="FF0000"/>
                </a:solidFill>
              </a:rPr>
              <a:t>scary_about</a:t>
            </a:r>
            <a:r>
              <a:rPr lang="es-CL" sz="3600" u="sng" dirty="0" smtClean="0">
                <a:solidFill>
                  <a:srgbClr val="FF0000"/>
                </a:solidFill>
              </a:rPr>
              <a:t> </a:t>
            </a:r>
            <a:r>
              <a:rPr lang="es-CL" sz="3600" u="sng" dirty="0" err="1" smtClean="0">
                <a:solidFill>
                  <a:srgbClr val="FF0000"/>
                </a:solidFill>
              </a:rPr>
              <a:t>the</a:t>
            </a:r>
            <a:r>
              <a:rPr lang="es-CL" sz="3600" u="sng" dirty="0" smtClean="0">
                <a:solidFill>
                  <a:srgbClr val="FF0000"/>
                </a:solidFill>
              </a:rPr>
              <a:t> </a:t>
            </a:r>
            <a:r>
              <a:rPr lang="es-CL" sz="3600" u="sng" dirty="0" err="1" smtClean="0">
                <a:solidFill>
                  <a:srgbClr val="FF0000"/>
                </a:solidFill>
              </a:rPr>
              <a:t>bear</a:t>
            </a:r>
            <a:r>
              <a:rPr lang="es-CL" sz="3600" u="sng" dirty="0" smtClean="0"/>
              <a:t>______________________________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s-CL" sz="3600" dirty="0" smtClean="0"/>
              <a:t>¿Qué otros animales aparecieron?</a:t>
            </a:r>
          </a:p>
          <a:p>
            <a:pPr marL="0" indent="0">
              <a:buNone/>
            </a:pPr>
            <a:r>
              <a:rPr lang="es-CL" sz="3600" u="sng" dirty="0" smtClean="0"/>
              <a:t>___</a:t>
            </a:r>
            <a:r>
              <a:rPr lang="es-CL" sz="3600" u="sng" dirty="0" err="1" smtClean="0">
                <a:solidFill>
                  <a:srgbClr val="FF0000"/>
                </a:solidFill>
              </a:rPr>
              <a:t>the</a:t>
            </a:r>
            <a:r>
              <a:rPr lang="es-CL" sz="3600" u="sng" dirty="0" smtClean="0">
                <a:solidFill>
                  <a:srgbClr val="FF0000"/>
                </a:solidFill>
              </a:rPr>
              <a:t> </a:t>
            </a:r>
            <a:r>
              <a:rPr lang="es-CL" sz="3600" u="sng" dirty="0" err="1" smtClean="0">
                <a:solidFill>
                  <a:srgbClr val="FF0000"/>
                </a:solidFill>
              </a:rPr>
              <a:t>dog</a:t>
            </a:r>
            <a:r>
              <a:rPr lang="es-CL" sz="3600" u="sng" dirty="0" smtClean="0">
                <a:solidFill>
                  <a:srgbClr val="FF0000"/>
                </a:solidFill>
              </a:rPr>
              <a:t>, </a:t>
            </a:r>
            <a:r>
              <a:rPr lang="es-CL" sz="3600" u="sng" dirty="0" err="1" smtClean="0">
                <a:solidFill>
                  <a:srgbClr val="FF0000"/>
                </a:solidFill>
              </a:rPr>
              <a:t>the</a:t>
            </a:r>
            <a:r>
              <a:rPr lang="es-CL" sz="3600" u="sng" dirty="0" smtClean="0">
                <a:solidFill>
                  <a:srgbClr val="FF0000"/>
                </a:solidFill>
              </a:rPr>
              <a:t> </a:t>
            </a:r>
            <a:r>
              <a:rPr lang="es-CL" sz="3600" u="sng" dirty="0" err="1" smtClean="0">
                <a:solidFill>
                  <a:srgbClr val="FF0000"/>
                </a:solidFill>
              </a:rPr>
              <a:t>sheep</a:t>
            </a:r>
            <a:r>
              <a:rPr lang="es-CL" sz="3600" u="sng" dirty="0" smtClean="0">
                <a:solidFill>
                  <a:srgbClr val="FF0000"/>
                </a:solidFill>
              </a:rPr>
              <a:t>, </a:t>
            </a:r>
            <a:r>
              <a:rPr lang="es-CL" sz="3600" u="sng" dirty="0" err="1" smtClean="0">
                <a:solidFill>
                  <a:srgbClr val="FF0000"/>
                </a:solidFill>
              </a:rPr>
              <a:t>the</a:t>
            </a:r>
            <a:r>
              <a:rPr lang="es-CL" sz="3600" u="sng" dirty="0" smtClean="0">
                <a:solidFill>
                  <a:srgbClr val="FF0000"/>
                </a:solidFill>
              </a:rPr>
              <a:t> </a:t>
            </a:r>
            <a:r>
              <a:rPr lang="es-CL" sz="3600" u="sng" dirty="0" err="1" smtClean="0">
                <a:solidFill>
                  <a:srgbClr val="FF0000"/>
                </a:solidFill>
              </a:rPr>
              <a:t>horse</a:t>
            </a:r>
            <a:r>
              <a:rPr lang="es-CL" sz="3600" u="sng" dirty="0" smtClean="0"/>
              <a:t>_______________________________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s-CL" sz="3600" dirty="0" smtClean="0"/>
              <a:t>¿Por qué se puso a llorar el hombre?</a:t>
            </a:r>
          </a:p>
          <a:p>
            <a:pPr marL="0" indent="0">
              <a:buNone/>
            </a:pPr>
            <a:r>
              <a:rPr lang="es-CL" sz="3600" u="sng" dirty="0" smtClean="0"/>
              <a:t>____</a:t>
            </a:r>
            <a:r>
              <a:rPr lang="es-CL" sz="3600" u="sng" dirty="0" err="1" smtClean="0">
                <a:solidFill>
                  <a:srgbClr val="FF0000"/>
                </a:solidFill>
              </a:rPr>
              <a:t>because</a:t>
            </a:r>
            <a:r>
              <a:rPr lang="es-CL" sz="3600" u="sng" dirty="0" smtClean="0">
                <a:solidFill>
                  <a:srgbClr val="FF0000"/>
                </a:solidFill>
              </a:rPr>
              <a:t> he </a:t>
            </a:r>
            <a:r>
              <a:rPr lang="es-CL" sz="3600" u="sng" dirty="0" err="1" smtClean="0">
                <a:solidFill>
                  <a:srgbClr val="FF0000"/>
                </a:solidFill>
              </a:rPr>
              <a:t>lost</a:t>
            </a:r>
            <a:r>
              <a:rPr lang="es-CL" sz="3600" u="sng" dirty="0" smtClean="0">
                <a:solidFill>
                  <a:srgbClr val="FF0000"/>
                </a:solidFill>
              </a:rPr>
              <a:t> </a:t>
            </a:r>
            <a:r>
              <a:rPr lang="es-CL" sz="3600" u="sng" dirty="0" err="1" smtClean="0">
                <a:solidFill>
                  <a:srgbClr val="FF0000"/>
                </a:solidFill>
              </a:rPr>
              <a:t>his</a:t>
            </a:r>
            <a:r>
              <a:rPr lang="es-CL" sz="3600" u="sng" dirty="0" smtClean="0">
                <a:solidFill>
                  <a:srgbClr val="FF0000"/>
                </a:solidFill>
              </a:rPr>
              <a:t> </a:t>
            </a:r>
            <a:r>
              <a:rPr lang="es-CL" sz="3600" u="sng" dirty="0" err="1" smtClean="0">
                <a:solidFill>
                  <a:srgbClr val="FF0000"/>
                </a:solidFill>
              </a:rPr>
              <a:t>pet</a:t>
            </a:r>
            <a:r>
              <a:rPr lang="es-CL" sz="3600" u="sng" dirty="0" smtClean="0">
                <a:solidFill>
                  <a:srgbClr val="FF0000"/>
                </a:solidFill>
              </a:rPr>
              <a:t>_”Morris”_____________________________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s-CL" sz="3600" dirty="0" smtClean="0"/>
              <a:t>¿Por qué era un día especial?</a:t>
            </a:r>
          </a:p>
          <a:p>
            <a:pPr marL="0" indent="0">
              <a:buNone/>
            </a:pPr>
            <a:r>
              <a:rPr lang="es-CL" sz="3600" u="sng" dirty="0" smtClean="0"/>
              <a:t>___</a:t>
            </a:r>
            <a:r>
              <a:rPr lang="es-CL" sz="3600" u="sng" dirty="0" err="1" smtClean="0">
                <a:solidFill>
                  <a:srgbClr val="FF0000"/>
                </a:solidFill>
              </a:rPr>
              <a:t>because</a:t>
            </a:r>
            <a:r>
              <a:rPr lang="es-CL" sz="3600" u="sng" dirty="0" smtClean="0">
                <a:solidFill>
                  <a:srgbClr val="FF0000"/>
                </a:solidFill>
              </a:rPr>
              <a:t> </a:t>
            </a:r>
            <a:r>
              <a:rPr lang="es-CL" sz="3600" u="sng" dirty="0" err="1" smtClean="0">
                <a:solidFill>
                  <a:srgbClr val="FF0000"/>
                </a:solidFill>
              </a:rPr>
              <a:t>it</a:t>
            </a:r>
            <a:r>
              <a:rPr lang="es-CL" sz="3600" u="sng" dirty="0" smtClean="0">
                <a:solidFill>
                  <a:srgbClr val="FF0000"/>
                </a:solidFill>
              </a:rPr>
              <a:t> </a:t>
            </a:r>
            <a:r>
              <a:rPr lang="es-CL" sz="3600" u="sng" dirty="0" err="1" smtClean="0">
                <a:solidFill>
                  <a:srgbClr val="FF0000"/>
                </a:solidFill>
              </a:rPr>
              <a:t>was</a:t>
            </a:r>
            <a:r>
              <a:rPr lang="es-CL" sz="3600" u="sng" dirty="0" smtClean="0">
                <a:solidFill>
                  <a:srgbClr val="FF0000"/>
                </a:solidFill>
              </a:rPr>
              <a:t> </a:t>
            </a:r>
            <a:r>
              <a:rPr lang="es-CL" sz="3600" u="sng" dirty="0" err="1" smtClean="0">
                <a:solidFill>
                  <a:srgbClr val="FF0000"/>
                </a:solidFill>
              </a:rPr>
              <a:t>mouse’s</a:t>
            </a:r>
            <a:r>
              <a:rPr lang="es-CL" sz="3600" u="sng" dirty="0" smtClean="0">
                <a:solidFill>
                  <a:srgbClr val="FF0000"/>
                </a:solidFill>
              </a:rPr>
              <a:t> </a:t>
            </a:r>
            <a:r>
              <a:rPr lang="es-CL" sz="3600" u="sng" dirty="0" err="1" smtClean="0">
                <a:solidFill>
                  <a:srgbClr val="FF0000"/>
                </a:solidFill>
              </a:rPr>
              <a:t>birthday</a:t>
            </a:r>
            <a:r>
              <a:rPr lang="es-CL" sz="3600" u="sng" dirty="0" smtClean="0"/>
              <a:t>_____________________________</a:t>
            </a:r>
          </a:p>
          <a:p>
            <a:pPr marL="0" indent="0">
              <a:buNone/>
            </a:pP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080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AT THE ZOO</a:t>
            </a:r>
            <a:br>
              <a:rPr lang="es-CL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U</a:t>
            </a:r>
            <a:r>
              <a:rPr lang="es-CL" sz="2800" dirty="0" smtClean="0"/>
              <a:t>NIT 1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5842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74"/>
          <a:stretch/>
        </p:blipFill>
        <p:spPr>
          <a:xfrm>
            <a:off x="1409076" y="0"/>
            <a:ext cx="7869838" cy="685800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7496892" y="1007697"/>
            <a:ext cx="1154243" cy="6895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479" y="5801394"/>
            <a:ext cx="1182727" cy="71939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520" y="4770072"/>
            <a:ext cx="1182727" cy="71939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415" y="3825866"/>
            <a:ext cx="1182727" cy="7193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520" y="2974755"/>
            <a:ext cx="1182727" cy="71939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480" y="1993076"/>
            <a:ext cx="118272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4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13" b="2513"/>
          <a:stretch/>
        </p:blipFill>
        <p:spPr>
          <a:xfrm>
            <a:off x="1159728" y="0"/>
            <a:ext cx="7571678" cy="66856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625" y="5406031"/>
            <a:ext cx="1182727" cy="7193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991" y="5441658"/>
            <a:ext cx="1182727" cy="7193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992" y="4435329"/>
            <a:ext cx="1182727" cy="7193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626" y="4406180"/>
            <a:ext cx="1182727" cy="7193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87" y="3788695"/>
            <a:ext cx="1182727" cy="7193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627" y="3788695"/>
            <a:ext cx="1182727" cy="7193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718" y="2012658"/>
            <a:ext cx="1182727" cy="7193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628" y="2203090"/>
            <a:ext cx="1182727" cy="7193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719" y="1006329"/>
            <a:ext cx="1182727" cy="7193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825" y="1588188"/>
            <a:ext cx="118272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8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514007"/>
            <a:ext cx="10948639" cy="5006714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s-CL" sz="1800" dirty="0" smtClean="0">
                <a:solidFill>
                  <a:srgbClr val="000000"/>
                </a:solidFill>
                <a:latin typeface="Nobel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a. This animal is grey and has big ears: </a:t>
            </a:r>
            <a:r>
              <a:rPr lang="en-US" sz="3600" dirty="0" smtClean="0">
                <a:solidFill>
                  <a:srgbClr val="FF0000"/>
                </a:solidFill>
                <a:latin typeface="Nobel"/>
              </a:rPr>
              <a:t>elephant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0000"/>
              </a:solidFill>
              <a:latin typeface="Nobel"/>
            </a:endParaRP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b. This animal has black and white stripes: </a:t>
            </a:r>
            <a:r>
              <a:rPr lang="en-US" sz="3600" dirty="0" smtClean="0">
                <a:solidFill>
                  <a:srgbClr val="FF0000"/>
                </a:solidFill>
                <a:latin typeface="Nobel"/>
              </a:rPr>
              <a:t>zebra</a:t>
            </a:r>
          </a:p>
          <a:p>
            <a:pPr>
              <a:buBlip>
                <a:blip r:embed="rId2"/>
              </a:buBlip>
            </a:pPr>
            <a:endParaRPr lang="en-US" sz="3600" dirty="0" smtClean="0">
              <a:solidFill>
                <a:srgbClr val="000000"/>
              </a:solidFill>
              <a:latin typeface="Nobel"/>
            </a:endParaRP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c. This animal is funny and similar to humans: </a:t>
            </a:r>
            <a:r>
              <a:rPr lang="en-US" sz="3600" dirty="0" smtClean="0">
                <a:solidFill>
                  <a:srgbClr val="FF0000"/>
                </a:solidFill>
                <a:latin typeface="Nobel"/>
              </a:rPr>
              <a:t>monkey </a:t>
            </a:r>
          </a:p>
          <a:p>
            <a:pPr>
              <a:buBlip>
                <a:blip r:embed="rId2"/>
              </a:buBlip>
            </a:pPr>
            <a:endParaRPr lang="en-US" sz="3600" dirty="0" smtClean="0">
              <a:solidFill>
                <a:srgbClr val="000000"/>
              </a:solidFill>
              <a:latin typeface="Nobel"/>
            </a:endParaRP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d. This animal is long and moves on the ground: </a:t>
            </a:r>
            <a:r>
              <a:rPr lang="en-US" sz="3600" dirty="0" smtClean="0">
                <a:solidFill>
                  <a:srgbClr val="FF0000"/>
                </a:solidFill>
                <a:latin typeface="Nobel"/>
              </a:rPr>
              <a:t>snake</a:t>
            </a: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 </a:t>
            </a:r>
          </a:p>
          <a:p>
            <a:pPr>
              <a:buBlip>
                <a:blip r:embed="rId2"/>
              </a:buBlip>
            </a:pPr>
            <a:endParaRPr lang="en-US" sz="3600" dirty="0" smtClean="0">
              <a:solidFill>
                <a:srgbClr val="000000"/>
              </a:solidFill>
              <a:latin typeface="Nobel"/>
            </a:endParaRP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e. This animal is slow, green and brown: </a:t>
            </a:r>
            <a:r>
              <a:rPr lang="en-US" sz="3600" dirty="0" smtClean="0">
                <a:solidFill>
                  <a:srgbClr val="FF0000"/>
                </a:solidFill>
                <a:latin typeface="Nobel"/>
              </a:rPr>
              <a:t>turtle</a:t>
            </a: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 </a:t>
            </a:r>
          </a:p>
          <a:p>
            <a:pPr>
              <a:buBlip>
                <a:blip r:embed="rId2"/>
              </a:buBlip>
            </a:pPr>
            <a:endParaRPr lang="es-CL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marL="685800" indent="-685800">
              <a:buBlip>
                <a:blip r:embed="rId3"/>
              </a:buBlip>
            </a:pPr>
            <a:r>
              <a:rPr lang="es-CL" sz="6000" b="1" dirty="0" err="1" smtClean="0"/>
              <a:t>Read</a:t>
            </a:r>
            <a:r>
              <a:rPr lang="es-CL" sz="6000" b="1" dirty="0" smtClean="0"/>
              <a:t> and complete</a:t>
            </a:r>
            <a:endParaRPr lang="es-CL" sz="6000" b="1" dirty="0"/>
          </a:p>
        </p:txBody>
      </p:sp>
    </p:spTree>
    <p:extLst>
      <p:ext uri="{BB962C8B-B14F-4D97-AF65-F5344CB8AC3E}">
        <p14:creationId xmlns:p14="http://schemas.microsoft.com/office/powerpoint/2010/main" val="180392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CL" dirty="0"/>
          </a:p>
          <a:p>
            <a:r>
              <a:rPr lang="en-US" dirty="0" smtClean="0"/>
              <a:t>a</a:t>
            </a:r>
            <a:r>
              <a:rPr lang="en-US" dirty="0"/>
              <a:t>. What color is the ocean? </a:t>
            </a:r>
            <a:r>
              <a:rPr lang="en-US" dirty="0" smtClean="0"/>
              <a:t>_blue_________________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b. What color is a carrot? </a:t>
            </a:r>
            <a:r>
              <a:rPr lang="en-US" dirty="0" smtClean="0"/>
              <a:t>___orange_____________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c. What color is an elephant? </a:t>
            </a:r>
            <a:r>
              <a:rPr lang="en-US" dirty="0" smtClean="0"/>
              <a:t>___grey________________</a:t>
            </a:r>
          </a:p>
          <a:p>
            <a:endParaRPr lang="en-US" dirty="0"/>
          </a:p>
          <a:p>
            <a:r>
              <a:rPr lang="en-US" dirty="0"/>
              <a:t>d. What color is a frog? </a:t>
            </a:r>
            <a:r>
              <a:rPr lang="en-US" dirty="0" smtClean="0"/>
              <a:t>_green_______________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e. What color is a tomato? </a:t>
            </a:r>
            <a:r>
              <a:rPr lang="en-US" dirty="0" smtClean="0"/>
              <a:t>__red_____________________</a:t>
            </a:r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8901"/>
          </a:xfrm>
        </p:spPr>
        <p:txBody>
          <a:bodyPr/>
          <a:lstStyle/>
          <a:p>
            <a:pPr marL="685800" indent="-685800">
              <a:buBlip>
                <a:blip r:embed="rId2"/>
              </a:buBlip>
            </a:pPr>
            <a:r>
              <a:rPr lang="es-CL" dirty="0" err="1" smtClean="0"/>
              <a:t>Answer</a:t>
            </a:r>
            <a:r>
              <a:rPr lang="es-CL" dirty="0"/>
              <a:t>:</a:t>
            </a: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3"/>
          <a:srcRect l="1986" t="10224" r="1986" b="9450"/>
          <a:stretch/>
        </p:blipFill>
        <p:spPr>
          <a:xfrm>
            <a:off x="2947102" y="816759"/>
            <a:ext cx="5860974" cy="13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1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5400" b="1" dirty="0">
                <a:solidFill>
                  <a:srgbClr val="5B9BD5">
                    <a:lumMod val="75000"/>
                  </a:srgbClr>
                </a:solidFill>
              </a:rPr>
              <a:t>Can / </a:t>
            </a:r>
            <a:r>
              <a:rPr lang="es-CL" sz="5400" b="1" dirty="0" err="1">
                <a:solidFill>
                  <a:srgbClr val="5B9BD5">
                    <a:lumMod val="75000"/>
                  </a:srgbClr>
                </a:solidFill>
              </a:rPr>
              <a:t>can’t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877" y="1690688"/>
            <a:ext cx="6659412" cy="494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351" y="0"/>
            <a:ext cx="10515600" cy="1070517"/>
          </a:xfrm>
        </p:spPr>
        <p:txBody>
          <a:bodyPr>
            <a:normAutofit/>
          </a:bodyPr>
          <a:lstStyle/>
          <a:p>
            <a:pPr algn="ctr"/>
            <a:r>
              <a:rPr lang="es-CL" sz="5400" b="1" dirty="0" smtClean="0">
                <a:solidFill>
                  <a:schemeClr val="accent1">
                    <a:lumMod val="75000"/>
                  </a:schemeClr>
                </a:solidFill>
              </a:rPr>
              <a:t>Can / </a:t>
            </a:r>
            <a:r>
              <a:rPr lang="es-CL" sz="5400" b="1" dirty="0" err="1" smtClean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endParaRPr lang="es-CL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56"/>
          <a:stretch/>
        </p:blipFill>
        <p:spPr>
          <a:xfrm>
            <a:off x="2754351" y="713678"/>
            <a:ext cx="5898996" cy="57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495</Words>
  <Application>Microsoft Office PowerPoint</Application>
  <PresentationFormat>Panorámica</PresentationFormat>
  <Paragraphs>151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Nobel</vt:lpstr>
      <vt:lpstr>Times New Roman</vt:lpstr>
      <vt:lpstr>Tema de Office</vt:lpstr>
      <vt:lpstr>LINK CANCIÓN DE SALUDO</vt:lpstr>
      <vt:lpstr>Maneras de preguntar cómo estás</vt:lpstr>
      <vt:lpstr>AT THE ZOO </vt:lpstr>
      <vt:lpstr>Presentación de PowerPoint</vt:lpstr>
      <vt:lpstr>Presentación de PowerPoint</vt:lpstr>
      <vt:lpstr>Read and complete</vt:lpstr>
      <vt:lpstr>Answer:</vt:lpstr>
      <vt:lpstr>Can / can’t</vt:lpstr>
      <vt:lpstr>Can / can’t</vt:lpstr>
      <vt:lpstr>Ejercicio didáctico en wordwall, pero antes veremos: Vocabulary (wordwall: cuestionario, abre cajas, reordenar)</vt:lpstr>
      <vt:lpstr>Presentación de PowerPoint</vt:lpstr>
      <vt:lpstr>Estructura (juego en wordwall):</vt:lpstr>
      <vt:lpstr>Link del ejercicio didáctico </vt:lpstr>
      <vt:lpstr>Links de videos Can – Can’t</vt:lpstr>
      <vt:lpstr>Vocabulary animals</vt:lpstr>
      <vt:lpstr>Vocabulary animals</vt:lpstr>
      <vt:lpstr>Vocabulary actions </vt:lpstr>
      <vt:lpstr>Vocabulary actions </vt:lpstr>
      <vt:lpstr>Vocabulary actions </vt:lpstr>
      <vt:lpstr>Presentación de PowerPoint</vt:lpstr>
      <vt:lpstr>Morris Special’day https://www.storyplace.org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ZOO</dc:title>
  <dc:creator>Cuenta Microsoft</dc:creator>
  <cp:lastModifiedBy>Cuenta Microsoft</cp:lastModifiedBy>
  <cp:revision>50</cp:revision>
  <dcterms:created xsi:type="dcterms:W3CDTF">2026-03-17T21:55:18Z</dcterms:created>
  <dcterms:modified xsi:type="dcterms:W3CDTF">2026-04-15T13:59:54Z</dcterms:modified>
</cp:coreProperties>
</file>