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68" r:id="rId5"/>
    <p:sldId id="269" r:id="rId6"/>
    <p:sldId id="277" r:id="rId7"/>
    <p:sldId id="278" r:id="rId8"/>
    <p:sldId id="279" r:id="rId9"/>
    <p:sldId id="280" r:id="rId10"/>
    <p:sldId id="283" r:id="rId11"/>
    <p:sldId id="281" r:id="rId12"/>
    <p:sldId id="282" r:id="rId13"/>
    <p:sldId id="284" r:id="rId14"/>
    <p:sldId id="285" r:id="rId15"/>
    <p:sldId id="287" r:id="rId16"/>
    <p:sldId id="289" r:id="rId17"/>
    <p:sldId id="286" r:id="rId18"/>
    <p:sldId id="290" r:id="rId19"/>
    <p:sldId id="295" r:id="rId20"/>
    <p:sldId id="297" r:id="rId21"/>
    <p:sldId id="298" r:id="rId22"/>
    <p:sldId id="299" r:id="rId23"/>
    <p:sldId id="300" r:id="rId24"/>
    <p:sldId id="292" r:id="rId25"/>
    <p:sldId id="293" r:id="rId26"/>
    <p:sldId id="294" r:id="rId27"/>
    <p:sldId id="302" r:id="rId28"/>
    <p:sldId id="296" r:id="rId29"/>
    <p:sldId id="301" r:id="rId30"/>
    <p:sldId id="291" r:id="rId3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5070" autoAdjust="0"/>
  </p:normalViewPr>
  <p:slideViewPr>
    <p:cSldViewPr snapToGrid="0" showGuides="1">
      <p:cViewPr varScale="1">
        <p:scale>
          <a:sx n="63" d="100"/>
          <a:sy n="63" d="100"/>
        </p:scale>
        <p:origin x="81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CE4AB0-A141-48A3-8F94-05C5738136D2}" type="datetime1">
              <a:rPr lang="es-ES" smtClean="0"/>
              <a:t>16/04/2026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D44D5-968C-47AE-923A-8F06B728004A}" type="datetime1">
              <a:rPr lang="es-ES" smtClean="0"/>
              <a:pPr/>
              <a:t>16/04/2026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57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3903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817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081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936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777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correo electrónico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es-ES" noProof="0" dirty="0"/>
              <a:t>Dirección URL del sitio web aquí</a:t>
            </a:r>
          </a:p>
        </p:txBody>
      </p:sp>
      <p:pic>
        <p:nvPicPr>
          <p:cNvPr id="17" name="Gráfico 16" descr="Sobre">
            <a:extLst>
              <a:ext uri="{FF2B5EF4-FFF2-40B4-BE49-F238E27FC236}">
                <a16:creationId xmlns=""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áfico 17" descr="Red">
            <a:extLst>
              <a:ext uri="{FF2B5EF4-FFF2-40B4-BE49-F238E27FC236}">
                <a16:creationId xmlns=""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áfico 18" descr="Sobre">
            <a:extLst>
              <a:ext uri="{FF2B5EF4-FFF2-40B4-BE49-F238E27FC236}">
                <a16:creationId xmlns=""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áfico 19" descr="Red">
            <a:extLst>
              <a:ext uri="{FF2B5EF4-FFF2-40B4-BE49-F238E27FC236}">
                <a16:creationId xmlns=""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ítulo 2">
            <a:extLst>
              <a:ext uri="{FF2B5EF4-FFF2-40B4-BE49-F238E27FC236}">
                <a16:creationId xmlns=""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correo electrónico</a:t>
            </a:r>
          </a:p>
        </p:txBody>
      </p:sp>
      <p:sp>
        <p:nvSpPr>
          <p:cNvPr id="22" name="Marcador de texto 6">
            <a:extLst>
              <a:ext uri="{FF2B5EF4-FFF2-40B4-BE49-F238E27FC236}">
                <a16:creationId xmlns=""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 dirty="0"/>
              <a:t>Dirección URL del sitio web aquí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=""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Elipse 16">
              <a:extLst>
                <a:ext uri="{FF2B5EF4-FFF2-40B4-BE49-F238E27FC236}">
                  <a16:creationId xmlns=""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=""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orma libre 5">
                <a:extLst>
                  <a:ext uri="{FF2B5EF4-FFF2-40B4-BE49-F238E27FC236}">
                    <a16:creationId xmlns=""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0" name="Forma libre 6">
                <a:extLst>
                  <a:ext uri="{FF2B5EF4-FFF2-40B4-BE49-F238E27FC236}">
                    <a16:creationId xmlns=""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</p:grpSp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orma libre 5">
              <a:extLst>
                <a:ext uri="{FF2B5EF4-FFF2-40B4-BE49-F238E27FC236}">
                  <a16:creationId xmlns=""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6">
              <a:extLst>
                <a:ext uri="{FF2B5EF4-FFF2-40B4-BE49-F238E27FC236}">
                  <a16:creationId xmlns=""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7">
              <a:extLst>
                <a:ext uri="{FF2B5EF4-FFF2-40B4-BE49-F238E27FC236}">
                  <a16:creationId xmlns=""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7" name="Marcador de posición de contenido 2">
            <a:extLst>
              <a:ext uri="{FF2B5EF4-FFF2-40B4-BE49-F238E27FC236}">
                <a16:creationId xmlns=""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orma libre 5">
              <a:extLst>
                <a:ext uri="{FF2B5EF4-FFF2-40B4-BE49-F238E27FC236}">
                  <a16:creationId xmlns=""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6">
              <a:extLst>
                <a:ext uri="{FF2B5EF4-FFF2-40B4-BE49-F238E27FC236}">
                  <a16:creationId xmlns=""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7">
              <a:extLst>
                <a:ext uri="{FF2B5EF4-FFF2-40B4-BE49-F238E27FC236}">
                  <a16:creationId xmlns=""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=""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=""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=""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orma libre 5">
              <a:extLst>
                <a:ext uri="{FF2B5EF4-FFF2-40B4-BE49-F238E27FC236}">
                  <a16:creationId xmlns=""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6">
              <a:extLst>
                <a:ext uri="{FF2B5EF4-FFF2-40B4-BE49-F238E27FC236}">
                  <a16:creationId xmlns=""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7">
              <a:extLst>
                <a:ext uri="{FF2B5EF4-FFF2-40B4-BE49-F238E27FC236}">
                  <a16:creationId xmlns=""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=""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=""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8" name="Marcador de posición de texto 4">
            <a:extLst>
              <a:ext uri="{FF2B5EF4-FFF2-40B4-BE49-F238E27FC236}">
                <a16:creationId xmlns=""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posición de contenido 5">
            <a:extLst>
              <a:ext uri="{FF2B5EF4-FFF2-40B4-BE49-F238E27FC236}">
                <a16:creationId xmlns=""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=""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ción de imagen 21">
            <a:extLst>
              <a:ext uri="{FF2B5EF4-FFF2-40B4-BE49-F238E27FC236}">
                <a16:creationId xmlns=""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=""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orma libre 5">
              <a:extLst>
                <a:ext uri="{FF2B5EF4-FFF2-40B4-BE49-F238E27FC236}">
                  <a16:creationId xmlns=""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6">
              <a:extLst>
                <a:ext uri="{FF2B5EF4-FFF2-40B4-BE49-F238E27FC236}">
                  <a16:creationId xmlns=""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7">
              <a:extLst>
                <a:ext uri="{FF2B5EF4-FFF2-40B4-BE49-F238E27FC236}">
                  <a16:creationId xmlns=""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Marcador de posición de texto 3">
            <a:extLst>
              <a:ext uri="{FF2B5EF4-FFF2-40B4-BE49-F238E27FC236}">
                <a16:creationId xmlns=""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8" name="Marcador de posición de contenido 2">
            <a:extLst>
              <a:ext uri="{FF2B5EF4-FFF2-40B4-BE49-F238E27FC236}">
                <a16:creationId xmlns=""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Aquí se incluye texto ficticio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=""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orma libre 5">
              <a:extLst>
                <a:ext uri="{FF2B5EF4-FFF2-40B4-BE49-F238E27FC236}">
                  <a16:creationId xmlns=""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6">
              <a:extLst>
                <a:ext uri="{FF2B5EF4-FFF2-40B4-BE49-F238E27FC236}">
                  <a16:creationId xmlns=""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7">
              <a:extLst>
                <a:ext uri="{FF2B5EF4-FFF2-40B4-BE49-F238E27FC236}">
                  <a16:creationId xmlns=""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=""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Marcador de posición de imagen 5">
            <a:extLst>
              <a:ext uri="{FF2B5EF4-FFF2-40B4-BE49-F238E27FC236}">
                <a16:creationId xmlns=""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=""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=""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=""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=""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=""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accent2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Tema 01 va aquí</a:t>
            </a:r>
          </a:p>
        </p:txBody>
      </p:sp>
      <p:sp>
        <p:nvSpPr>
          <p:cNvPr id="23" name="Marcador de posición de contenido 2">
            <a:extLst>
              <a:ext uri="{FF2B5EF4-FFF2-40B4-BE49-F238E27FC236}">
                <a16:creationId xmlns=""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5" name="Marcador de contenido 2">
            <a:extLst>
              <a:ext uri="{FF2B5EF4-FFF2-40B4-BE49-F238E27FC236}">
                <a16:creationId xmlns=""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Tema 02 va aquí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=""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Marcador de posición de imagen 11">
            <a:extLst>
              <a:ext uri="{FF2B5EF4-FFF2-40B4-BE49-F238E27FC236}">
                <a16:creationId xmlns=""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=""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=""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orma libre 5">
              <a:extLst>
                <a:ext uri="{FF2B5EF4-FFF2-40B4-BE49-F238E27FC236}">
                  <a16:creationId xmlns=""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6">
              <a:extLst>
                <a:ext uri="{FF2B5EF4-FFF2-40B4-BE49-F238E27FC236}">
                  <a16:creationId xmlns=""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7">
              <a:extLst>
                <a:ext uri="{FF2B5EF4-FFF2-40B4-BE49-F238E27FC236}">
                  <a16:creationId xmlns=""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=""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orma libre 5">
              <a:extLst>
                <a:ext uri="{FF2B5EF4-FFF2-40B4-BE49-F238E27FC236}">
                  <a16:creationId xmlns=""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 6">
              <a:extLst>
                <a:ext uri="{FF2B5EF4-FFF2-40B4-BE49-F238E27FC236}">
                  <a16:creationId xmlns=""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8" name="Forma libre 7">
              <a:extLst>
                <a:ext uri="{FF2B5EF4-FFF2-40B4-BE49-F238E27FC236}">
                  <a16:creationId xmlns=""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Elipse 24">
            <a:extLst>
              <a:ext uri="{FF2B5EF4-FFF2-40B4-BE49-F238E27FC236}">
                <a16:creationId xmlns=""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=""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=""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=""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=""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=""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=""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=""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=""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=""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=""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=""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31" name="Marcador de contenido 2">
            <a:extLst>
              <a:ext uri="{FF2B5EF4-FFF2-40B4-BE49-F238E27FC236}">
                <a16:creationId xmlns=""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2" name="Marcador de contenido 2">
            <a:extLst>
              <a:ext uri="{FF2B5EF4-FFF2-40B4-BE49-F238E27FC236}">
                <a16:creationId xmlns=""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33" name="Marcador de contenido 2">
            <a:extLst>
              <a:ext uri="{FF2B5EF4-FFF2-40B4-BE49-F238E27FC236}">
                <a16:creationId xmlns=""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4" name="Marcador de contenido 2">
            <a:extLst>
              <a:ext uri="{FF2B5EF4-FFF2-40B4-BE49-F238E27FC236}">
                <a16:creationId xmlns=""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=""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14758FF-3187-4609-B511-E3487A9781F9}" type="datetime1">
              <a:rPr lang="es-ES" noProof="0" smtClean="0"/>
              <a:t>16/04/2026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es-ar/community/present-perfect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54566473/unit-1-globalization-and-communication-vocabular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ordwall.net/es/resource/54649784/globaliz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 smtClean="0"/>
              <a:t>Globalization</a:t>
            </a:r>
            <a:r>
              <a:rPr lang="es-ES" dirty="0" smtClean="0"/>
              <a:t> and </a:t>
            </a:r>
            <a:r>
              <a:rPr lang="es-ES" dirty="0" err="1" smtClean="0"/>
              <a:t>communication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1</a:t>
            </a:fld>
            <a:endParaRPr lang="es-ES" dirty="0"/>
          </a:p>
        </p:txBody>
      </p:sp>
      <p:pic>
        <p:nvPicPr>
          <p:cNvPr id="11" name="Marcador de posición de imagen 10" descr="panorama urbano">
            <a:extLst>
              <a:ext uri="{FF2B5EF4-FFF2-40B4-BE49-F238E27FC236}">
                <a16:creationId xmlns=""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10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722820"/>
            <a:ext cx="10837862" cy="573291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Acciones </a:t>
            </a:r>
            <a:r>
              <a:rPr lang="en-US" b="1" dirty="0" err="1">
                <a:solidFill>
                  <a:srgbClr val="FF0000"/>
                </a:solidFill>
              </a:rPr>
              <a:t>iniciadas</a:t>
            </a:r>
            <a:r>
              <a:rPr lang="en-US" b="1" dirty="0">
                <a:solidFill>
                  <a:srgbClr val="FF0000"/>
                </a:solidFill>
              </a:rPr>
              <a:t> en el </a:t>
            </a:r>
            <a:r>
              <a:rPr lang="en-US" b="1" dirty="0" err="1">
                <a:solidFill>
                  <a:srgbClr val="FF0000"/>
                </a:solidFill>
              </a:rPr>
              <a:t>pasado</a:t>
            </a:r>
            <a:r>
              <a:rPr lang="en-US" b="1" dirty="0">
                <a:solidFill>
                  <a:srgbClr val="FF0000"/>
                </a:solidFill>
              </a:rPr>
              <a:t> y </a:t>
            </a:r>
            <a:r>
              <a:rPr lang="en-US" b="1" dirty="0" err="1">
                <a:solidFill>
                  <a:srgbClr val="FF0000"/>
                </a:solidFill>
              </a:rPr>
              <a:t>que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continúan</a:t>
            </a:r>
            <a:r>
              <a:rPr lang="en-US" b="1" dirty="0">
                <a:solidFill>
                  <a:srgbClr val="FF0000"/>
                </a:solidFill>
              </a:rPr>
              <a:t> en el </a:t>
            </a:r>
            <a:r>
              <a:rPr lang="en-US" b="1" dirty="0" err="1">
                <a:solidFill>
                  <a:srgbClr val="FF0000"/>
                </a:solidFill>
              </a:rPr>
              <a:t>presente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They </a:t>
            </a:r>
            <a:r>
              <a:rPr lang="en-US" b="1" i="1" dirty="0"/>
              <a:t>haven't lived</a:t>
            </a:r>
            <a:r>
              <a:rPr lang="en-US" dirty="0"/>
              <a:t> here for years.</a:t>
            </a:r>
          </a:p>
          <a:p>
            <a:r>
              <a:rPr lang="en-US" dirty="0"/>
              <a:t>She </a:t>
            </a:r>
            <a:r>
              <a:rPr lang="en-US" b="1" i="1" dirty="0"/>
              <a:t>has worked</a:t>
            </a:r>
            <a:r>
              <a:rPr lang="en-US" dirty="0"/>
              <a:t> in the bank for five years.</a:t>
            </a:r>
          </a:p>
          <a:p>
            <a:r>
              <a:rPr lang="en-US" dirty="0"/>
              <a:t>We </a:t>
            </a:r>
            <a:r>
              <a:rPr lang="en-US" b="1" i="1" dirty="0"/>
              <a:t>have had</a:t>
            </a:r>
            <a:r>
              <a:rPr lang="en-US" dirty="0"/>
              <a:t> the same car for ten years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Cuando</a:t>
            </a:r>
            <a:r>
              <a:rPr lang="en-US" b="1" dirty="0">
                <a:solidFill>
                  <a:srgbClr val="FF0000"/>
                </a:solidFill>
              </a:rPr>
              <a:t> se </a:t>
            </a:r>
            <a:r>
              <a:rPr lang="en-US" b="1" dirty="0" err="1">
                <a:solidFill>
                  <a:srgbClr val="FF0000"/>
                </a:solidFill>
              </a:rPr>
              <a:t>hace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referencia</a:t>
            </a:r>
            <a:r>
              <a:rPr lang="en-US" b="1" dirty="0">
                <a:solidFill>
                  <a:srgbClr val="FF0000"/>
                </a:solidFill>
              </a:rPr>
              <a:t> a un </a:t>
            </a:r>
            <a:r>
              <a:rPr lang="en-US" b="1" dirty="0" err="1">
                <a:solidFill>
                  <a:srgbClr val="FF0000"/>
                </a:solidFill>
              </a:rPr>
              <a:t>periodo</a:t>
            </a:r>
            <a:r>
              <a:rPr lang="en-US" b="1" dirty="0">
                <a:solidFill>
                  <a:srgbClr val="FF0000"/>
                </a:solidFill>
              </a:rPr>
              <a:t> temporal </a:t>
            </a:r>
            <a:r>
              <a:rPr lang="en-US" b="1" dirty="0" err="1">
                <a:solidFill>
                  <a:srgbClr val="FF0000"/>
                </a:solidFill>
              </a:rPr>
              <a:t>inacabado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i="1" dirty="0"/>
              <a:t>I have worked</a:t>
            </a:r>
            <a:r>
              <a:rPr lang="en-US" dirty="0"/>
              <a:t> hard</a:t>
            </a:r>
            <a:r>
              <a:rPr lang="en-US" i="1" dirty="0"/>
              <a:t> </a:t>
            </a:r>
            <a:r>
              <a:rPr lang="en-US" b="1" i="1" dirty="0"/>
              <a:t>this week</a:t>
            </a:r>
            <a:r>
              <a:rPr lang="en-US" dirty="0"/>
              <a:t>.</a:t>
            </a:r>
          </a:p>
          <a:p>
            <a:r>
              <a:rPr lang="en-US" dirty="0"/>
              <a:t>It </a:t>
            </a:r>
            <a:r>
              <a:rPr lang="en-US" b="1" i="1" dirty="0"/>
              <a:t>has rained</a:t>
            </a:r>
            <a:r>
              <a:rPr lang="en-US" dirty="0"/>
              <a:t> a lot </a:t>
            </a:r>
            <a:r>
              <a:rPr lang="en-US" b="1" i="1" dirty="0"/>
              <a:t>this year</a:t>
            </a:r>
            <a:r>
              <a:rPr lang="en-US" dirty="0"/>
              <a:t>.</a:t>
            </a:r>
          </a:p>
          <a:p>
            <a:r>
              <a:rPr lang="en-US" dirty="0"/>
              <a:t>We </a:t>
            </a:r>
            <a:r>
              <a:rPr lang="en-US" b="1" i="1" dirty="0"/>
              <a:t>haven't seen</a:t>
            </a:r>
            <a:r>
              <a:rPr lang="en-US" dirty="0"/>
              <a:t> her </a:t>
            </a:r>
            <a:r>
              <a:rPr lang="en-US" b="1" i="1" dirty="0"/>
              <a:t>today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Acciones </a:t>
            </a:r>
            <a:r>
              <a:rPr lang="en-US" b="1" dirty="0" err="1">
                <a:solidFill>
                  <a:srgbClr val="FF0000"/>
                </a:solidFill>
              </a:rPr>
              <a:t>reiteradas</a:t>
            </a:r>
            <a:r>
              <a:rPr lang="en-US" b="1" dirty="0">
                <a:solidFill>
                  <a:srgbClr val="FF0000"/>
                </a:solidFill>
              </a:rPr>
              <a:t> en un </a:t>
            </a:r>
            <a:r>
              <a:rPr lang="en-US" b="1" dirty="0" err="1">
                <a:solidFill>
                  <a:srgbClr val="FF0000"/>
                </a:solidFill>
              </a:rPr>
              <a:t>periodo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inespecífico</a:t>
            </a:r>
            <a:r>
              <a:rPr lang="en-US" b="1" dirty="0">
                <a:solidFill>
                  <a:srgbClr val="FF0000"/>
                </a:solidFill>
              </a:rPr>
              <a:t>, entre el </a:t>
            </a:r>
            <a:r>
              <a:rPr lang="en-US" b="1" dirty="0" err="1">
                <a:solidFill>
                  <a:srgbClr val="FF0000"/>
                </a:solidFill>
              </a:rPr>
              <a:t>pasado</a:t>
            </a:r>
            <a:r>
              <a:rPr lang="en-US" b="1" dirty="0">
                <a:solidFill>
                  <a:srgbClr val="FF0000"/>
                </a:solidFill>
              </a:rPr>
              <a:t> y el </a:t>
            </a:r>
            <a:r>
              <a:rPr lang="en-US" b="1" dirty="0" err="1">
                <a:solidFill>
                  <a:srgbClr val="FF0000"/>
                </a:solidFill>
              </a:rPr>
              <a:t>presente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They </a:t>
            </a:r>
            <a:r>
              <a:rPr lang="en-US" b="1" i="1" dirty="0"/>
              <a:t>have seen</a:t>
            </a:r>
            <a:r>
              <a:rPr lang="en-US" dirty="0"/>
              <a:t> that film six times</a:t>
            </a:r>
          </a:p>
          <a:p>
            <a:r>
              <a:rPr lang="en-US" dirty="0"/>
              <a:t>It </a:t>
            </a:r>
            <a:r>
              <a:rPr lang="en-US" b="1" i="1" dirty="0"/>
              <a:t>has happened</a:t>
            </a:r>
            <a:r>
              <a:rPr lang="en-US" dirty="0"/>
              <a:t> several times already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We </a:t>
            </a:r>
            <a:r>
              <a:rPr lang="en-US" b="1" i="1" dirty="0"/>
              <a:t>have eaten</a:t>
            </a:r>
            <a:r>
              <a:rPr lang="en-US" dirty="0"/>
              <a:t> at that restaurant many times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5938" y="-197516"/>
            <a:ext cx="11150600" cy="920336"/>
          </a:xfrm>
        </p:spPr>
        <p:txBody>
          <a:bodyPr/>
          <a:lstStyle/>
          <a:p>
            <a:r>
              <a:rPr lang="es-CL" dirty="0" err="1" smtClean="0"/>
              <a:t>Present</a:t>
            </a:r>
            <a:r>
              <a:rPr lang="es-CL" dirty="0" smtClean="0"/>
              <a:t> </a:t>
            </a:r>
            <a:r>
              <a:rPr lang="es-CL" dirty="0" err="1" smtClean="0"/>
              <a:t>perfect</a:t>
            </a:r>
            <a:r>
              <a:rPr lang="es-CL" dirty="0" smtClean="0"/>
              <a:t> tense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546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11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722820"/>
            <a:ext cx="10837862" cy="5732919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Acciones </a:t>
            </a:r>
            <a:r>
              <a:rPr lang="en-US" sz="3200" b="1" dirty="0" err="1">
                <a:solidFill>
                  <a:srgbClr val="FF0000"/>
                </a:solidFill>
              </a:rPr>
              <a:t>concluidas</a:t>
            </a:r>
            <a:r>
              <a:rPr lang="en-US" sz="3200" b="1" dirty="0">
                <a:solidFill>
                  <a:srgbClr val="FF0000"/>
                </a:solidFill>
              </a:rPr>
              <a:t> en un </a:t>
            </a:r>
            <a:r>
              <a:rPr lang="en-US" sz="3200" b="1" dirty="0" err="1">
                <a:solidFill>
                  <a:srgbClr val="FF0000"/>
                </a:solidFill>
              </a:rPr>
              <a:t>pasado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muy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reciente</a:t>
            </a:r>
            <a:r>
              <a:rPr lang="en-US" sz="3200" b="1" dirty="0">
                <a:solidFill>
                  <a:srgbClr val="FF0000"/>
                </a:solidFill>
              </a:rPr>
              <a:t> (+just)</a:t>
            </a:r>
          </a:p>
          <a:p>
            <a:pPr lvl="0"/>
            <a:r>
              <a:rPr lang="en-US" sz="3200" b="1" i="1" dirty="0">
                <a:solidFill>
                  <a:prstClr val="black"/>
                </a:solidFill>
              </a:rPr>
              <a:t>Have you just finished</a:t>
            </a:r>
            <a:r>
              <a:rPr lang="en-US" sz="3200" dirty="0">
                <a:solidFill>
                  <a:prstClr val="black"/>
                </a:solidFill>
              </a:rPr>
              <a:t> </a:t>
            </a:r>
            <a:r>
              <a:rPr lang="en-US" sz="3200" dirty="0" smtClean="0">
                <a:solidFill>
                  <a:prstClr val="black"/>
                </a:solidFill>
              </a:rPr>
              <a:t>working?</a:t>
            </a:r>
            <a:endParaRPr lang="en-US" sz="3200" dirty="0">
              <a:solidFill>
                <a:prstClr val="black"/>
              </a:solidFill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I </a:t>
            </a:r>
            <a:r>
              <a:rPr lang="en-US" sz="3200" b="1" i="1" dirty="0">
                <a:solidFill>
                  <a:prstClr val="black"/>
                </a:solidFill>
              </a:rPr>
              <a:t>have just eaten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We </a:t>
            </a:r>
            <a:r>
              <a:rPr lang="en-US" sz="3200" b="1" i="1" dirty="0">
                <a:solidFill>
                  <a:prstClr val="black"/>
                </a:solidFill>
              </a:rPr>
              <a:t>have just seen</a:t>
            </a:r>
            <a:r>
              <a:rPr lang="en-US" sz="3200" dirty="0">
                <a:solidFill>
                  <a:prstClr val="black"/>
                </a:solidFill>
              </a:rPr>
              <a:t> her.</a:t>
            </a:r>
          </a:p>
          <a:p>
            <a:pPr lvl="0"/>
            <a:r>
              <a:rPr lang="en-US" sz="3200" b="1" i="1" dirty="0">
                <a:solidFill>
                  <a:prstClr val="black"/>
                </a:solidFill>
              </a:rPr>
              <a:t>Has he just left</a:t>
            </a:r>
            <a:r>
              <a:rPr lang="en-US" sz="3200" dirty="0">
                <a:solidFill>
                  <a:prstClr val="black"/>
                </a:solidFill>
              </a:rPr>
              <a:t>?</a:t>
            </a:r>
          </a:p>
          <a:p>
            <a:pPr lvl="0"/>
            <a:r>
              <a:rPr lang="en-US" sz="3200" b="1" dirty="0" err="1">
                <a:solidFill>
                  <a:srgbClr val="FF0000"/>
                </a:solidFill>
              </a:rPr>
              <a:t>Cuando</a:t>
            </a:r>
            <a:r>
              <a:rPr lang="en-US" sz="3200" b="1" dirty="0">
                <a:solidFill>
                  <a:srgbClr val="FF0000"/>
                </a:solidFill>
              </a:rPr>
              <a:t> la </a:t>
            </a:r>
            <a:r>
              <a:rPr lang="en-US" sz="3200" b="1" dirty="0" err="1">
                <a:solidFill>
                  <a:srgbClr val="FF0000"/>
                </a:solidFill>
              </a:rPr>
              <a:t>dimensión</a:t>
            </a:r>
            <a:r>
              <a:rPr lang="en-US" sz="3200" b="1" dirty="0">
                <a:solidFill>
                  <a:srgbClr val="FF0000"/>
                </a:solidFill>
              </a:rPr>
              <a:t> temporal no </a:t>
            </a:r>
            <a:r>
              <a:rPr lang="en-US" sz="3200" b="1" dirty="0" err="1">
                <a:solidFill>
                  <a:srgbClr val="FF0000"/>
                </a:solidFill>
              </a:rPr>
              <a:t>es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relevante</a:t>
            </a:r>
            <a:r>
              <a:rPr lang="en-US" sz="3200" b="1" dirty="0">
                <a:solidFill>
                  <a:srgbClr val="FF0000"/>
                </a:solidFill>
              </a:rPr>
              <a:t> o </a:t>
            </a:r>
            <a:r>
              <a:rPr lang="en-US" sz="3200" b="1" dirty="0" err="1">
                <a:solidFill>
                  <a:srgbClr val="FF0000"/>
                </a:solidFill>
              </a:rPr>
              <a:t>conocida</a:t>
            </a:r>
            <a:endParaRPr lang="en-US" sz="3200" b="1" dirty="0">
              <a:solidFill>
                <a:srgbClr val="FF0000"/>
              </a:solidFill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Someone</a:t>
            </a:r>
            <a:r>
              <a:rPr lang="en-US" sz="3200" i="1" dirty="0">
                <a:solidFill>
                  <a:prstClr val="black"/>
                </a:solidFill>
              </a:rPr>
              <a:t> </a:t>
            </a:r>
            <a:r>
              <a:rPr lang="en-US" sz="3200" b="1" i="1" dirty="0">
                <a:solidFill>
                  <a:prstClr val="black"/>
                </a:solidFill>
              </a:rPr>
              <a:t>has eaten</a:t>
            </a:r>
            <a:r>
              <a:rPr lang="en-US" sz="3200" i="1" dirty="0">
                <a:solidFill>
                  <a:prstClr val="black"/>
                </a:solidFill>
              </a:rPr>
              <a:t> my soup</a:t>
            </a:r>
            <a:r>
              <a:rPr lang="en-US" sz="3200" dirty="0">
                <a:solidFill>
                  <a:prstClr val="black"/>
                </a:solidFill>
              </a:rPr>
              <a:t>!</a:t>
            </a:r>
          </a:p>
          <a:p>
            <a:pPr lvl="0"/>
            <a:r>
              <a:rPr lang="en-US" sz="3200" b="1" i="1" dirty="0">
                <a:solidFill>
                  <a:prstClr val="black"/>
                </a:solidFill>
              </a:rPr>
              <a:t>Have you seen</a:t>
            </a:r>
            <a:r>
              <a:rPr lang="en-US" sz="3200" i="1" dirty="0">
                <a:solidFill>
                  <a:prstClr val="black"/>
                </a:solidFill>
              </a:rPr>
              <a:t> </a:t>
            </a:r>
            <a:r>
              <a:rPr lang="en-US" sz="3200" dirty="0">
                <a:solidFill>
                  <a:prstClr val="black"/>
                </a:solidFill>
              </a:rPr>
              <a:t>'Gone with the Wind'?</a:t>
            </a:r>
          </a:p>
          <a:p>
            <a:pPr lvl="0"/>
            <a:r>
              <a:rPr lang="en-US" sz="3200" b="1" i="1" dirty="0" smtClean="0">
                <a:solidFill>
                  <a:prstClr val="black"/>
                </a:solidFill>
              </a:rPr>
              <a:t>She</a:t>
            </a:r>
            <a:r>
              <a:rPr lang="en-US" sz="3200" b="1" i="1" dirty="0">
                <a:solidFill>
                  <a:prstClr val="black"/>
                </a:solidFill>
              </a:rPr>
              <a:t> </a:t>
            </a:r>
            <a:r>
              <a:rPr lang="en-US" sz="3200" b="1" i="1" dirty="0" smtClean="0">
                <a:solidFill>
                  <a:prstClr val="black"/>
                </a:solidFill>
              </a:rPr>
              <a:t>has </a:t>
            </a:r>
            <a:r>
              <a:rPr lang="en-US" sz="3200" b="1" i="1" dirty="0">
                <a:solidFill>
                  <a:prstClr val="black"/>
                </a:solidFill>
              </a:rPr>
              <a:t>studied</a:t>
            </a:r>
            <a:r>
              <a:rPr lang="en-US" sz="3200" i="1" dirty="0">
                <a:solidFill>
                  <a:prstClr val="black"/>
                </a:solidFill>
              </a:rPr>
              <a:t> </a:t>
            </a:r>
            <a:r>
              <a:rPr lang="en-US" sz="3200" dirty="0">
                <a:solidFill>
                  <a:prstClr val="black"/>
                </a:solidFill>
              </a:rPr>
              <a:t>Japanese, Russian, and English.</a:t>
            </a:r>
          </a:p>
          <a:p>
            <a:pPr lvl="0"/>
            <a:endParaRPr lang="es-CL" sz="7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5938" y="-197516"/>
            <a:ext cx="11150600" cy="920336"/>
          </a:xfrm>
        </p:spPr>
        <p:txBody>
          <a:bodyPr/>
          <a:lstStyle/>
          <a:p>
            <a:r>
              <a:rPr lang="es-CL" dirty="0" err="1" smtClean="0"/>
              <a:t>Present</a:t>
            </a:r>
            <a:r>
              <a:rPr lang="es-CL" dirty="0" smtClean="0"/>
              <a:t> </a:t>
            </a:r>
            <a:r>
              <a:rPr lang="es-CL" dirty="0" err="1" smtClean="0"/>
              <a:t>perfect</a:t>
            </a:r>
            <a:r>
              <a:rPr lang="es-CL" dirty="0" smtClean="0"/>
              <a:t> tense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573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12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CL" dirty="0" smtClean="0"/>
              <a:t>I</a:t>
            </a:r>
          </a:p>
          <a:p>
            <a:r>
              <a:rPr lang="es-CL" dirty="0" err="1" smtClean="0"/>
              <a:t>You</a:t>
            </a:r>
            <a:r>
              <a:rPr lang="es-CL" dirty="0" smtClean="0"/>
              <a:t>				He</a:t>
            </a:r>
          </a:p>
          <a:p>
            <a:r>
              <a:rPr lang="es-CL" dirty="0" err="1" smtClean="0"/>
              <a:t>We</a:t>
            </a:r>
            <a:r>
              <a:rPr lang="es-CL" dirty="0" smtClean="0"/>
              <a:t>		</a:t>
            </a:r>
            <a:r>
              <a:rPr lang="es-CL" dirty="0" err="1" smtClean="0"/>
              <a:t>Have</a:t>
            </a:r>
            <a:r>
              <a:rPr lang="es-CL" dirty="0" smtClean="0"/>
              <a:t>		</a:t>
            </a:r>
            <a:r>
              <a:rPr lang="es-CL" dirty="0" err="1" smtClean="0"/>
              <a:t>She</a:t>
            </a:r>
            <a:r>
              <a:rPr lang="es-CL" dirty="0" smtClean="0"/>
              <a:t>		Has		</a:t>
            </a:r>
          </a:p>
          <a:p>
            <a:r>
              <a:rPr lang="es-CL" dirty="0" err="1" smtClean="0"/>
              <a:t>They</a:t>
            </a:r>
            <a:r>
              <a:rPr lang="es-CL" dirty="0" smtClean="0"/>
              <a:t>			</a:t>
            </a:r>
            <a:r>
              <a:rPr lang="es-CL" dirty="0" err="1" smtClean="0"/>
              <a:t>It</a:t>
            </a:r>
            <a:r>
              <a:rPr lang="es-CL" dirty="0" smtClean="0"/>
              <a:t>			</a:t>
            </a:r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Present</a:t>
            </a:r>
            <a:r>
              <a:rPr lang="es-CL" dirty="0" smtClean="0"/>
              <a:t> </a:t>
            </a:r>
            <a:r>
              <a:rPr lang="es-CL" dirty="0" err="1" smtClean="0"/>
              <a:t>perfect</a:t>
            </a:r>
            <a:r>
              <a:rPr lang="es-CL" dirty="0" smtClean="0"/>
              <a:t> tense</a:t>
            </a:r>
            <a:endParaRPr lang="es-CL" dirty="0"/>
          </a:p>
        </p:txBody>
      </p:sp>
      <p:sp>
        <p:nvSpPr>
          <p:cNvPr id="5" name="Cerrar llave 4"/>
          <p:cNvSpPr/>
          <p:nvPr/>
        </p:nvSpPr>
        <p:spPr>
          <a:xfrm>
            <a:off x="1596325" y="1828800"/>
            <a:ext cx="867906" cy="2030278"/>
          </a:xfrm>
          <a:prstGeom prst="righ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106" y="1952860"/>
            <a:ext cx="944962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88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13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836023"/>
            <a:ext cx="10837862" cy="5340940"/>
          </a:xfrm>
        </p:spPr>
        <p:txBody>
          <a:bodyPr>
            <a:normAutofit/>
          </a:bodyPr>
          <a:lstStyle/>
          <a:p>
            <a:r>
              <a:rPr lang="es-CL" u="sng" dirty="0" smtClean="0"/>
              <a:t>Regular </a:t>
            </a:r>
            <a:r>
              <a:rPr lang="es-CL" u="sng" dirty="0" err="1" smtClean="0"/>
              <a:t>verbs</a:t>
            </a:r>
            <a:r>
              <a:rPr lang="es-CL" u="sng" dirty="0" smtClean="0"/>
              <a:t>					Irregular </a:t>
            </a:r>
            <a:r>
              <a:rPr lang="es-CL" u="sng" dirty="0" err="1" smtClean="0"/>
              <a:t>verbs</a:t>
            </a:r>
            <a:endParaRPr lang="es-CL" u="sng" dirty="0" smtClean="0"/>
          </a:p>
          <a:p>
            <a:r>
              <a:rPr lang="es-CL" dirty="0" err="1" smtClean="0"/>
              <a:t>Walk</a:t>
            </a:r>
            <a:r>
              <a:rPr lang="es-CL" dirty="0" smtClean="0"/>
              <a:t>= caminar				</a:t>
            </a:r>
            <a:r>
              <a:rPr lang="es-CL" dirty="0" err="1" smtClean="0"/>
              <a:t>write</a:t>
            </a:r>
            <a:r>
              <a:rPr lang="es-CL" dirty="0" smtClean="0"/>
              <a:t> = escribir</a:t>
            </a:r>
          </a:p>
          <a:p>
            <a:endParaRPr lang="es-CL" dirty="0"/>
          </a:p>
          <a:p>
            <a:r>
              <a:rPr lang="es-CL" dirty="0" err="1" smtClean="0"/>
              <a:t>Walk</a:t>
            </a:r>
            <a:r>
              <a:rPr lang="es-CL" dirty="0" err="1" smtClean="0">
                <a:solidFill>
                  <a:srgbClr val="FF0000"/>
                </a:solidFill>
              </a:rPr>
              <a:t>ed</a:t>
            </a:r>
            <a:r>
              <a:rPr lang="es-CL" dirty="0" smtClean="0"/>
              <a:t> pasado simple			</a:t>
            </a:r>
            <a:r>
              <a:rPr lang="es-CL" dirty="0" err="1" smtClean="0"/>
              <a:t>wrote</a:t>
            </a:r>
            <a:r>
              <a:rPr lang="es-CL" dirty="0" smtClean="0"/>
              <a:t> =pasado simple</a:t>
            </a:r>
          </a:p>
          <a:p>
            <a:endParaRPr lang="es-CL" dirty="0"/>
          </a:p>
          <a:p>
            <a:r>
              <a:rPr lang="es-CL" b="1" dirty="0" err="1" smtClean="0"/>
              <a:t>Walk</a:t>
            </a:r>
            <a:r>
              <a:rPr lang="es-CL" b="1" dirty="0" err="1" smtClean="0">
                <a:solidFill>
                  <a:srgbClr val="FF0000"/>
                </a:solidFill>
              </a:rPr>
              <a:t>ed</a:t>
            </a:r>
            <a:r>
              <a:rPr lang="es-CL" b="1" dirty="0" smtClean="0">
                <a:solidFill>
                  <a:srgbClr val="FF0000"/>
                </a:solidFill>
              </a:rPr>
              <a:t> </a:t>
            </a:r>
            <a:r>
              <a:rPr lang="es-CL" b="1" dirty="0" smtClean="0"/>
              <a:t>pasado participio		</a:t>
            </a:r>
            <a:r>
              <a:rPr lang="es-CL" b="1" dirty="0" err="1" smtClean="0"/>
              <a:t>written</a:t>
            </a:r>
            <a:r>
              <a:rPr lang="es-CL" b="1" dirty="0" smtClean="0"/>
              <a:t> = pasado participio</a:t>
            </a:r>
          </a:p>
          <a:p>
            <a:endParaRPr lang="es-CL" b="1" dirty="0"/>
          </a:p>
          <a:p>
            <a:r>
              <a:rPr lang="es-CL" dirty="0" err="1" smtClean="0"/>
              <a:t>Have</a:t>
            </a:r>
            <a:r>
              <a:rPr lang="es-CL" dirty="0" smtClean="0"/>
              <a:t> </a:t>
            </a:r>
            <a:r>
              <a:rPr lang="es-CL" dirty="0" err="1" smtClean="0"/>
              <a:t>not</a:t>
            </a:r>
            <a:r>
              <a:rPr lang="es-CL" dirty="0" smtClean="0"/>
              <a:t> = </a:t>
            </a:r>
            <a:r>
              <a:rPr lang="es-CL" dirty="0" err="1" smtClean="0"/>
              <a:t>haven’t</a:t>
            </a:r>
            <a:endParaRPr lang="es-CL" dirty="0" smtClean="0"/>
          </a:p>
          <a:p>
            <a:r>
              <a:rPr lang="es-CL" dirty="0" smtClean="0"/>
              <a:t>Has </a:t>
            </a:r>
            <a:r>
              <a:rPr lang="es-CL" dirty="0" err="1" smtClean="0"/>
              <a:t>not</a:t>
            </a:r>
            <a:r>
              <a:rPr lang="es-CL" dirty="0" smtClean="0"/>
              <a:t>= </a:t>
            </a:r>
            <a:r>
              <a:rPr lang="es-CL" dirty="0" err="1" smtClean="0"/>
              <a:t>hasn’t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11866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14</a:t>
            </a:fld>
            <a:endParaRPr lang="es-ES" noProof="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788613"/>
              </p:ext>
            </p:extLst>
          </p:nvPr>
        </p:nvGraphicFramePr>
        <p:xfrm>
          <a:off x="677069" y="495491"/>
          <a:ext cx="10981086" cy="6269000"/>
        </p:xfrm>
        <a:graphic>
          <a:graphicData uri="http://schemas.openxmlformats.org/drawingml/2006/table">
            <a:tbl>
              <a:tblPr/>
              <a:tblGrid>
                <a:gridCol w="3660362"/>
                <a:gridCol w="3660362"/>
                <a:gridCol w="3660362"/>
              </a:tblGrid>
              <a:tr h="851464">
                <a:tc>
                  <a:txBody>
                    <a:bodyPr/>
                    <a:lstStyle/>
                    <a:p>
                      <a:pPr algn="l" fontAlgn="t"/>
                      <a:r>
                        <a:rPr lang="es-CL" sz="2800" b="1" dirty="0">
                          <a:effectLst/>
                        </a:rPr>
                        <a:t>Afirmativa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2800" b="1" dirty="0">
                          <a:effectLst/>
                        </a:rPr>
                        <a:t>Negativa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2800" b="1" dirty="0">
                          <a:effectLst/>
                        </a:rPr>
                        <a:t>Interrogativa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s-CL" sz="2800" b="1" dirty="0">
                          <a:effectLst/>
                        </a:rPr>
                        <a:t>I</a:t>
                      </a:r>
                      <a:r>
                        <a:rPr lang="es-CL" sz="2800" dirty="0">
                          <a:effectLst/>
                        </a:rPr>
                        <a:t> 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smtClean="0">
                          <a:effectLst/>
                        </a:rPr>
                        <a:t>   </a:t>
                      </a:r>
                      <a:r>
                        <a:rPr lang="es-CL" sz="2800" dirty="0" err="1" smtClean="0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 smtClean="0">
                          <a:solidFill>
                            <a:srgbClr val="FF0000"/>
                          </a:solidFill>
                          <a:effectLst/>
                        </a:rPr>
                        <a:t> + </a:t>
                      </a:r>
                      <a:r>
                        <a:rPr lang="es-CL" sz="2800" dirty="0" err="1" smtClean="0">
                          <a:solidFill>
                            <a:srgbClr val="FF0000"/>
                          </a:solidFill>
                          <a:effectLst/>
                        </a:rPr>
                        <a:t>not</a:t>
                      </a:r>
                      <a:endParaRPr lang="es-CL" sz="28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fontAlgn="t"/>
                      <a:r>
                        <a:rPr lang="es-CL" sz="2800" dirty="0" smtClean="0">
                          <a:effectLst/>
                        </a:rPr>
                        <a:t>I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haven't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I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r>
                        <a:rPr lang="es-CL" sz="2800" dirty="0">
                          <a:effectLst/>
                        </a:rPr>
                        <a:t>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s-CL" sz="2800" b="1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 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 smtClean="0">
                          <a:effectLst/>
                        </a:rPr>
                        <a:t>written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haven't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r>
                        <a:rPr lang="es-CL" sz="2800" dirty="0">
                          <a:effectLst/>
                        </a:rPr>
                        <a:t>.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 smtClean="0">
                          <a:solidFill>
                            <a:srgbClr val="FF0000"/>
                          </a:solidFill>
                          <a:effectLst/>
                        </a:rPr>
                        <a:t>Where</a:t>
                      </a:r>
                      <a:r>
                        <a:rPr lang="es-CL" sz="2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 smtClean="0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 smtClean="0">
                          <a:effectLst/>
                        </a:rPr>
                        <a:t>gone</a:t>
                      </a:r>
                      <a:r>
                        <a:rPr lang="es-CL" sz="2800" dirty="0" smtClean="0">
                          <a:effectLst/>
                        </a:rPr>
                        <a:t>?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n-US" sz="2800" b="1" dirty="0">
                          <a:effectLst/>
                        </a:rPr>
                        <a:t>He, she, it 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has</a:t>
                      </a:r>
                      <a:r>
                        <a:rPr lang="en-US" sz="2800" dirty="0">
                          <a:effectLst/>
                        </a:rPr>
                        <a:t> walked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smtClean="0">
                          <a:effectLst/>
                        </a:rPr>
                        <a:t>                 </a:t>
                      </a:r>
                      <a:r>
                        <a:rPr lang="es-CL" sz="2800" dirty="0" err="1" smtClean="0">
                          <a:solidFill>
                            <a:srgbClr val="FF0000"/>
                          </a:solidFill>
                          <a:effectLst/>
                        </a:rPr>
                        <a:t>has+not</a:t>
                      </a:r>
                      <a:endParaRPr lang="es-CL" sz="28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fontAlgn="t"/>
                      <a:r>
                        <a:rPr lang="es-CL" sz="2800" dirty="0" smtClean="0">
                          <a:effectLst/>
                        </a:rPr>
                        <a:t>He</a:t>
                      </a:r>
                      <a:r>
                        <a:rPr lang="es-CL" sz="2800" dirty="0">
                          <a:effectLst/>
                        </a:rPr>
                        <a:t>, </a:t>
                      </a:r>
                      <a:r>
                        <a:rPr lang="es-CL" sz="2800" dirty="0" err="1">
                          <a:effectLst/>
                        </a:rPr>
                        <a:t>she</a:t>
                      </a:r>
                      <a:r>
                        <a:rPr lang="es-CL" sz="2800" dirty="0" smtClean="0">
                          <a:effectLst/>
                        </a:rPr>
                        <a:t>, </a:t>
                      </a:r>
                      <a:r>
                        <a:rPr lang="es-CL" sz="2800" dirty="0" err="1" smtClean="0">
                          <a:effectLst/>
                        </a:rPr>
                        <a:t>it</a:t>
                      </a:r>
                      <a:r>
                        <a:rPr lang="es-CL" sz="2800" dirty="0" smtClean="0">
                          <a:effectLst/>
                        </a:rPr>
                        <a:t>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hasn't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Has</a:t>
                      </a:r>
                      <a:r>
                        <a:rPr lang="en-US" sz="2800" dirty="0">
                          <a:effectLst/>
                        </a:rPr>
                        <a:t> he, she, it walked?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s-CL" sz="2800" b="1" dirty="0" err="1">
                          <a:effectLst/>
                        </a:rPr>
                        <a:t>We</a:t>
                      </a:r>
                      <a:r>
                        <a:rPr lang="es-CL" sz="2800" dirty="0">
                          <a:effectLst/>
                        </a:rPr>
                        <a:t> 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effectLst/>
                        </a:rPr>
                        <a:t>We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haven't</a:t>
                      </a:r>
                      <a:r>
                        <a:rPr lang="es-CL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r>
                        <a:rPr lang="es-CL" sz="2800" dirty="0">
                          <a:effectLst/>
                        </a:rPr>
                        <a:t>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s-CL" sz="2800" b="1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 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haven't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you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r>
                        <a:rPr lang="es-CL" sz="2800" dirty="0">
                          <a:effectLst/>
                        </a:rPr>
                        <a:t>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464">
                <a:tc>
                  <a:txBody>
                    <a:bodyPr/>
                    <a:lstStyle/>
                    <a:p>
                      <a:pPr fontAlgn="t"/>
                      <a:r>
                        <a:rPr lang="es-CL" sz="2800" b="1" dirty="0" err="1">
                          <a:effectLst/>
                        </a:rPr>
                        <a:t>They</a:t>
                      </a:r>
                      <a:r>
                        <a:rPr lang="es-CL" sz="2800" dirty="0">
                          <a:effectLst/>
                        </a:rPr>
                        <a:t> 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effectLst/>
                        </a:rPr>
                        <a:t>They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haven't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endParaRPr lang="es-CL" sz="2800" dirty="0">
                        <a:effectLst/>
                      </a:endParaRP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CL" sz="2800" dirty="0" err="1">
                          <a:solidFill>
                            <a:srgbClr val="FF0000"/>
                          </a:solidFill>
                          <a:effectLst/>
                        </a:rPr>
                        <a:t>Have</a:t>
                      </a:r>
                      <a:r>
                        <a:rPr lang="es-CL" sz="2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they</a:t>
                      </a:r>
                      <a:r>
                        <a:rPr lang="es-CL" sz="2800" dirty="0">
                          <a:effectLst/>
                        </a:rPr>
                        <a:t> </a:t>
                      </a:r>
                      <a:r>
                        <a:rPr lang="es-CL" sz="2800" dirty="0" err="1">
                          <a:effectLst/>
                        </a:rPr>
                        <a:t>walked</a:t>
                      </a:r>
                      <a:r>
                        <a:rPr lang="es-CL" sz="2800" dirty="0">
                          <a:effectLst/>
                        </a:rPr>
                        <a:t>?</a:t>
                      </a:r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3B3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38288"/>
            <a:ext cx="65" cy="533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7141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2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EF Circular VF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7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15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https://wordwall.net/es-ar/community/present-perfect</a:t>
            </a:r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Link of </a:t>
            </a:r>
            <a:r>
              <a:rPr lang="es-CL" dirty="0" err="1" smtClean="0"/>
              <a:t>educational</a:t>
            </a:r>
            <a:r>
              <a:rPr lang="es-CL" dirty="0" smtClean="0"/>
              <a:t> </a:t>
            </a:r>
            <a:r>
              <a:rPr lang="es-CL" dirty="0" err="1" smtClean="0"/>
              <a:t>didactic</a:t>
            </a:r>
            <a:r>
              <a:rPr lang="es-CL" dirty="0" smtClean="0"/>
              <a:t> </a:t>
            </a:r>
            <a:r>
              <a:rPr lang="es-CL" dirty="0" err="1" smtClean="0"/>
              <a:t>exercise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233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16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</a:t>
            </a:r>
            <a:r>
              <a:rPr lang="en-US" b="1" dirty="0" err="1"/>
              <a:t>Completa</a:t>
            </a:r>
            <a:r>
              <a:rPr lang="en-US" b="1" dirty="0"/>
              <a:t> con </a:t>
            </a:r>
            <a:r>
              <a:rPr lang="en-US" b="1" i="1" dirty="0"/>
              <a:t>have / </a:t>
            </a:r>
            <a:r>
              <a:rPr lang="en-US" b="1" i="1" dirty="0" smtClean="0"/>
              <a:t>has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+mj-lt"/>
              <a:buAutoNum type="arabicPeriod"/>
            </a:pPr>
            <a:r>
              <a:rPr lang="en-US" dirty="0"/>
              <a:t>She </a:t>
            </a:r>
            <a:r>
              <a:rPr lang="en-US" u="sng" dirty="0" smtClean="0"/>
              <a:t>_has___</a:t>
            </a:r>
            <a:r>
              <a:rPr lang="en-US" dirty="0" smtClean="0"/>
              <a:t> </a:t>
            </a:r>
            <a:r>
              <a:rPr lang="en-US" dirty="0"/>
              <a:t>finished her homework. </a:t>
            </a:r>
          </a:p>
          <a:p>
            <a:pPr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u="sng" dirty="0" smtClean="0"/>
              <a:t>_have_____</a:t>
            </a:r>
            <a:r>
              <a:rPr lang="en-US" dirty="0" smtClean="0"/>
              <a:t> </a:t>
            </a:r>
            <a:r>
              <a:rPr lang="en-US" dirty="0"/>
              <a:t>visited that place. </a:t>
            </a:r>
          </a:p>
          <a:p>
            <a:pPr>
              <a:buFont typeface="+mj-lt"/>
              <a:buAutoNum type="arabicPeriod"/>
            </a:pPr>
            <a:r>
              <a:rPr lang="en-US" dirty="0"/>
              <a:t>I </a:t>
            </a:r>
            <a:r>
              <a:rPr lang="en-US" dirty="0" smtClean="0"/>
              <a:t>_</a:t>
            </a:r>
            <a:r>
              <a:rPr lang="en-US" u="sng" dirty="0" smtClean="0"/>
              <a:t>have</a:t>
            </a:r>
            <a:r>
              <a:rPr lang="en-US" dirty="0" smtClean="0"/>
              <a:t>_____ </a:t>
            </a:r>
            <a:r>
              <a:rPr lang="en-US" dirty="0"/>
              <a:t>seen that movie. </a:t>
            </a:r>
          </a:p>
          <a:p>
            <a:pPr>
              <a:buFont typeface="+mj-lt"/>
              <a:buAutoNum type="arabicPeriod"/>
            </a:pPr>
            <a:r>
              <a:rPr lang="en-US" dirty="0"/>
              <a:t>He </a:t>
            </a:r>
            <a:r>
              <a:rPr lang="en-US" dirty="0" smtClean="0"/>
              <a:t>_</a:t>
            </a:r>
            <a:r>
              <a:rPr lang="en-US" u="sng" dirty="0" smtClean="0"/>
              <a:t>has</a:t>
            </a:r>
            <a:r>
              <a:rPr lang="en-US" dirty="0" smtClean="0"/>
              <a:t>_____ </a:t>
            </a:r>
            <a:r>
              <a:rPr lang="en-US" dirty="0"/>
              <a:t>eaten sushi. </a:t>
            </a:r>
          </a:p>
          <a:p>
            <a:pPr>
              <a:buFont typeface="+mj-lt"/>
              <a:buAutoNum type="arabicPeriod"/>
            </a:pPr>
            <a:r>
              <a:rPr lang="en-US" dirty="0"/>
              <a:t>We </a:t>
            </a:r>
            <a:r>
              <a:rPr lang="en-US" dirty="0" smtClean="0"/>
              <a:t>_</a:t>
            </a:r>
            <a:r>
              <a:rPr lang="en-US" u="sng" dirty="0" smtClean="0"/>
              <a:t>have</a:t>
            </a:r>
            <a:r>
              <a:rPr lang="en-US" dirty="0" smtClean="0"/>
              <a:t>_____ </a:t>
            </a:r>
            <a:r>
              <a:rPr lang="en-US" dirty="0"/>
              <a:t>studied English.</a:t>
            </a:r>
          </a:p>
          <a:p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EXERCISES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17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1267097"/>
            <a:ext cx="10837862" cy="4909866"/>
          </a:xfrm>
        </p:spPr>
        <p:txBody>
          <a:bodyPr/>
          <a:lstStyle/>
          <a:p>
            <a:r>
              <a:rPr lang="en-US" b="1" dirty="0" err="1"/>
              <a:t>Completa</a:t>
            </a:r>
            <a:r>
              <a:rPr lang="en-US" b="1" dirty="0"/>
              <a:t> con el </a:t>
            </a:r>
            <a:r>
              <a:rPr lang="en-US" b="1" dirty="0" err="1"/>
              <a:t>participio</a:t>
            </a:r>
            <a:r>
              <a:rPr lang="en-US" b="1" dirty="0"/>
              <a:t> </a:t>
            </a:r>
            <a:r>
              <a:rPr lang="en-US" b="1" dirty="0" err="1" smtClean="0"/>
              <a:t>correcto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/>
              <a:t>verbos</a:t>
            </a:r>
            <a:r>
              <a:rPr lang="en-US" dirty="0"/>
              <a:t> entre </a:t>
            </a:r>
            <a:r>
              <a:rPr lang="en-US" dirty="0" err="1"/>
              <a:t>paréntesis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I have </a:t>
            </a:r>
            <a:r>
              <a:rPr lang="en-US" dirty="0" smtClean="0"/>
              <a:t>_</a:t>
            </a:r>
            <a:r>
              <a:rPr lang="en-US" u="sng" dirty="0" smtClean="0"/>
              <a:t>eaten</a:t>
            </a:r>
            <a:r>
              <a:rPr lang="en-US" dirty="0" smtClean="0"/>
              <a:t>_____ </a:t>
            </a:r>
            <a:r>
              <a:rPr lang="en-US" dirty="0"/>
              <a:t>(eat) pizza. </a:t>
            </a:r>
          </a:p>
          <a:p>
            <a:pPr>
              <a:buFont typeface="+mj-lt"/>
              <a:buAutoNum type="arabicPeriod"/>
            </a:pPr>
            <a:r>
              <a:rPr lang="en-US" dirty="0"/>
              <a:t>She has </a:t>
            </a:r>
            <a:r>
              <a:rPr lang="en-US" dirty="0" smtClean="0"/>
              <a:t>_</a:t>
            </a:r>
            <a:r>
              <a:rPr lang="en-US" u="sng" dirty="0" smtClean="0"/>
              <a:t>gone</a:t>
            </a:r>
            <a:r>
              <a:rPr lang="en-US" dirty="0" smtClean="0"/>
              <a:t>_____ </a:t>
            </a:r>
            <a:r>
              <a:rPr lang="en-US" dirty="0"/>
              <a:t>(go) to the park. </a:t>
            </a:r>
          </a:p>
          <a:p>
            <a:pPr>
              <a:buFont typeface="+mj-lt"/>
              <a:buAutoNum type="arabicPeriod"/>
            </a:pPr>
            <a:r>
              <a:rPr lang="en-US" dirty="0"/>
              <a:t>They have </a:t>
            </a:r>
            <a:r>
              <a:rPr lang="en-US" dirty="0" smtClean="0"/>
              <a:t>_</a:t>
            </a:r>
            <a:r>
              <a:rPr lang="en-US" u="sng" dirty="0" smtClean="0"/>
              <a:t>played</a:t>
            </a:r>
            <a:r>
              <a:rPr lang="en-US" dirty="0" smtClean="0"/>
              <a:t>_____ </a:t>
            </a:r>
            <a:r>
              <a:rPr lang="en-US" dirty="0"/>
              <a:t>(play) soccer. </a:t>
            </a:r>
          </a:p>
          <a:p>
            <a:pPr>
              <a:buFont typeface="+mj-lt"/>
              <a:buAutoNum type="arabicPeriod"/>
            </a:pPr>
            <a:r>
              <a:rPr lang="en-US" dirty="0"/>
              <a:t>He has </a:t>
            </a:r>
            <a:r>
              <a:rPr lang="en-US" dirty="0" smtClean="0"/>
              <a:t>_</a:t>
            </a:r>
            <a:r>
              <a:rPr lang="en-US" u="sng" dirty="0" smtClean="0"/>
              <a:t>written</a:t>
            </a:r>
            <a:r>
              <a:rPr lang="en-US" dirty="0" smtClean="0"/>
              <a:t>_____ </a:t>
            </a:r>
            <a:r>
              <a:rPr lang="en-US" dirty="0"/>
              <a:t>(write) a letter. </a:t>
            </a:r>
          </a:p>
          <a:p>
            <a:pPr>
              <a:buFont typeface="+mj-lt"/>
              <a:buAutoNum type="arabicPeriod"/>
            </a:pPr>
            <a:r>
              <a:rPr lang="en-US" dirty="0"/>
              <a:t>We have </a:t>
            </a:r>
            <a:r>
              <a:rPr lang="en-US" dirty="0" smtClean="0"/>
              <a:t>_</a:t>
            </a:r>
            <a:r>
              <a:rPr lang="en-US" u="sng" dirty="0" smtClean="0"/>
              <a:t>seen</a:t>
            </a:r>
            <a:r>
              <a:rPr lang="en-US" dirty="0" smtClean="0"/>
              <a:t>_____ </a:t>
            </a:r>
            <a:r>
              <a:rPr lang="en-US" dirty="0"/>
              <a:t>(see) that film.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EXERCISES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18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1267097"/>
            <a:ext cx="10837862" cy="4909866"/>
          </a:xfrm>
        </p:spPr>
        <p:txBody>
          <a:bodyPr>
            <a:normAutofit/>
          </a:bodyPr>
          <a:lstStyle/>
          <a:p>
            <a:r>
              <a:rPr lang="en-US" b="1" dirty="0" err="1"/>
              <a:t>Escribe</a:t>
            </a:r>
            <a:r>
              <a:rPr lang="en-US" b="1" dirty="0"/>
              <a:t> </a:t>
            </a:r>
            <a:r>
              <a:rPr lang="en-US" b="1" dirty="0" err="1"/>
              <a:t>oraciones</a:t>
            </a:r>
            <a:r>
              <a:rPr lang="en-US" b="1" dirty="0"/>
              <a:t> en Present Perfect</a:t>
            </a:r>
          </a:p>
          <a:p>
            <a:r>
              <a:rPr lang="en-US" dirty="0"/>
              <a:t>(</a:t>
            </a:r>
            <a:r>
              <a:rPr lang="en-US" dirty="0" err="1"/>
              <a:t>Ejemplo</a:t>
            </a:r>
            <a:r>
              <a:rPr lang="en-US" dirty="0"/>
              <a:t>: I / eat pizza → I have eaten pizza)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She / visit London → </a:t>
            </a:r>
            <a:r>
              <a:rPr lang="en-US" dirty="0" smtClean="0"/>
              <a:t>_</a:t>
            </a:r>
            <a:r>
              <a:rPr lang="en-US" u="sng" dirty="0" smtClean="0"/>
              <a:t>she has visited London</a:t>
            </a:r>
            <a:r>
              <a:rPr lang="en-US" dirty="0" smtClean="0"/>
              <a:t>______ </a:t>
            </a:r>
            <a:endParaRPr lang="en-US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They / finish the test → </a:t>
            </a:r>
            <a:r>
              <a:rPr lang="en-US" dirty="0" smtClean="0"/>
              <a:t>_</a:t>
            </a:r>
            <a:r>
              <a:rPr lang="en-US" u="sng" dirty="0" smtClean="0"/>
              <a:t>They have finished the test</a:t>
            </a:r>
            <a:r>
              <a:rPr lang="en-US" dirty="0" smtClean="0"/>
              <a:t>_____ </a:t>
            </a:r>
            <a:endParaRPr lang="en-US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He / read that book → </a:t>
            </a:r>
            <a:r>
              <a:rPr lang="en-US" dirty="0" smtClean="0"/>
              <a:t>__</a:t>
            </a:r>
            <a:r>
              <a:rPr lang="en-US" u="sng" dirty="0" smtClean="0"/>
              <a:t>He has read that book</a:t>
            </a:r>
            <a:r>
              <a:rPr lang="en-US" dirty="0" smtClean="0"/>
              <a:t>________ </a:t>
            </a:r>
            <a:endParaRPr lang="en-US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We / watch that movie → </a:t>
            </a:r>
            <a:r>
              <a:rPr lang="en-US" dirty="0" smtClean="0"/>
              <a:t>__</a:t>
            </a:r>
            <a:r>
              <a:rPr lang="en-US" u="sng" dirty="0" smtClean="0"/>
              <a:t>We have watched that movie</a:t>
            </a:r>
            <a:r>
              <a:rPr lang="en-US" dirty="0" smtClean="0"/>
              <a:t>_____ </a:t>
            </a:r>
            <a:endParaRPr lang="en-US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 / do my homework → </a:t>
            </a:r>
            <a:r>
              <a:rPr lang="en-US" dirty="0" smtClean="0"/>
              <a:t>__</a:t>
            </a:r>
            <a:r>
              <a:rPr lang="en-US" u="sng" dirty="0" smtClean="0"/>
              <a:t>I have done my homework</a:t>
            </a:r>
            <a:r>
              <a:rPr lang="en-US" dirty="0" smtClean="0"/>
              <a:t>______ </a:t>
            </a:r>
            <a:endParaRPr lang="en-US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EXERCISES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76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19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1267097"/>
            <a:ext cx="10837862" cy="4909866"/>
          </a:xfrm>
        </p:spPr>
        <p:txBody>
          <a:bodyPr/>
          <a:lstStyle/>
          <a:p>
            <a:r>
              <a:rPr lang="en-US" b="1" dirty="0"/>
              <a:t>Negative sentences</a:t>
            </a:r>
          </a:p>
          <a:p>
            <a:r>
              <a:rPr lang="en-US" dirty="0"/>
              <a:t>(Cambia a </a:t>
            </a:r>
            <a:r>
              <a:rPr lang="en-US" dirty="0" err="1"/>
              <a:t>negativo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I have eaten sushi. → __________________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She has finished her work. → __________________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They have played soccer. → __________________ 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EXERCISES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GLOBALIZATION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2</a:t>
            </a:fld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096" y="1122745"/>
            <a:ext cx="10515600" cy="5520362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en-US" sz="3500" dirty="0" smtClean="0"/>
              <a:t>What </a:t>
            </a:r>
            <a:r>
              <a:rPr lang="en-US" sz="3500" dirty="0"/>
              <a:t>does globalization mean? We always hear this word on TV and read about it in newspapers. It means the world is now a village – the global village. The world has become smaller. Of course, the world did not shrink and it isn’t a village. Because of better transport, the Internet and more trading between countries, it is easier to do business. Japanese car makers have factories in Thailand; American computer companies employ thousands of people in China. That’s globalization. And don’t forget the millions of call </a:t>
            </a:r>
            <a:r>
              <a:rPr lang="en-US" sz="3500" dirty="0" err="1"/>
              <a:t>centre</a:t>
            </a:r>
            <a:r>
              <a:rPr lang="en-US" sz="3500" dirty="0"/>
              <a:t> jobs in India that workers in America and Europe used to do. Globalization also means it is easier to work in another country. Is globalization a good or bad thing? That’s a difficult question to answer.</a:t>
            </a:r>
            <a:r>
              <a:rPr lang="en-US" sz="1800" dirty="0"/>
              <a:t>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20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1267097"/>
            <a:ext cx="10837862" cy="4909866"/>
          </a:xfrm>
        </p:spPr>
        <p:txBody>
          <a:bodyPr/>
          <a:lstStyle/>
          <a:p>
            <a:r>
              <a:rPr lang="en-US" b="1" dirty="0"/>
              <a:t>Questions</a:t>
            </a:r>
          </a:p>
          <a:p>
            <a:r>
              <a:rPr lang="en-US" dirty="0"/>
              <a:t>(Forma </a:t>
            </a:r>
            <a:r>
              <a:rPr lang="en-US" dirty="0" err="1"/>
              <a:t>preguntas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1.- You </a:t>
            </a:r>
            <a:r>
              <a:rPr lang="en-US" dirty="0"/>
              <a:t>/ ever / travel abroad?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 marL="0" indent="0">
              <a:buNone/>
            </a:pPr>
            <a:r>
              <a:rPr lang="en-US" dirty="0" smtClean="0"/>
              <a:t>2.- She </a:t>
            </a:r>
            <a:r>
              <a:rPr lang="en-US" dirty="0"/>
              <a:t>/ finish / her homework?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 marL="0" indent="0">
              <a:buNone/>
            </a:pPr>
            <a:r>
              <a:rPr lang="en-US" dirty="0" smtClean="0"/>
              <a:t>3.- They </a:t>
            </a:r>
            <a:r>
              <a:rPr lang="en-US" dirty="0"/>
              <a:t>/ see / that movie?</a:t>
            </a:r>
            <a:br>
              <a:rPr lang="en-US" dirty="0"/>
            </a:br>
            <a:r>
              <a:rPr lang="en-US" dirty="0"/>
              <a:t>👉 __________________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EXERCISES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49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21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869" y="0"/>
            <a:ext cx="8164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1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22</a:t>
            </a:fld>
            <a:endParaRPr lang="es-ES" noProof="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318" y="0"/>
            <a:ext cx="8153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06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23</a:t>
            </a:fld>
            <a:endParaRPr lang="es-ES" noProof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66" y="143691"/>
            <a:ext cx="8842741" cy="64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9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24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https://www.youtube.com/watch?v=cd1-B87SgdA</a:t>
            </a:r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Link interactivo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3495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25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5834" y="1166957"/>
            <a:ext cx="10837862" cy="5288782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Completa</a:t>
            </a:r>
            <a:r>
              <a:rPr lang="en-US" b="1" dirty="0"/>
              <a:t> con FOR o SINCE</a:t>
            </a:r>
          </a:p>
          <a:p>
            <a:pPr>
              <a:buFont typeface="+mj-lt"/>
              <a:buAutoNum type="arabicPeriod"/>
            </a:pPr>
            <a:r>
              <a:rPr lang="en-US" dirty="0"/>
              <a:t>I have lived here </a:t>
            </a:r>
            <a:r>
              <a:rPr lang="en-US" u="sng" dirty="0" smtClean="0"/>
              <a:t>__for____</a:t>
            </a:r>
            <a:r>
              <a:rPr lang="en-US" dirty="0" smtClean="0"/>
              <a:t> </a:t>
            </a:r>
            <a:r>
              <a:rPr lang="en-US" dirty="0"/>
              <a:t>5 years. </a:t>
            </a:r>
          </a:p>
          <a:p>
            <a:pPr>
              <a:buFont typeface="+mj-lt"/>
              <a:buAutoNum type="arabicPeriod"/>
            </a:pPr>
            <a:r>
              <a:rPr lang="en-US" dirty="0"/>
              <a:t>She has studied English </a:t>
            </a:r>
            <a:r>
              <a:rPr lang="en-US" u="sng" dirty="0" smtClean="0"/>
              <a:t>__since____</a:t>
            </a:r>
            <a:r>
              <a:rPr lang="en-US" dirty="0" smtClean="0"/>
              <a:t> </a:t>
            </a:r>
            <a:r>
              <a:rPr lang="en-US" dirty="0"/>
              <a:t>2020. </a:t>
            </a:r>
          </a:p>
          <a:p>
            <a:pPr>
              <a:buFont typeface="+mj-lt"/>
              <a:buAutoNum type="arabicPeriod"/>
            </a:pPr>
            <a:r>
              <a:rPr lang="en-US" dirty="0"/>
              <a:t>They have known each other </a:t>
            </a:r>
            <a:r>
              <a:rPr lang="en-US" u="sng" dirty="0" smtClean="0"/>
              <a:t>_for_____</a:t>
            </a:r>
            <a:r>
              <a:rPr lang="en-US" dirty="0" smtClean="0"/>
              <a:t> </a:t>
            </a:r>
            <a:r>
              <a:rPr lang="en-US" dirty="0"/>
              <a:t>a long time. </a:t>
            </a:r>
          </a:p>
          <a:p>
            <a:pPr>
              <a:buFont typeface="+mj-lt"/>
              <a:buAutoNum type="arabicPeriod"/>
            </a:pPr>
            <a:r>
              <a:rPr lang="en-US" dirty="0"/>
              <a:t>He has worked here </a:t>
            </a:r>
            <a:r>
              <a:rPr lang="en-US" u="sng" dirty="0" smtClean="0"/>
              <a:t>_since_____</a:t>
            </a:r>
            <a:r>
              <a:rPr lang="en-US" dirty="0" smtClean="0"/>
              <a:t> </a:t>
            </a:r>
            <a:r>
              <a:rPr lang="en-US" dirty="0"/>
              <a:t>January. </a:t>
            </a:r>
          </a:p>
          <a:p>
            <a:pPr>
              <a:buFont typeface="+mj-lt"/>
              <a:buAutoNum type="arabicPeriod"/>
            </a:pPr>
            <a:r>
              <a:rPr lang="en-US" dirty="0"/>
              <a:t>We have been friends </a:t>
            </a:r>
            <a:r>
              <a:rPr lang="en-US" u="sng" dirty="0" smtClean="0"/>
              <a:t>_since_____</a:t>
            </a:r>
            <a:r>
              <a:rPr lang="en-US" dirty="0" smtClean="0"/>
              <a:t> </a:t>
            </a:r>
            <a:r>
              <a:rPr lang="en-US" dirty="0"/>
              <a:t>childhood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/>
              <a:t>I have studied English </a:t>
            </a:r>
            <a:r>
              <a:rPr lang="en-US" u="sng" dirty="0" smtClean="0"/>
              <a:t>_for_____</a:t>
            </a:r>
            <a:r>
              <a:rPr lang="en-US" dirty="0" smtClean="0"/>
              <a:t> </a:t>
            </a:r>
            <a:r>
              <a:rPr lang="en-US" dirty="0"/>
              <a:t>3 years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She </a:t>
            </a:r>
            <a:r>
              <a:rPr lang="en-US" dirty="0"/>
              <a:t>has lived in Chile </a:t>
            </a:r>
            <a:r>
              <a:rPr lang="en-US" u="sng" dirty="0" smtClean="0"/>
              <a:t>_since_____</a:t>
            </a:r>
            <a:r>
              <a:rPr lang="en-US" dirty="0" smtClean="0"/>
              <a:t> </a:t>
            </a:r>
            <a:r>
              <a:rPr lang="en-US" dirty="0"/>
              <a:t>2015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have played soccer </a:t>
            </a:r>
            <a:r>
              <a:rPr lang="en-US" u="sng" dirty="0" smtClean="0"/>
              <a:t>_for_____</a:t>
            </a:r>
            <a:r>
              <a:rPr lang="en-US" dirty="0" smtClean="0"/>
              <a:t> </a:t>
            </a:r>
            <a:r>
              <a:rPr lang="en-US" dirty="0"/>
              <a:t>two hours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He </a:t>
            </a:r>
            <a:r>
              <a:rPr lang="en-US" dirty="0"/>
              <a:t>has had this phone </a:t>
            </a:r>
            <a:r>
              <a:rPr lang="en-US" u="sng" dirty="0" smtClean="0"/>
              <a:t>__since____</a:t>
            </a:r>
            <a:r>
              <a:rPr lang="en-US" dirty="0" smtClean="0"/>
              <a:t> </a:t>
            </a:r>
            <a:r>
              <a:rPr lang="en-US" dirty="0"/>
              <a:t>last year</a:t>
            </a:r>
            <a:r>
              <a:rPr lang="en-US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have been here </a:t>
            </a:r>
            <a:r>
              <a:rPr lang="en-US" u="sng" dirty="0" smtClean="0"/>
              <a:t>_since_____</a:t>
            </a:r>
            <a:r>
              <a:rPr lang="en-US" dirty="0" smtClean="0"/>
              <a:t> </a:t>
            </a:r>
            <a:r>
              <a:rPr lang="en-US" dirty="0"/>
              <a:t>Monday.</a:t>
            </a:r>
          </a:p>
          <a:p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7556" y="0"/>
            <a:ext cx="11150600" cy="762008"/>
          </a:xfrm>
        </p:spPr>
        <p:txBody>
          <a:bodyPr/>
          <a:lstStyle/>
          <a:p>
            <a:r>
              <a:rPr lang="es-CL" dirty="0">
                <a:solidFill>
                  <a:srgbClr val="0072C7">
                    <a:lumMod val="75000"/>
                  </a:srgbClr>
                </a:solidFill>
                <a:latin typeface="Algerian" panose="04020705040A02060702" pitchFamily="82" charset="0"/>
              </a:rPr>
              <a:t>EXERCISE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837" y="4114800"/>
            <a:ext cx="3760163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9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26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1045030"/>
            <a:ext cx="10837862" cy="541071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. </a:t>
            </a:r>
            <a:r>
              <a:rPr lang="en-US" b="1" dirty="0" err="1"/>
              <a:t>Corrige</a:t>
            </a:r>
            <a:r>
              <a:rPr lang="en-US" b="1" dirty="0"/>
              <a:t> </a:t>
            </a:r>
            <a:r>
              <a:rPr lang="en-US" b="1" dirty="0" err="1"/>
              <a:t>las</a:t>
            </a:r>
            <a:r>
              <a:rPr lang="en-US" b="1" dirty="0"/>
              <a:t> </a:t>
            </a:r>
            <a:r>
              <a:rPr lang="en-US" b="1" dirty="0" err="1" smtClean="0"/>
              <a:t>oraciones</a:t>
            </a:r>
            <a:r>
              <a:rPr lang="en-US" b="1" dirty="0" smtClean="0"/>
              <a:t>, </a:t>
            </a:r>
            <a:r>
              <a:rPr lang="en-US" b="1" dirty="0" err="1" smtClean="0"/>
              <a:t>ojo</a:t>
            </a:r>
            <a:r>
              <a:rPr lang="en-US" b="1" dirty="0" smtClean="0"/>
              <a:t> </a:t>
            </a:r>
            <a:r>
              <a:rPr lang="en-US" b="1" dirty="0" err="1" smtClean="0"/>
              <a:t>puede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esté</a:t>
            </a:r>
            <a:r>
              <a:rPr lang="en-US" b="1" dirty="0" smtClean="0"/>
              <a:t> </a:t>
            </a:r>
            <a:r>
              <a:rPr lang="en-US" b="1" dirty="0" err="1" smtClean="0"/>
              <a:t>correcta</a:t>
            </a:r>
            <a:endParaRPr lang="en-US" b="1" dirty="0"/>
          </a:p>
          <a:p>
            <a:pPr>
              <a:buFont typeface="+mj-lt"/>
              <a:buAutoNum type="arabicPeriod"/>
            </a:pPr>
            <a:r>
              <a:rPr lang="en-US" dirty="0"/>
              <a:t>I have lived here since 10 years. 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>
              <a:buFont typeface="+mj-lt"/>
              <a:buAutoNum type="arabicPeriod"/>
            </a:pPr>
            <a:r>
              <a:rPr lang="en-US" dirty="0"/>
              <a:t>She has studied English </a:t>
            </a:r>
            <a:r>
              <a:rPr lang="en-US" dirty="0" smtClean="0"/>
              <a:t>since </a:t>
            </a:r>
            <a:r>
              <a:rPr lang="en-US" dirty="0"/>
              <a:t>2018. 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>
              <a:buFont typeface="+mj-lt"/>
              <a:buAutoNum type="arabicPeriod"/>
            </a:pPr>
            <a:r>
              <a:rPr lang="en-US" dirty="0"/>
              <a:t>They have known each other since a long time. 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>
              <a:buFont typeface="+mj-lt"/>
              <a:buAutoNum type="arabicPeriod"/>
            </a:pPr>
            <a:r>
              <a:rPr lang="en-US" dirty="0"/>
              <a:t>He has worked here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/>
              <a:t>two years. 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>
              <a:buFont typeface="+mj-lt"/>
              <a:buAutoNum type="arabicPeriod"/>
            </a:pPr>
            <a:r>
              <a:rPr lang="en-US" dirty="0"/>
              <a:t>We have been friends for 2010. 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>
              <a:buFont typeface="+mj-lt"/>
              <a:buAutoNum type="arabicPeriod"/>
            </a:pPr>
            <a:r>
              <a:rPr lang="en-US" dirty="0"/>
              <a:t>I have had this phone </a:t>
            </a:r>
            <a:r>
              <a:rPr lang="en-US" dirty="0" smtClean="0"/>
              <a:t>for </a:t>
            </a:r>
            <a:r>
              <a:rPr lang="en-US" dirty="0"/>
              <a:t>three months. 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>
              <a:buFont typeface="+mj-lt"/>
              <a:buAutoNum type="arabicPeriod"/>
            </a:pPr>
            <a:r>
              <a:rPr lang="en-US" dirty="0"/>
              <a:t>She has lived in Chile for 2015. </a:t>
            </a:r>
            <a:br>
              <a:rPr lang="en-US" dirty="0"/>
            </a:br>
            <a:r>
              <a:rPr lang="en-US" dirty="0"/>
              <a:t>👉 __________________ </a:t>
            </a:r>
          </a:p>
          <a:p>
            <a:pPr>
              <a:buFont typeface="+mj-lt"/>
              <a:buAutoNum type="arabicPeriod"/>
            </a:pPr>
            <a:r>
              <a:rPr lang="en-US" dirty="0"/>
              <a:t>They have played soccer since two hours. </a:t>
            </a:r>
            <a:br>
              <a:rPr lang="en-US" dirty="0"/>
            </a:br>
            <a:r>
              <a:rPr lang="en-US" dirty="0"/>
              <a:t>👉 __________________</a:t>
            </a:r>
          </a:p>
          <a:p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15938" y="0"/>
            <a:ext cx="11150600" cy="920336"/>
          </a:xfrm>
        </p:spPr>
        <p:txBody>
          <a:bodyPr/>
          <a:lstStyle/>
          <a:p>
            <a:r>
              <a:rPr lang="es-CL" dirty="0">
                <a:solidFill>
                  <a:srgbClr val="0072C7">
                    <a:lumMod val="75000"/>
                  </a:srgbClr>
                </a:solidFill>
                <a:latin typeface="Algerian" panose="04020705040A02060702" pitchFamily="82" charset="0"/>
              </a:rPr>
              <a:t>EXERCISE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107" y="3236731"/>
            <a:ext cx="5441798" cy="362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64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27</a:t>
            </a:fld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938" y="1166957"/>
            <a:ext cx="10837862" cy="501000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s-CL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Escriben oraciones sobre acciones reales o imaginarias que hayan realizado. Las escriben en el chat y los compañeros</a:t>
            </a:r>
            <a:r>
              <a:rPr lang="es-CL" spc="-3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s-CL" spc="-1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deciden</a:t>
            </a:r>
            <a:r>
              <a:rPr lang="es-CL" spc="-3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s-CL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si</a:t>
            </a:r>
            <a:r>
              <a:rPr lang="es-CL" spc="-2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s-CL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son</a:t>
            </a:r>
            <a:r>
              <a:rPr lang="es-CL" spc="-3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s-CL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verdaderas</a:t>
            </a:r>
            <a:r>
              <a:rPr lang="es-CL" spc="-30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s-CL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o</a:t>
            </a:r>
            <a:r>
              <a:rPr lang="es-CL" spc="-2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s-CL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falsas.</a:t>
            </a:r>
            <a:r>
              <a:rPr lang="es-CL" spc="-3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spc="-15" dirty="0" err="1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Por</a:t>
            </a:r>
            <a:r>
              <a:rPr lang="en-US" spc="-1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r>
              <a:rPr lang="en-US" dirty="0" err="1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ejemplo</a:t>
            </a:r>
            <a:r>
              <a:rPr lang="en-US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:</a:t>
            </a:r>
            <a:r>
              <a:rPr lang="en-US" spc="-85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 </a:t>
            </a:r>
            <a:endParaRPr lang="en-US" spc="-85" dirty="0" smtClean="0">
              <a:solidFill>
                <a:srgbClr val="414042"/>
              </a:solidFill>
              <a:latin typeface="gobCL"/>
              <a:ea typeface="Calibri" panose="020F0502020204030204" pitchFamily="34" charset="0"/>
              <a:cs typeface="gobCL"/>
            </a:endParaRPr>
          </a:p>
          <a:p>
            <a:pPr marL="0" indent="0">
              <a:spcAft>
                <a:spcPts val="0"/>
              </a:spcAft>
              <a:buNone/>
            </a:pPr>
            <a:endParaRPr lang="en-US" spc="-85" dirty="0" smtClean="0">
              <a:solidFill>
                <a:srgbClr val="414042"/>
              </a:solidFill>
              <a:latin typeface="gobCL"/>
              <a:ea typeface="Calibri" panose="020F0502020204030204" pitchFamily="34" charset="0"/>
              <a:cs typeface="gobCL"/>
            </a:endParaRPr>
          </a:p>
          <a:p>
            <a:pPr>
              <a:spcAft>
                <a:spcPts val="0"/>
              </a:spcAft>
            </a:pPr>
            <a:r>
              <a:rPr lang="en-US" i="1" dirty="0" smtClean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I have </a:t>
            </a:r>
            <a:r>
              <a:rPr lang="en-US" i="1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fallen asleep during </a:t>
            </a:r>
            <a:r>
              <a:rPr lang="en-US" i="1" dirty="0" smtClean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my own presentation</a:t>
            </a:r>
            <a:endParaRPr lang="en-US" i="1" dirty="0" smtClean="0">
              <a:solidFill>
                <a:srgbClr val="414042"/>
              </a:solidFill>
              <a:latin typeface="gobCL"/>
              <a:ea typeface="Calibri" panose="020F0502020204030204" pitchFamily="34" charset="0"/>
              <a:cs typeface="gobCL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My </a:t>
            </a:r>
            <a:r>
              <a:rPr lang="en-US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dog has stolen my </a:t>
            </a:r>
            <a:r>
              <a:rPr lang="en-US" dirty="0" smtClean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homework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I have forgotten my phone in the fridge</a:t>
            </a:r>
            <a:r>
              <a:rPr lang="en-US" dirty="0" smtClean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I have worn different shoes in each foot</a:t>
            </a:r>
          </a:p>
          <a:p>
            <a:pPr>
              <a:spcAft>
                <a:spcPts val="0"/>
              </a:spcAft>
            </a:pPr>
            <a:endParaRPr lang="en-US" dirty="0" smtClean="0">
              <a:solidFill>
                <a:srgbClr val="414042"/>
              </a:solidFill>
              <a:latin typeface="gobCL"/>
              <a:ea typeface="Calibri" panose="020F0502020204030204" pitchFamily="34" charset="0"/>
              <a:cs typeface="gobCL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CL" dirty="0" smtClean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Una </a:t>
            </a:r>
            <a:r>
              <a:rPr lang="es-CL" dirty="0">
                <a:solidFill>
                  <a:srgbClr val="414042"/>
                </a:solidFill>
                <a:latin typeface="gobCL"/>
                <a:ea typeface="Calibri" panose="020F0502020204030204" pitchFamily="34" charset="0"/>
                <a:cs typeface="gobCL"/>
              </a:rPr>
              <a:t>vez que tenga la votación de los compañeros, el estudiante debe decir si era verdadera o falsa</a:t>
            </a:r>
            <a:endParaRPr lang="es-CL" dirty="0">
              <a:solidFill>
                <a:srgbClr val="000000"/>
              </a:solidFill>
              <a:latin typeface="gobCL"/>
              <a:ea typeface="Calibri" panose="020F0502020204030204" pitchFamily="34" charset="0"/>
              <a:cs typeface="gobCL"/>
            </a:endParaRPr>
          </a:p>
          <a:p>
            <a:endParaRPr lang="es-C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EXERCISE</a:t>
            </a:r>
            <a:endParaRPr lang="es-CL" dirty="0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4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GLOBALIZATION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096" y="1122745"/>
            <a:ext cx="10515600" cy="5520362"/>
          </a:xfrm>
        </p:spPr>
        <p:txBody>
          <a:bodyPr rtlCol="0">
            <a:normAutofit/>
          </a:bodyPr>
          <a:lstStyle/>
          <a:p>
            <a:pPr algn="l"/>
            <a:r>
              <a:rPr lang="en-US" sz="2800" dirty="0"/>
              <a:t>1.- What examples can you find of globalization?  </a:t>
            </a:r>
            <a:r>
              <a:rPr lang="en-US" sz="2800" dirty="0" smtClean="0"/>
              <a:t>__________________________________________________________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_ </a:t>
            </a:r>
            <a:r>
              <a:rPr lang="en-US" sz="2800" dirty="0"/>
              <a:t>2.- What kind of positive/negative effects does it have for you or your community?  </a:t>
            </a:r>
            <a:r>
              <a:rPr lang="en-US" sz="2800" dirty="0" smtClean="0"/>
              <a:t>__________________________________________________________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 </a:t>
            </a:r>
            <a:r>
              <a:rPr lang="en-US" sz="2800" dirty="0"/>
              <a:t>3.- How is globalization affecting you or your community? </a:t>
            </a:r>
            <a:r>
              <a:rPr lang="en-US" sz="2800" dirty="0" smtClean="0"/>
              <a:t>__________________________________________________________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48810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4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2296"/>
          <a:stretch/>
        </p:blipFill>
        <p:spPr>
          <a:xfrm>
            <a:off x="2651760" y="0"/>
            <a:ext cx="6387737" cy="67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5</a:t>
            </a:fld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TERRORISM = terrorismo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PEACE = paz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HOMELESSNESS = sin hogar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POVERTY = pobreza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ADDITION =adicción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FAMINE = hambruna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POLLUTION = CONTAMINACIÓN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RACISM = racismo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WAR: guerra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err="1" smtClean="0"/>
              <a:t>Environment</a:t>
            </a:r>
            <a:r>
              <a:rPr lang="es-CL" dirty="0" smtClean="0"/>
              <a:t> = medio ambiente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DISEASE= enfermedad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IMMIGRATION = emigración</a:t>
            </a:r>
          </a:p>
          <a:p>
            <a:pPr marL="514350" indent="-514350">
              <a:buFont typeface="+mj-lt"/>
              <a:buAutoNum type="arabicPeriod"/>
            </a:pP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7249"/>
            <a:ext cx="11150600" cy="920336"/>
          </a:xfrm>
        </p:spPr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91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6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2377440" y="0"/>
            <a:ext cx="7929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es-ES" noProof="0" smtClean="0"/>
              <a:pPr rtl="0"/>
              <a:t>7</a:t>
            </a:fld>
            <a:endParaRPr lang="es-ES" noProof="0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15938" y="1166957"/>
            <a:ext cx="10837862" cy="5010006"/>
          </a:xfrm>
        </p:spPr>
        <p:txBody>
          <a:bodyPr/>
          <a:lstStyle/>
          <a:p>
            <a:r>
              <a:rPr lang="en-US" b="1" dirty="0" smtClean="0"/>
              <a:t>Axel</a:t>
            </a:r>
            <a:r>
              <a:rPr lang="en-US" dirty="0" smtClean="0"/>
              <a:t>: In </a:t>
            </a:r>
            <a:r>
              <a:rPr lang="en-US" dirty="0"/>
              <a:t>my opinion, Globalization can bring us positive and negative things. Positive things like better communication between people at any time, and negative like ambient pollution and global </a:t>
            </a:r>
            <a:r>
              <a:rPr lang="en-US" dirty="0" smtClean="0"/>
              <a:t>warming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Martina</a:t>
            </a:r>
            <a:r>
              <a:rPr lang="en-US" dirty="0" smtClean="0"/>
              <a:t>: </a:t>
            </a:r>
            <a:r>
              <a:rPr lang="en-US" dirty="0"/>
              <a:t>In my opinion, globalization is great because I can listen to music from other countries, watch series from all </a:t>
            </a:r>
            <a:r>
              <a:rPr lang="en-US" dirty="0" smtClean="0"/>
              <a:t>over the world, </a:t>
            </a:r>
            <a:r>
              <a:rPr lang="en-US" dirty="0"/>
              <a:t>and even get help with my homework from people who are far away (online classes).</a:t>
            </a:r>
            <a:endParaRPr lang="es-CL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EXAMPLES OF PERSONAL OPINIONS: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2176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8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508" y="262222"/>
            <a:ext cx="8700284" cy="652521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219303" y="476413"/>
            <a:ext cx="13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Population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3774956" y="1122744"/>
            <a:ext cx="184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Anti </a:t>
            </a:r>
            <a:r>
              <a:rPr lang="es-CL" dirty="0" err="1" smtClean="0"/>
              <a:t>globatization</a:t>
            </a:r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4049486" y="1711234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wealthy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>
            <a:off x="4114800" y="2272937"/>
            <a:ext cx="12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products</a:t>
            </a:r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4127864" y="2786165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growth</a:t>
            </a:r>
            <a:endParaRPr lang="es-CL" dirty="0"/>
          </a:p>
        </p:txBody>
      </p:sp>
      <p:sp>
        <p:nvSpPr>
          <p:cNvPr id="10" name="CuadroTexto 9"/>
          <p:cNvSpPr txBox="1"/>
          <p:nvPr/>
        </p:nvSpPr>
        <p:spPr>
          <a:xfrm>
            <a:off x="4082143" y="3340163"/>
            <a:ext cx="121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economic</a:t>
            </a:r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127864" y="3915260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Global </a:t>
            </a:r>
            <a:r>
              <a:rPr lang="es-CL" dirty="0" err="1" smtClean="0"/>
              <a:t>issue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879669" y="4449586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Global </a:t>
            </a:r>
            <a:r>
              <a:rPr lang="es-CL" dirty="0" err="1" smtClean="0"/>
              <a:t>warming</a:t>
            </a: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062550" y="4969092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globalization</a:t>
            </a:r>
            <a:endParaRPr lang="es-C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049486" y="5538651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Food</a:t>
            </a:r>
            <a:r>
              <a:rPr lang="es-CL" dirty="0" smtClean="0"/>
              <a:t> </a:t>
            </a:r>
            <a:r>
              <a:rPr lang="es-CL" dirty="0" err="1" smtClean="0"/>
              <a:t>shortage</a:t>
            </a:r>
            <a:endParaRPr lang="es-CL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042954" y="5987642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Water</a:t>
            </a:r>
            <a:r>
              <a:rPr lang="es-CL" dirty="0" smtClean="0"/>
              <a:t> </a:t>
            </a:r>
            <a:r>
              <a:rPr lang="es-CL" dirty="0" err="1" smtClean="0"/>
              <a:t>shotage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87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9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6" y="547067"/>
            <a:ext cx="11150600" cy="920336"/>
          </a:xfrm>
        </p:spPr>
        <p:txBody>
          <a:bodyPr rtlCol="0"/>
          <a:lstStyle/>
          <a:p>
            <a:pPr rtl="0"/>
            <a:r>
              <a:rPr lang="es-ES" dirty="0" smtClean="0"/>
              <a:t>Links of </a:t>
            </a:r>
            <a:r>
              <a:rPr lang="es-ES" dirty="0" err="1" smtClean="0"/>
              <a:t>educational</a:t>
            </a:r>
            <a:r>
              <a:rPr lang="es-ES" dirty="0" smtClean="0"/>
              <a:t> </a:t>
            </a:r>
            <a:r>
              <a:rPr lang="es-ES" dirty="0" err="1" smtClean="0"/>
              <a:t>exercises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web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881051" y="3105835"/>
            <a:ext cx="9313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https://wordwall.net/es/resource/54566473/unit-1-globalization-and-communication-vocabulary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881051" y="2499751"/>
            <a:ext cx="5640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https://wordwall.net/es/resource/54649784/globalization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95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51_TF34076243" id="{EB188560-FF41-4624-93D5-FDD7E127A2DE}" vid="{F767023B-66A9-4F93-B759-29D4C16B6A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19797F-2510-4681-A59B-FCD8F3733FE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esferas azules</Template>
  <TotalTime>0</TotalTime>
  <Words>938</Words>
  <Application>Microsoft Office PowerPoint</Application>
  <PresentationFormat>Panorámica</PresentationFormat>
  <Paragraphs>216</Paragraphs>
  <Slides>27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Algerian</vt:lpstr>
      <vt:lpstr>Arial</vt:lpstr>
      <vt:lpstr>Calibri</vt:lpstr>
      <vt:lpstr>Corbel</vt:lpstr>
      <vt:lpstr>EF Circular VF</vt:lpstr>
      <vt:lpstr>gobCL</vt:lpstr>
      <vt:lpstr>Tema de Office</vt:lpstr>
      <vt:lpstr>Globalization and communication</vt:lpstr>
      <vt:lpstr>GLOBALIZATION</vt:lpstr>
      <vt:lpstr>GLOBALIZATION</vt:lpstr>
      <vt:lpstr> </vt:lpstr>
      <vt:lpstr> </vt:lpstr>
      <vt:lpstr> </vt:lpstr>
      <vt:lpstr>EXAMPLES OF PERSONAL OPINIONS:</vt:lpstr>
      <vt:lpstr> </vt:lpstr>
      <vt:lpstr>Links of educational exercises on the web </vt:lpstr>
      <vt:lpstr>Present perfect tense</vt:lpstr>
      <vt:lpstr>Present perfect tense</vt:lpstr>
      <vt:lpstr>Present perfect tense</vt:lpstr>
      <vt:lpstr>Presentación de PowerPoint</vt:lpstr>
      <vt:lpstr>Presentación de PowerPoint</vt:lpstr>
      <vt:lpstr>Link of educational didactic exercise</vt:lpstr>
      <vt:lpstr>EXERCISES</vt:lpstr>
      <vt:lpstr>EXERCISES</vt:lpstr>
      <vt:lpstr>EXERCISES</vt:lpstr>
      <vt:lpstr>EXERCISES</vt:lpstr>
      <vt:lpstr>EXERCISES</vt:lpstr>
      <vt:lpstr>Presentación de PowerPoint</vt:lpstr>
      <vt:lpstr>Presentación de PowerPoint</vt:lpstr>
      <vt:lpstr>Presentación de PowerPoint</vt:lpstr>
      <vt:lpstr>Link interactivo</vt:lpstr>
      <vt:lpstr>EXERCISE</vt:lpstr>
      <vt:lpstr>EXERCISE</vt:lpstr>
      <vt:lpstr>EXERCISE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2026-03-12T00:13:31Z</dcterms:created>
  <dcterms:modified xsi:type="dcterms:W3CDTF">2026-04-16T14:57:14Z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