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81" r:id="rId5"/>
    <p:sldId id="282" r:id="rId6"/>
    <p:sldId id="283" r:id="rId7"/>
    <p:sldId id="284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8" r:id="rId20"/>
    <p:sldId id="279" r:id="rId21"/>
    <p:sldId id="280" r:id="rId22"/>
    <p:sldId id="272" r:id="rId23"/>
    <p:sldId id="273" r:id="rId24"/>
    <p:sldId id="274" r:id="rId25"/>
    <p:sldId id="275" r:id="rId26"/>
    <p:sldId id="276" r:id="rId27"/>
    <p:sldId id="277" r:id="rId28"/>
    <p:sldId id="285" r:id="rId2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8703E-B4ED-0D01-FED2-5205F704B3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9E83FB-9591-3F17-C94C-060277DA8F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7AB6D4-8009-791A-95E1-382DA120A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05-04-2026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513537-3C64-63CD-6DF9-1AF621E11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5E0F10-E7B3-A9D4-999F-FD10B628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02340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0F8F30-C4FB-CDB1-3BD7-4BD93FA6E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8EC15D-5AFF-9F9F-6AA6-1D055FC11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F13032-F59A-D891-8B20-8E3E0A377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05-04-2026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75C1DD-C200-609C-88C0-79F4FB98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3F8E2B-37F2-F7E0-D848-E3D4407E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3646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33C939-9B35-25D3-9927-E004733F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47496C-30F2-0126-EC61-9280A016C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456010-D437-2327-8E11-329F4DB5B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05-04-2026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7E147C-CCF2-4F84-BA1B-845A9A45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60238F-175A-20F8-A290-6A2E631E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6046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696862-8BB8-8893-84CB-8EF90D9EC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91D079-C6CC-EFF8-D46A-2B10B96D77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2D2EA32-C9A9-B299-2ECA-8C8B980A9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728517A-6B24-831A-BF5D-348C41C81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05-04-2026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A73E6E-5127-1B0A-9958-37012A13B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FC1ABD-6B20-BF85-F74E-33E7D1A43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45944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0880C7-A747-89DE-3CD6-310211222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F26D38-EBCE-C12B-C31F-B12542615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30557C-0B6D-5B8E-9FAD-8268FF1905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72DD2C6-04E4-A38C-BDCE-C3039DD153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D550FE3-F486-DA8E-CAC4-733E55FCC5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C9E9D39-6DDD-8D64-9651-FC120CA00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05-04-2026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FBBEB69-B682-5BD2-3D6B-828C6462A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F0DF9C0-868E-549E-CA76-E2597C86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4487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575DC-5665-5B10-2FA5-E847912AC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7BE0903-0C51-5030-4D40-704859A8C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05-04-2026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ADCB828-4D90-09EE-3945-7FC5D7CC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08FD34-E3FF-156A-4EF8-DB146FB3F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0401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E123AEA-9185-7243-F335-56CA5CFA9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05-04-2026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16E3C5F-6307-2AF0-19BC-42ECD17A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0B5C4C-C9E0-00A9-1482-1258F0573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104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914476-803F-EA58-09A3-4239B9B52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FE464E-DBEA-9D25-8E59-E43A6850E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0B46CB-4818-349C-2A12-8E41AF124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E12F0C-0058-9DB6-192E-5B63D83A7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05-04-2026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7F96C4-D0A7-F2B0-9514-883433791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36BFAC-1258-7376-2589-EFE87FBF4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80949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71202-B2DE-624D-B86C-1D2001725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21459E5-4D94-DD3B-F31A-A298D49B22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FDF767-988C-05A5-47A5-420B23546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0E6D31-DDB0-8575-8BE9-DC3F25FE2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05-04-2026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8B8F288-C964-0289-24F7-D9DCA15D3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08AA3A-65C9-AB31-39FB-C26027037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029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ED7F9-5356-A5D4-464F-AA61659F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D217451-E33A-C72D-0AD3-401D62EDFF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41A662-61B4-FAE7-18C8-A74968BE6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05-04-2026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023D97-0FEF-B5C8-71B2-B410B6C2E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15C614-E324-D402-026A-1344F9A8C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11702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80C7A0D-0A93-0C71-B29D-8505A86F73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EB4FD0-29B0-0716-68A9-560177634A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F87697-85F1-3101-9DB9-D7B20A95A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05-04-2026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889B2D-112D-0468-3161-8F7C87C95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422AE3-E4AC-8F03-669C-51C26BC8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7333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35EF299-00E0-DCBA-A6CA-2AEEE4F0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85CA2F-C83B-1E59-98A2-3DFA5EF15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54A122-B4C5-9414-6C42-4AD972BA18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1BC7D6-25F9-4B14-97FF-081CB587ED1E}" type="datetimeFigureOut">
              <a:rPr lang="es-CL" smtClean="0"/>
              <a:t>05-04-2026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CB5916-0B55-6B4A-2B02-D842A8C93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B8082C-F99B-AC9B-1EA9-4DC5A187B3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485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aula.edukarla.c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B76E2D-6E64-F37E-7EDD-C3CB430D1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92500"/>
          </a:xfrm>
        </p:spPr>
        <p:txBody>
          <a:bodyPr>
            <a:normAutofit/>
          </a:bodyPr>
          <a:lstStyle/>
          <a:p>
            <a:r>
              <a:rPr lang="es-CL" sz="5400" b="1" dirty="0">
                <a:solidFill>
                  <a:prstClr val="black"/>
                </a:solidFill>
                <a:latin typeface="Aptos Display" panose="02110004020202020204"/>
              </a:rPr>
              <a:t>Taller PAES M1</a:t>
            </a:r>
            <a:endParaRPr lang="es-CL" sz="54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FDD178-61D5-628A-3165-841FC8841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14863"/>
            <a:ext cx="9144000" cy="2642937"/>
          </a:xfrm>
        </p:spPr>
        <p:txBody>
          <a:bodyPr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Clase 5: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Expresiones Algebraicas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Productos Notables y Factorización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3° y 4° medio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CL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Claudio Chávez T.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0796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295EDE-602B-1529-C2BC-71FCAE226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Objetivos de la clase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85814A6-8BC4-8264-3025-B639C03336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012087"/>
            <a:ext cx="10198768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sz="3200" dirty="0">
                <a:latin typeface="Arial" panose="020B0604020202020204" pitchFamily="34" charset="0"/>
              </a:rPr>
              <a:t>Reconocer y aplicar productos notables 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sz="3200" dirty="0">
                <a:latin typeface="Arial" panose="020B0604020202020204" pitchFamily="34" charset="0"/>
              </a:rPr>
              <a:t>Factorizar expresiones algebraicas usando distintos métodos 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sz="3200" dirty="0">
                <a:latin typeface="Arial" panose="020B0604020202020204" pitchFamily="34" charset="0"/>
              </a:rPr>
              <a:t>Aplicar </a:t>
            </a:r>
            <a:r>
              <a:rPr lang="es-CL" altLang="es-CL" sz="3200" b="1" dirty="0">
                <a:latin typeface="Arial" panose="020B0604020202020204" pitchFamily="34" charset="0"/>
              </a:rPr>
              <a:t>factorización combinada</a:t>
            </a:r>
            <a:r>
              <a:rPr lang="es-CL" altLang="es-CL" sz="3200" dirty="0">
                <a:latin typeface="Arial" panose="020B0604020202020204" pitchFamily="34" charset="0"/>
              </a:rPr>
              <a:t> 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sz="3200" dirty="0">
                <a:latin typeface="Arial" panose="020B0604020202020204" pitchFamily="34" charset="0"/>
              </a:rPr>
              <a:t>Resolver problemas tipo PAES con contexto 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sz="3200" dirty="0">
                <a:latin typeface="Arial" panose="020B0604020202020204" pitchFamily="34" charset="0"/>
              </a:rPr>
              <a:t>Identificar errores típicos 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sz="3200" dirty="0">
                <a:latin typeface="Arial" panose="020B0604020202020204" pitchFamily="34" charset="0"/>
              </a:rPr>
              <a:t>Detectar el método correcto en segundos</a:t>
            </a:r>
            <a:endParaRPr kumimoji="0" lang="es-CL" altLang="es-CL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689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6A4E27-46FC-D01E-D106-25A299455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Recordemos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539715F-8208-88F6-3B5F-8B56AF0B0F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s-ES" dirty="0"/>
                  <a:t>¿QUÉ ES UNA EXPRESIÓN ALGEBRAICA?</a:t>
                </a:r>
              </a:p>
              <a:p>
                <a:pPr>
                  <a:buNone/>
                </a:pPr>
                <a:r>
                  <a:rPr lang="es-ES" dirty="0"/>
                  <a:t>    E</a:t>
                </a:r>
                <a:r>
                  <a:rPr lang="es-CL" dirty="0"/>
                  <a:t>s una combinación de: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s-CL" dirty="0"/>
                  <a:t>Números (coeficientes)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s-CL" dirty="0"/>
                  <a:t>Letras (variables) 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s-CL" dirty="0"/>
                  <a:t>Operaciones algebraicas</a:t>
                </a:r>
              </a:p>
              <a:p>
                <a:pPr>
                  <a:buNone/>
                </a:pPr>
                <a:r>
                  <a:rPr lang="es-CL" dirty="0"/>
                  <a:t>     Ejemplo:</a:t>
                </a:r>
                <a:br>
                  <a:rPr lang="es-CL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539715F-8208-88F6-3B5F-8B56AF0B0F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273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062801-D890-C965-4074-A9292BE1F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Reducción de términos semejantes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3DA82F-2515-150F-08A5-3CCC63D8D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CL" dirty="0"/>
              <a:t>Consiste en sumar o restar los coeficientes numéricos de los términos que tienen la misma parte literal (mismas letras y mismos exponentes)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-CL" b="1" dirty="0"/>
              <a:t>1°Identificar términos semejantes </a:t>
            </a:r>
            <a:r>
              <a:rPr lang="es-CL" dirty="0"/>
              <a:t>(aquellos que comparten mismas variables elevadas a las mismas potencias)</a:t>
            </a:r>
          </a:p>
          <a:p>
            <a:pPr algn="just">
              <a:lnSpc>
                <a:spcPct val="150000"/>
              </a:lnSpc>
              <a:buFont typeface="Aptos" panose="020B0004020202020204" pitchFamily="34" charset="0"/>
              <a:buChar char="→"/>
            </a:pPr>
            <a:r>
              <a:rPr lang="es-ES" dirty="0"/>
              <a:t>3x</a:t>
            </a:r>
            <a:r>
              <a:rPr lang="es-ES" baseline="30000" dirty="0"/>
              <a:t>2</a:t>
            </a:r>
            <a:r>
              <a:rPr lang="es-ES" dirty="0"/>
              <a:t> y -5x</a:t>
            </a:r>
            <a:r>
              <a:rPr lang="es-ES" baseline="30000" dirty="0"/>
              <a:t>2</a:t>
            </a:r>
            <a:r>
              <a:rPr lang="es-ES" dirty="0"/>
              <a:t> </a:t>
            </a:r>
            <a:r>
              <a:rPr lang="es-ES" b="1" dirty="0"/>
              <a:t>son semejantes </a:t>
            </a:r>
            <a:r>
              <a:rPr lang="es-ES" dirty="0"/>
              <a:t>porque ambos tienen x</a:t>
            </a:r>
            <a:r>
              <a:rPr lang="es-ES" baseline="30000" dirty="0"/>
              <a:t>2</a:t>
            </a:r>
          </a:p>
          <a:p>
            <a:pPr algn="just">
              <a:buFont typeface="Aptos" panose="020B0004020202020204" pitchFamily="34" charset="0"/>
              <a:buChar char="→"/>
            </a:pPr>
            <a:r>
              <a:rPr lang="es-ES" dirty="0"/>
              <a:t>2x y 2x</a:t>
            </a:r>
            <a:r>
              <a:rPr lang="es-ES" baseline="30000" dirty="0"/>
              <a:t>2</a:t>
            </a:r>
            <a:r>
              <a:rPr lang="es-ES" dirty="0"/>
              <a:t> </a:t>
            </a:r>
            <a:r>
              <a:rPr lang="es-ES" b="1" dirty="0"/>
              <a:t>no son semejantes </a:t>
            </a:r>
            <a:r>
              <a:rPr lang="es-ES" dirty="0"/>
              <a:t>porque sus exponentes son distintos</a:t>
            </a:r>
            <a:endParaRPr lang="es-CL" baseline="30000" dirty="0"/>
          </a:p>
        </p:txBody>
      </p:sp>
    </p:spTree>
    <p:extLst>
      <p:ext uri="{BB962C8B-B14F-4D97-AF65-F5344CB8AC3E}">
        <p14:creationId xmlns:p14="http://schemas.microsoft.com/office/powerpoint/2010/main" val="181660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C7F900-5780-CD40-3F5F-C91ED87A0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C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Reducción de términos semejantes</a:t>
            </a:r>
            <a:endParaRPr lang="es-CL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A3DE4CFD-A94D-7F4A-B50A-34BBDBC7FD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80913"/>
                <a:ext cx="10515600" cy="46672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s-CL" sz="2400" b="1" dirty="0"/>
                  <a:t>2° Operar con los coeficientes</a:t>
                </a:r>
              </a:p>
              <a:p>
                <a:pPr marL="0" indent="0">
                  <a:buNone/>
                </a:pPr>
                <a:r>
                  <a:rPr lang="es-CL" sz="2400" dirty="0"/>
                  <a:t>    Operaciones como sumas o restas solo con los coeficientes</a:t>
                </a:r>
              </a:p>
              <a:p>
                <a:pPr marL="0" indent="0">
                  <a:buNone/>
                </a:pPr>
                <a:r>
                  <a:rPr lang="es-CL" sz="2400" dirty="0"/>
                  <a:t>    (parte literal intacta) </a:t>
                </a:r>
              </a:p>
              <a:p>
                <a:pPr marL="0" indent="0">
                  <a:buNone/>
                </a:pPr>
                <a:r>
                  <a:rPr lang="es-CL" sz="2400" dirty="0"/>
                  <a:t>     3x + 2x –x         se transforma en           x (3+2-1)</a:t>
                </a:r>
              </a:p>
              <a:p>
                <a:pPr marL="0" indent="0">
                  <a:buNone/>
                </a:pPr>
                <a:r>
                  <a:rPr lang="es-CL" sz="2400" b="1" dirty="0"/>
                  <a:t>3° </a:t>
                </a:r>
                <a:r>
                  <a:rPr lang="es-CL" sz="2400" dirty="0"/>
                  <a:t>En expresiones extensas, </a:t>
                </a:r>
                <a:r>
                  <a:rPr lang="es-CL" sz="2400" b="1" dirty="0"/>
                  <a:t>agrupar y reducir </a:t>
                </a:r>
                <a:r>
                  <a:rPr lang="es-CL" sz="2400" dirty="0"/>
                  <a:t>(según familia de términos)</a:t>
                </a:r>
              </a:p>
              <a:p>
                <a:pPr marL="0" indent="0">
                  <a:buNone/>
                </a:pPr>
                <a:r>
                  <a:rPr lang="es-CL" sz="2400" dirty="0"/>
                  <a:t>     </a:t>
                </a:r>
                <a14:m>
                  <m:oMath xmlns:m="http://schemas.openxmlformats.org/officeDocument/2006/math">
                    <m:r>
                      <a:rPr lang="es-CL" sz="240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s-CL" sz="240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s-CL" sz="240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s-CL" sz="240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s-CL" sz="240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s-CL" sz="240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CL" sz="24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s-CL" sz="240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s-CL" sz="240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s-CL" sz="240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s-CL" sz="240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s-CL" sz="2400" dirty="0"/>
              </a:p>
              <a:p>
                <a:pPr marL="0" indent="0">
                  <a:buNone/>
                </a:pPr>
                <a:r>
                  <a:rPr lang="es-CL" sz="2400" dirty="0"/>
                  <a:t>    Entonces :</a:t>
                </a:r>
              </a:p>
              <a:p>
                <a:pPr marL="0" indent="0">
                  <a:buNone/>
                </a:pPr>
                <a:r>
                  <a:rPr kumimoji="0" lang="es-CL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lang="es-CL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s-CL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d>
                      <m:dPr>
                        <m:ctrlPr>
                          <a:rPr kumimoji="0" lang="es-C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s-C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  <m:r>
                          <a:rPr kumimoji="0" lang="es-C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s-C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e>
                    </m:d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</m:oMath>
                </a14:m>
                <a:endParaRPr lang="es-CL" sz="2400" dirty="0"/>
              </a:p>
              <a:p>
                <a:pPr marL="0" indent="0">
                  <a:buNone/>
                </a:pPr>
                <a:r>
                  <a:rPr kumimoji="0" lang="es-CL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lang="es-CL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CL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d>
                      <m:dPr>
                        <m:ctrlPr>
                          <a:rPr kumimoji="0" lang="es-C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s-C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  <m:r>
                          <a:rPr kumimoji="0" lang="es-C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s-C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</m:t>
                        </m:r>
                      </m:e>
                    </m:d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10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</m:oMath>
                </a14:m>
                <a:endParaRPr lang="es-CL" sz="2400" dirty="0"/>
              </a:p>
              <a:p>
                <a:pPr marL="0" lvl="0" indent="0">
                  <a:buNone/>
                </a:pPr>
                <a:r>
                  <a:rPr kumimoji="0" lang="es-CL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   </a:t>
                </a:r>
                <a14:m>
                  <m:oMath xmlns:m="http://schemas.openxmlformats.org/officeDocument/2006/math"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7</m:t>
                    </m:r>
                    <m:r>
                      <a:rPr kumimoji="0" lang="es-CL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</m:oMath>
                </a14:m>
                <a:r>
                  <a:rPr lang="es-CL" sz="2400" dirty="0"/>
                  <a:t> = </a:t>
                </a:r>
                <a14:m>
                  <m:oMath xmlns:m="http://schemas.openxmlformats.org/officeDocument/2006/math">
                    <m:r>
                      <a:rPr lang="es-CL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s-CL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s-CL" sz="2400" dirty="0">
                    <a:solidFill>
                      <a:prstClr val="black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s-CL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es-CL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s-CL" sz="2400" dirty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</a:pPr>
                <a:endParaRPr lang="es-CL" sz="2400" dirty="0">
                  <a:solidFill>
                    <a:prstClr val="black"/>
                  </a:solidFill>
                </a:endParaRPr>
              </a:p>
              <a:p>
                <a:pPr marL="0" indent="0">
                  <a:buNone/>
                </a:pPr>
                <a:endParaRPr lang="es-CL" sz="2400" dirty="0"/>
              </a:p>
              <a:p>
                <a:pPr marL="0" indent="0">
                  <a:buNone/>
                </a:pPr>
                <a:endParaRPr lang="es-CL" sz="2400" dirty="0"/>
              </a:p>
              <a:p>
                <a:pPr marL="0" indent="0">
                  <a:buNone/>
                </a:pPr>
                <a:endParaRPr lang="es-CL" sz="2400" dirty="0"/>
              </a:p>
              <a:p>
                <a:pPr marL="0" indent="0">
                  <a:buNone/>
                </a:pPr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A3DE4CFD-A94D-7F4A-B50A-34BBDBC7FD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80913"/>
                <a:ext cx="10515600" cy="4667250"/>
              </a:xfrm>
              <a:blipFill>
                <a:blip r:embed="rId2"/>
                <a:stretch>
                  <a:fillRect l="-928" t="-1699" b="-13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028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6A7A59-E1A1-47A7-3A5C-A4102A149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C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Reducción de términos semejantes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014EEF-443B-30E8-F875-D66DA611E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b="1" dirty="0"/>
              <a:t>4° Manejo de paréntesis</a:t>
            </a:r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ES" dirty="0"/>
              <a:t>Si una expresión tiene paréntesis, es crucial fijarse en el signo que los antecede antes de reducir</a:t>
            </a:r>
          </a:p>
          <a:p>
            <a:pPr marL="0" indent="0">
              <a:buNone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Signo (+): Los términos dentro del paréntesis mantienen su signo original.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Signo (-): Todos los términos dentro del paréntesis cambian su signo al eliminarlo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83997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F8975F-95ED-1A37-0FD4-2C741F184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En </a:t>
            </a:r>
            <a:r>
              <a:rPr lang="es-CL" dirty="0" err="1"/>
              <a:t>sintesis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0F895D-B72E-97AE-8D87-58644A095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Imagine que tiene un canasto con frutas mezcladas. Reducir términos semejantes es simplemente agrupar lo que es igual para que se vea ordenado.</a:t>
            </a:r>
          </a:p>
          <a:p>
            <a:r>
              <a:rPr lang="es-CL" dirty="0"/>
              <a:t>La reducción de términos permite transformar expresiones algebraicas largas en su mínima expresión para facilitar el cálculo de resultados en problemas de planteo o modelos matemáticos</a:t>
            </a:r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8199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9B539F-4012-A04F-90B6-FC38F28B3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Productos Notables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CE846E-8645-D2D9-944F-7A6AAC68C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Son multiplicaciones algebraicas que siguen patrones fijos y que permiten:</a:t>
            </a:r>
          </a:p>
          <a:p>
            <a:pPr marL="0" indent="0">
              <a:buNone/>
            </a:pPr>
            <a:endParaRPr lang="es-ES" dirty="0"/>
          </a:p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Simplificar cálculos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Factorizar más rápido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7672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A909F-D087-FE86-FEFF-B810064F3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Principales Productos Notables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E563C6BE-AD53-A327-D93D-044C9B878A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+mj-lt"/>
                  <a:buAutoNum type="arabicPeriod"/>
                </a:pPr>
                <a:r>
                  <a:rPr lang="es-CL" b="1" dirty="0"/>
                  <a:t>Cuadrado de binomio</a:t>
                </a:r>
                <a:r>
                  <a:rPr lang="es-CL" dirty="0"/>
                  <a:t> 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endChr m:val="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𝑏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"/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𝑎𝑏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Font typeface="+mj-lt"/>
                  <a:buAutoNum type="arabicPeriod" startAt="2"/>
                </a:pPr>
                <a:r>
                  <a:rPr lang="es-CL" b="1" dirty="0"/>
                  <a:t>Cuadrado de diferencia</a:t>
                </a:r>
                <a:r>
                  <a:rPr lang="es-CL" dirty="0"/>
                  <a:t> 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endChr m:val="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𝑏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"/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𝑎𝑏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Font typeface="+mj-lt"/>
                  <a:buAutoNum type="arabicPeriod" startAt="3"/>
                </a:pPr>
                <a:r>
                  <a:rPr lang="es-CL" b="1" dirty="0"/>
                  <a:t>Producto de binomios conjugados</a:t>
                </a:r>
                <a:r>
                  <a:rPr lang="es-CL" dirty="0"/>
                  <a:t> 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ar-AE" dirty="0"/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E563C6BE-AD53-A327-D93D-044C9B878A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429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63E157-1E54-4125-8D42-3F760E504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Ejemplos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9268969-0CCF-0CE8-33D2-DAD33E6FE3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s-CL" dirty="0"/>
                  <a:t>1. Cuadrado de binomio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endChr m:val="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"/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 marL="0" indent="0">
                  <a:buNone/>
                </a:pPr>
                <a:r>
                  <a:rPr lang="es-CL" dirty="0"/>
                  <a:t>2. Cuadrado de diferencia</a:t>
                </a:r>
              </a:p>
              <a:p>
                <a:pPr marL="0" indent="0">
                  <a:buNone/>
                </a:pPr>
                <a:r>
                  <a:rPr lang="es-CL" dirty="0"/>
                  <a:t>                  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CL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s-CL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CL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s-CL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s-CL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</m:e>
                      <m:sup>
                        <m:r>
                          <a:rPr lang="es-CL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CL" dirty="0"/>
                  <a:t>=</a:t>
                </a:r>
                <a:r>
                  <a:rPr lang="ar-AE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ar-AE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CL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ar-AE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s-CL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s-CL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ar-AE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AE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CL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3. Producto de binomios conjugados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ar-AE" dirty="0"/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9268969-0CCF-0CE8-33D2-DAD33E6FE3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769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578E3-1DD1-02DC-A872-EACBB8F2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Factorización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4542320-5E41-6F7F-B095-2D998F0987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s-CL" dirty="0"/>
                  <a:t>¿QUÉ ES FACTORIZAR?</a:t>
                </a:r>
              </a:p>
              <a:p>
                <a:pPr marL="0" indent="0">
                  <a:buNone/>
                </a:pPr>
                <a:endParaRPr lang="es-CL" dirty="0"/>
              </a:p>
              <a:p>
                <a:pPr marL="0" indent="0">
                  <a:buNone/>
                </a:pPr>
                <a:r>
                  <a:rPr lang="es-CL" dirty="0"/>
                  <a:t>     En términos simples, es expresar una suma como producto</a:t>
                </a:r>
              </a:p>
              <a:p>
                <a:pPr>
                  <a:buNone/>
                </a:pPr>
                <a:r>
                  <a:rPr lang="es-CL" dirty="0"/>
                  <a:t>     Ejemplo: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endParaRPr lang="es-CL" dirty="0"/>
              </a:p>
              <a:p>
                <a:pPr>
                  <a:buNone/>
                </a:pPr>
                <a:r>
                  <a:rPr lang="es-CL" dirty="0"/>
                  <a:t>    Es “desarmar” un resultado para ver que elementos le dieron</a:t>
                </a:r>
              </a:p>
              <a:p>
                <a:pPr>
                  <a:buNone/>
                </a:pPr>
                <a:r>
                  <a:rPr lang="es-CL" dirty="0"/>
                  <a:t>     origen por medio de una multiplicación </a:t>
                </a:r>
              </a:p>
              <a:p>
                <a:pPr>
                  <a:buNone/>
                </a:pPr>
                <a:endParaRPr lang="es-CL" dirty="0"/>
              </a:p>
              <a:p>
                <a:pPr>
                  <a:buNone/>
                </a:pPr>
                <a:endParaRPr lang="ar-AE" dirty="0"/>
              </a:p>
              <a:p>
                <a:pPr marL="0" indent="0">
                  <a:buNone/>
                </a:pPr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4542320-5E41-6F7F-B095-2D998F0987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371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F2F92-0987-4C0A-93FD-4684B6495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Métodos de factorización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E74893-540B-E575-35A9-B3499F237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CL" dirty="0"/>
              <a:t>Factor común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/>
              <a:t>Diferencia de cuadrados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/>
              <a:t>Trinomio cuadrado perfecto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/>
              <a:t>Trinomio general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/>
              <a:t>Agrupación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/>
              <a:t>Factorización combinada</a:t>
            </a:r>
          </a:p>
        </p:txBody>
      </p:sp>
    </p:spTree>
    <p:extLst>
      <p:ext uri="{BB962C8B-B14F-4D97-AF65-F5344CB8AC3E}">
        <p14:creationId xmlns:p14="http://schemas.microsoft.com/office/powerpoint/2010/main" val="387238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E244A-8616-4AF1-200B-546E52FF0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C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Métodos de factorización</a:t>
            </a:r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A6B032F-8F30-70DE-BE13-CE92F2ED6B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s-CL" dirty="0"/>
                  <a:t>FACTOR COMÚN (¿qué se repite?)</a:t>
                </a:r>
              </a:p>
              <a:p>
                <a:pPr marL="0" indent="0">
                  <a:buNone/>
                </a:pPr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endParaRPr lang="es-CL" dirty="0"/>
              </a:p>
              <a:p>
                <a:pPr>
                  <a:buNone/>
                </a:pPr>
                <a:r>
                  <a:rPr lang="es-CL" dirty="0"/>
                  <a:t>2. DIFERENCIA DE CUADRADOS</a:t>
                </a:r>
              </a:p>
              <a:p>
                <a:pPr>
                  <a:buNone/>
                </a:pPr>
                <a:endParaRPr lang="es-CL" b="1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s-CL" dirty="0"/>
                  <a:t>Ejemplo: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endParaRPr lang="ar-AE" dirty="0"/>
              </a:p>
              <a:p>
                <a:pPr marL="514350" indent="-514350">
                  <a:buFont typeface="+mj-lt"/>
                  <a:buAutoNum type="arabicPeriod"/>
                </a:pPr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A6B032F-8F30-70DE-BE13-CE92F2ED6B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87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3D5EE2-EC0B-7E26-9F43-1B61C1D30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C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Métodos de factorización</a:t>
            </a:r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88510C9-7EF4-76A6-2189-BD6BA5D60D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3. TRINOMIO CUADRADO PERFECTO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endChr m:val="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"/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ar-AE" dirty="0"/>
                  <a:t> </a:t>
                </a:r>
                <a:r>
                  <a:rPr lang="es-CL" dirty="0"/>
                  <a:t>Debe cumplir con:</a:t>
                </a:r>
              </a:p>
              <a:p>
                <a:r>
                  <a:rPr lang="es-CL" dirty="0"/>
                  <a:t>     Primer y último término deben ser cuadrados perfectos </a:t>
                </a:r>
              </a:p>
              <a:p>
                <a:r>
                  <a:rPr lang="es-CL" dirty="0"/>
                  <a:t>     Término del medio = doble producto</a:t>
                </a:r>
              </a:p>
              <a:p>
                <a:pPr marL="0" indent="0">
                  <a:buNone/>
                </a:pPr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88510C9-7EF4-76A6-2189-BD6BA5D60D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463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5C2E9A-8472-7192-5B2E-0FF42E744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C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Métodos de factorización</a:t>
            </a:r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3FA144B-37A6-8345-1868-48F50A6353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4. TRINOMIO GENERAL</a:t>
                </a:r>
              </a:p>
              <a:p>
                <a:pPr>
                  <a:buNone/>
                </a:pPr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endParaRPr lang="es-CL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s-CL" dirty="0"/>
                  <a:t>Buscar dos números que: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dirty="0"/>
                  <a:t>Multipliquen = 6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dirty="0"/>
                  <a:t>Sumen = 5</a:t>
                </a:r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3FA144B-37A6-8345-1868-48F50A6353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389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F8E3B0-D71C-2A82-9D95-346995D20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C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Métodos de factorización</a:t>
            </a:r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373DBA3-DB69-B098-646D-9C044B4FF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27049"/>
              </a:xfrm>
            </p:spPr>
            <p:txBody>
              <a:bodyPr/>
              <a:lstStyle/>
              <a:p>
                <a:pPr>
                  <a:buNone/>
                </a:pPr>
                <a:r>
                  <a:rPr lang="es-CL" sz="2400" dirty="0"/>
                  <a:t>5. FACTORIZACIÓN POR AGRUPACIÓN (cuando un polinomio tiene cuatro o mas términos y no hay un factor común)</a:t>
                </a:r>
              </a:p>
              <a:p>
                <a:pPr>
                  <a:buNone/>
                </a:pPr>
                <a:endParaRPr lang="es-CL" sz="24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ar-AE" sz="2400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ar-AE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400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AE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400" i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s-CL" sz="2400" dirty="0"/>
              </a:p>
              <a:p>
                <a:pPr>
                  <a:buNone/>
                </a:pPr>
                <a:r>
                  <a:rPr lang="es-CL" sz="2400" dirty="0"/>
                  <a:t>Paso 1: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A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ar-AE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ar-AE" sz="24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ar-AE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ar-AE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ar-AE" sz="2400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ar-A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ar-AE" sz="2400" dirty="0"/>
              </a:p>
              <a:p>
                <a:pPr>
                  <a:buNone/>
                </a:pPr>
                <a:r>
                  <a:rPr lang="es-CL" sz="2400" dirty="0"/>
                  <a:t>Paso 2: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ar-A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ar-AE" sz="2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400" i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ar-A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ar-AE" sz="2400" dirty="0"/>
              </a:p>
              <a:p>
                <a:pPr>
                  <a:buNone/>
                </a:pPr>
                <a:r>
                  <a:rPr lang="es-CL" sz="2400" dirty="0"/>
                  <a:t>Resultado: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A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d>
                        <m:dPr>
                          <m:ctrlPr>
                            <a:rPr lang="ar-A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ar-AE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ar-AE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sz="2400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ar-AE" sz="2400" dirty="0"/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373DBA3-DB69-B098-646D-9C044B4FF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27049"/>
              </a:xfrm>
              <a:blipFill>
                <a:blip r:embed="rId2"/>
                <a:stretch>
                  <a:fillRect l="-928" t="-1750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746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0BFF23-7EEE-BE00-A3AC-618CE038F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C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Métodos de factorización</a:t>
            </a:r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1AD9083-9D17-46DA-7E0C-E7AFC88D29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6. FACTORIZACIÓN COMBINADA</a:t>
                </a:r>
              </a:p>
              <a:p>
                <a:pPr>
                  <a:buNone/>
                </a:pPr>
                <a:r>
                  <a:rPr lang="es-CL" dirty="0"/>
                  <a:t>Ejemplo: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s-CL" dirty="0"/>
                  <a:t>Paso 1: factor común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s-CL" dirty="0"/>
                  <a:t>Paso 2: diferencia de cuadrados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1AD9083-9D17-46DA-7E0C-E7AFC88D29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463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7A63AD-2271-BCF6-4061-D454DB888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C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Métodos de factorización</a:t>
            </a:r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04501D90-4A41-1AE0-65AD-0E3CE09150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EJEMPLO COMPLETO (COMBINADA)</a:t>
                </a:r>
              </a:p>
              <a:p>
                <a:pPr>
                  <a:buNone/>
                </a:pPr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s-CL" dirty="0"/>
                  <a:t>Paso 1:</a:t>
                </a:r>
                <a14:m>
                  <m:oMath xmlns:m="http://schemas.openxmlformats.org/officeDocument/2006/math">
                    <m:r>
                      <a:rPr lang="es-CL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s-CL" b="0" i="0" smtClean="0">
                        <a:latin typeface="Cambria Math" panose="02040503050406030204" pitchFamily="18" charset="0"/>
                      </a:rPr>
                      <m:t>factor</m:t>
                    </m:r>
                    <m:r>
                      <a:rPr lang="es-CL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CL" b="0" i="0" smtClean="0">
                        <a:latin typeface="Cambria Math" panose="02040503050406030204" pitchFamily="18" charset="0"/>
                      </a:rPr>
                      <m:t>com</m:t>
                    </m:r>
                    <m:r>
                      <a:rPr lang="es-CL" b="0" i="0" smtClean="0">
                        <a:latin typeface="Cambria Math" panose="02040503050406030204" pitchFamily="18" charset="0"/>
                      </a:rPr>
                      <m:t>ú</m:t>
                    </m:r>
                    <m:r>
                      <m:rPr>
                        <m:sty m:val="p"/>
                      </m:rPr>
                      <a:rPr lang="es-CL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s-CL" b="0" i="0" smtClean="0">
                        <a:latin typeface="Cambria Math" panose="02040503050406030204" pitchFamily="18" charset="0"/>
                      </a:rPr>
                      <m:t>)       </m:t>
                    </m:r>
                    <m:r>
                      <a:rPr lang="es-CL">
                        <a:latin typeface="Cambria Math" panose="02040503050406030204" pitchFamily="18" charset="0"/>
                      </a:rPr>
                      <m:t>2</m:t>
                    </m:r>
                    <m:r>
                      <a:rPr lang="es-CL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ar-AE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ar-AE" i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endParaRPr lang="ar-AE" dirty="0"/>
              </a:p>
              <a:p>
                <a:pPr>
                  <a:buNone/>
                </a:pPr>
                <a:r>
                  <a:rPr lang="es-CL" dirty="0"/>
                  <a:t>Paso 2 (trinomio):</a:t>
                </a:r>
              </a:p>
              <a:p>
                <a:pPr>
                  <a:buNone/>
                </a:pPr>
                <a:r>
                  <a:rPr lang="es-CL" dirty="0"/>
                  <a:t>Buscar números → no exacto → queda así factorizado</a:t>
                </a:r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04501D90-4A41-1AE0-65AD-0E3CE09150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052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00222A-FEBF-7B51-B777-E97B52B55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Ejemplo de factorización en contexto real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42FAED4-8924-A4FF-70FF-F57DCAB2BB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s-CL" dirty="0"/>
                  <a:t>Imaginemos que tenemos un jardín cuadrado grande y queremos instalar una piscina cuadrada mas pequeña en una de las esquinas. La factorización por diferencia ayudara a calcular rápidamente el área de césped que queda</a:t>
                </a:r>
              </a:p>
              <a:p>
                <a:pPr>
                  <a:spcBef>
                    <a:spcPts val="1800"/>
                  </a:spcBef>
                  <a:spcAft>
                    <a:spcPts val="900"/>
                  </a:spcAft>
                  <a:buNone/>
                </a:pPr>
                <a:r>
                  <a:rPr lang="es-CL" dirty="0"/>
                  <a:t> </a:t>
                </a:r>
                <a:r>
                  <a:rPr lang="es-ES" b="1" u="none" strike="noStrike" dirty="0">
                    <a:effectLst/>
                    <a:latin typeface="Google Sans"/>
                  </a:rPr>
                  <a:t>El Escenario:</a:t>
                </a:r>
              </a:p>
              <a:p>
                <a:pPr>
                  <a:spcBef>
                    <a:spcPts val="900"/>
                  </a:spcBef>
                  <a:spcAft>
                    <a:spcPts val="900"/>
                  </a:spcAft>
                  <a:buFont typeface="Arial" panose="020B0604020202020204" pitchFamily="34" charset="0"/>
                  <a:buChar char="•"/>
                </a:pPr>
                <a:r>
                  <a:rPr lang="es-ES" b="0" u="none" strike="noStrike" dirty="0">
                    <a:effectLst/>
                    <a:latin typeface="Google Sans"/>
                  </a:rPr>
                  <a:t>El lado del jardín mide (</a:t>
                </a:r>
                <a14:m>
                  <m:oMath xmlns:m="http://schemas.openxmlformats.org/officeDocument/2006/math">
                    <m:r>
                      <a:rPr kumimoji="0" lang="ar-AE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𝑎</m:t>
                    </m:r>
                  </m:oMath>
                </a14:m>
                <a:r>
                  <a:rPr lang="es-ES" b="0" u="none" strike="noStrike" dirty="0">
                    <a:effectLst/>
                    <a:latin typeface="Google Sans"/>
                  </a:rPr>
                  <a:t>)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900"/>
                  </a:spcBef>
                  <a:spcAft>
                    <a:spcPts val="9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s-ES" b="0" u="none" strike="noStrike" dirty="0">
                    <a:effectLst/>
                    <a:latin typeface="Google Sans"/>
                  </a:rPr>
                  <a:t>El lado de la piscina mide </a:t>
                </a:r>
                <a:r>
                  <a:rPr kumimoji="0" lang="es-E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oogle Sans"/>
                    <a:ea typeface="+mn-ea"/>
                    <a:cs typeface="+mn-cs"/>
                  </a:rPr>
                  <a:t>(</a:t>
                </a:r>
                <a14:m>
                  <m:oMath xmlns:m="http://schemas.openxmlformats.org/officeDocument/2006/math">
                    <m:r>
                      <a:rPr kumimoji="0" lang="es-CL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𝑏</m:t>
                    </m:r>
                  </m:oMath>
                </a14:m>
                <a:r>
                  <a:rPr kumimoji="0" lang="es-E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oogle Sans"/>
                    <a:ea typeface="+mn-ea"/>
                    <a:cs typeface="+mn-cs"/>
                  </a:rPr>
                  <a:t>)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900"/>
                  </a:spcBef>
                  <a:spcAft>
                    <a:spcPts val="9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s-ES" b="0" u="none" strike="noStrike" dirty="0">
                    <a:effectLst/>
                    <a:latin typeface="Google Sans"/>
                  </a:rPr>
                  <a:t>El área de césped restante es:</a:t>
                </a:r>
                <a:r>
                  <a:rPr lang="es-ES" dirty="0">
                    <a:solidFill>
                      <a:prstClr val="black"/>
                    </a:solidFill>
                    <a:latin typeface="Google San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ar-AE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𝑎</m:t>
                    </m:r>
                    <m:r>
                      <a:rPr kumimoji="0" lang="es-CL" sz="2800" b="0" i="1" u="none" strike="noStrike" kern="1200" cap="none" spc="0" normalizeH="0" baseline="3000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2</m:t>
                    </m:r>
                    <m:r>
                      <a:rPr kumimoji="0" lang="es-CL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−</m:t>
                    </m:r>
                    <m:r>
                      <a:rPr kumimoji="0" lang="es-CL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𝑏</m:t>
                    </m:r>
                    <m:r>
                      <a:rPr kumimoji="0" lang="es-CL" sz="2800" b="0" i="1" u="none" strike="noStrike" kern="1200" cap="none" spc="0" normalizeH="0" baseline="3000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2</m:t>
                    </m:r>
                  </m:oMath>
                </a14:m>
                <a:endParaRPr kumimoji="0" lang="es-ES" sz="28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oogle Sans"/>
                  <a:ea typeface="+mn-ea"/>
                </a:endParaRPr>
              </a:p>
              <a:p>
                <a:pPr>
                  <a:spcBef>
                    <a:spcPts val="900"/>
                  </a:spcBef>
                  <a:spcAft>
                    <a:spcPts val="900"/>
                  </a:spcAft>
                  <a:buFont typeface="Arial" panose="020B0604020202020204" pitchFamily="34" charset="0"/>
                  <a:buChar char="•"/>
                </a:pPr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42FAED4-8924-A4FF-70FF-F57DCAB2BB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 r="-174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557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794B7-2A2E-12B0-93F4-961058EB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C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Ejemplo de factorización en contexto real</a:t>
            </a:r>
            <a:endParaRPr lang="es-CL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301CB22-AE31-832E-6C66-681B9ED0F4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s-CL" sz="2400" dirty="0"/>
                  <a:t>Factorización por diferencia de cuadrados</a:t>
                </a:r>
              </a:p>
              <a:p>
                <a:pPr marL="0" indent="0">
                  <a:buNone/>
                </a:pPr>
                <a:r>
                  <a:rPr lang="es-CL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ar-AE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pPr>
                      <m:e>
                        <m:r>
                          <a:rPr kumimoji="0" lang="es-C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    </m:t>
                        </m:r>
                        <m:r>
                          <a:rPr kumimoji="0" lang="ar-AE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𝑎</m:t>
                        </m:r>
                      </m:e>
                      <m:sup>
                        <m:r>
                          <a:rPr kumimoji="0" lang="ar-AE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2</m:t>
                        </m:r>
                      </m:sup>
                    </m:sSup>
                    <m:r>
                      <a:rPr kumimoji="0" lang="ar-AE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−</m:t>
                    </m:r>
                    <m:sSup>
                      <m:sSupPr>
                        <m:ctrlPr>
                          <a:rPr kumimoji="0" lang="ar-AE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pPr>
                      <m:e>
                        <m:r>
                          <a:rPr kumimoji="0" lang="ar-AE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𝑏</m:t>
                        </m:r>
                      </m:e>
                      <m:sup>
                        <m:r>
                          <a:rPr kumimoji="0" lang="ar-AE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2</m:t>
                        </m:r>
                      </m:sup>
                    </m:sSup>
                    <m:r>
                      <a:rPr kumimoji="0" lang="ar-AE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=</m:t>
                    </m:r>
                    <m:d>
                      <m:dPr>
                        <m:ctrlPr>
                          <a:rPr kumimoji="0" lang="ar-AE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dPr>
                      <m:e>
                        <m:r>
                          <a:rPr kumimoji="0" lang="ar-AE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𝑎</m:t>
                        </m:r>
                        <m:r>
                          <a:rPr kumimoji="0" lang="ar-AE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−</m:t>
                        </m:r>
                        <m:r>
                          <a:rPr kumimoji="0" lang="ar-AE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𝑏</m:t>
                        </m:r>
                      </m:e>
                    </m:d>
                    <m:d>
                      <m:dPr>
                        <m:ctrlPr>
                          <a:rPr kumimoji="0" lang="ar-AE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dPr>
                      <m:e>
                        <m:r>
                          <a:rPr kumimoji="0" lang="ar-AE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𝑎</m:t>
                        </m:r>
                        <m:r>
                          <a:rPr kumimoji="0" lang="ar-AE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+</m:t>
                        </m:r>
                        <m:r>
                          <a:rPr kumimoji="0" lang="ar-AE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𝑏</m:t>
                        </m:r>
                      </m:e>
                    </m:d>
                  </m:oMath>
                </a14:m>
                <a:endParaRPr lang="es-CL" sz="2400" dirty="0"/>
              </a:p>
              <a:p>
                <a:pPr marL="0" indent="0">
                  <a:buNone/>
                </a:pPr>
                <a:endParaRPr lang="es-CL" sz="2400" dirty="0"/>
              </a:p>
              <a:p>
                <a:r>
                  <a:rPr lang="es-CL" sz="2400" dirty="0"/>
                  <a:t>…ahora con números…</a:t>
                </a:r>
              </a:p>
              <a:p>
                <a:pPr lvl="0">
                  <a:spcBef>
                    <a:spcPts val="900"/>
                  </a:spcBef>
                  <a:spcAft>
                    <a:spcPts val="900"/>
                  </a:spcAft>
                  <a:defRPr/>
                </a:pPr>
                <a:r>
                  <a:rPr lang="es-CL" sz="2400" b="0" u="none" strike="noStrike" dirty="0">
                    <a:effectLst/>
                    <a:latin typeface="Google Sans"/>
                  </a:rPr>
                  <a:t>Si el jardín mide </a:t>
                </a:r>
                <a:r>
                  <a:rPr lang="es-CL" sz="2400" b="1" u="none" strike="noStrike" dirty="0">
                    <a:effectLst/>
                    <a:latin typeface="Google Sans"/>
                  </a:rPr>
                  <a:t>10mt</a:t>
                </a:r>
                <a:r>
                  <a:rPr lang="es-CL" sz="2400" b="0" u="none" strike="noStrike" dirty="0">
                    <a:effectLst/>
                    <a:latin typeface="Google Sans"/>
                  </a:rPr>
                  <a:t> de lado </a:t>
                </a:r>
                <a:r>
                  <a:rPr kumimoji="0" lang="es-E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oogle Sans"/>
                    <a:ea typeface="+mn-ea"/>
                    <a:cs typeface="+mn-cs"/>
                  </a:rPr>
                  <a:t>(</a:t>
                </a:r>
                <a14:m>
                  <m:oMath xmlns:m="http://schemas.openxmlformats.org/officeDocument/2006/math">
                    <m:r>
                      <a:rPr kumimoji="0" lang="ar-AE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𝑎</m:t>
                    </m:r>
                  </m:oMath>
                </a14:m>
                <a:r>
                  <a:rPr kumimoji="0" lang="es-E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oogle Sans"/>
                    <a:ea typeface="+mn-ea"/>
                    <a:cs typeface="+mn-cs"/>
                  </a:rPr>
                  <a:t> = 10) </a:t>
                </a:r>
                <a:r>
                  <a:rPr lang="es-CL" sz="2400" b="0" u="none" strike="noStrike" dirty="0">
                    <a:effectLst/>
                    <a:latin typeface="Google Sans"/>
                  </a:rPr>
                  <a:t>y la piscina </a:t>
                </a:r>
                <a:r>
                  <a:rPr lang="es-CL" sz="2400" b="1" u="none" strike="noStrike" dirty="0">
                    <a:effectLst/>
                    <a:latin typeface="Google Sans"/>
                  </a:rPr>
                  <a:t>3mt</a:t>
                </a:r>
                <a:r>
                  <a:rPr lang="es-CL" sz="2400" b="0" u="none" strike="noStrike" dirty="0">
                    <a:effectLst/>
                    <a:latin typeface="Google Sans"/>
                  </a:rPr>
                  <a:t> de lado </a:t>
                </a:r>
                <a:r>
                  <a:rPr lang="es-ES" sz="2400" dirty="0">
                    <a:solidFill>
                      <a:prstClr val="black"/>
                    </a:solidFill>
                    <a:latin typeface="Google Sans"/>
                  </a:rPr>
                  <a:t>(</a:t>
                </a:r>
                <a14:m>
                  <m:oMath xmlns:m="http://schemas.openxmlformats.org/officeDocument/2006/math">
                    <m:r>
                      <a:rPr lang="es-CL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s-CL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s-CL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s-ES" sz="2400" dirty="0">
                    <a:solidFill>
                      <a:prstClr val="black"/>
                    </a:solidFill>
                    <a:latin typeface="Google Sans"/>
                  </a:rPr>
                  <a:t>)</a:t>
                </a:r>
              </a:p>
              <a:p>
                <a:pPr>
                  <a:spcBef>
                    <a:spcPts val="900"/>
                  </a:spcBef>
                  <a:spcAft>
                    <a:spcPts val="900"/>
                  </a:spcAft>
                  <a:buFont typeface="+mj-lt"/>
                  <a:buAutoNum type="arabicPeriod"/>
                </a:pPr>
                <a:r>
                  <a:rPr lang="es-CL" sz="2400" b="1" u="none" strike="noStrike" dirty="0">
                    <a:effectLst/>
                    <a:latin typeface="Google Sans"/>
                  </a:rPr>
                  <a:t>Cálculo directo:</a:t>
                </a:r>
                <a:r>
                  <a:rPr lang="es-CL" sz="2400" b="0" u="none" strike="noStrike" dirty="0">
                    <a:effectLst/>
                    <a:latin typeface="Google Sans"/>
                  </a:rPr>
                  <a:t> 100 - 9 = 91m</a:t>
                </a:r>
                <a:r>
                  <a:rPr lang="es-CL" sz="2400" dirty="0">
                    <a:latin typeface="Google Sans"/>
                  </a:rPr>
                  <a:t>t</a:t>
                </a:r>
                <a:r>
                  <a:rPr lang="es-CL" sz="2400" baseline="30000" dirty="0">
                    <a:latin typeface="Google Sans"/>
                  </a:rPr>
                  <a:t>2</a:t>
                </a:r>
                <a:endParaRPr lang="es-CL" sz="2400" b="0" u="none" strike="noStrike" baseline="30000" dirty="0">
                  <a:effectLst/>
                  <a:latin typeface="Google Sans"/>
                </a:endParaRPr>
              </a:p>
              <a:p>
                <a:pPr>
                  <a:spcBef>
                    <a:spcPts val="900"/>
                  </a:spcBef>
                  <a:spcAft>
                    <a:spcPts val="900"/>
                  </a:spcAft>
                  <a:buFont typeface="+mj-lt"/>
                  <a:buAutoNum type="arabicPeriod"/>
                </a:pPr>
                <a:r>
                  <a:rPr lang="es-CL" sz="2400" b="1" u="none" strike="noStrike" dirty="0">
                    <a:effectLst/>
                    <a:latin typeface="Google Sans"/>
                  </a:rPr>
                  <a:t>Usando factorización:</a:t>
                </a:r>
                <a:r>
                  <a:rPr lang="es-CL" sz="2400" b="0" u="none" strike="noStrike" dirty="0">
                    <a:effectLst/>
                    <a:latin typeface="Google Sans"/>
                  </a:rPr>
                  <a:t> (10+3) x (10-3) = 13 x 7= 91m</a:t>
                </a:r>
                <a:r>
                  <a:rPr lang="es-CL" sz="2400" dirty="0">
                    <a:latin typeface="Google Sans"/>
                  </a:rPr>
                  <a:t>t</a:t>
                </a:r>
                <a:r>
                  <a:rPr lang="es-CL" sz="2400" baseline="30000" dirty="0">
                    <a:latin typeface="Google Sans"/>
                  </a:rPr>
                  <a:t>2</a:t>
                </a:r>
                <a:endParaRPr lang="es-CL" sz="2400" b="0" u="none" strike="noStrike" baseline="30000" dirty="0">
                  <a:effectLst/>
                  <a:latin typeface="Google Sans"/>
                </a:endParaRPr>
              </a:p>
              <a:p>
                <a:pPr marL="0" indent="0">
                  <a:buNone/>
                </a:pPr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301CB22-AE31-832E-6C66-681B9ED0F4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182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574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EDE7D3-A3E6-0CAD-8189-BDF9CBFCD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Factorización: sentido práctico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E2285D-B22E-A8F6-FB1E-81FDBF4A5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s-ES" dirty="0"/>
              <a:t>En la vida real, esto permite "reorganizar" el área. Es como si cortara el exceso de césped y lo acomodara para formar un solo </a:t>
            </a:r>
            <a:r>
              <a:rPr lang="es-ES" b="1" u="none" strike="noStrike" dirty="0">
                <a:effectLst/>
                <a:latin typeface="Google Sans"/>
              </a:rPr>
              <a:t>rectángulo</a:t>
            </a:r>
            <a:r>
              <a:rPr lang="es-ES" dirty="0"/>
              <a:t> de 13mt de largo por 7mt de ancho, lo cual es mucho más fácil de medir si, por ejemplo, se necesitan comprar rollos de pasto sintético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36310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F069F6-0CD3-8FE7-B9F0-CAF12126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Problema tipo PAES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AF2DF05-CAAF-9392-1E82-4FA3322940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s-CL" dirty="0"/>
                  <a:t>Alternativas:</a:t>
                </a:r>
                <a:br>
                  <a:rPr lang="es-CL" dirty="0"/>
                </a:br>
                <a:r>
                  <a:rPr lang="es-CL" dirty="0"/>
                  <a:t>A) (x+5)(x+2)</a:t>
                </a:r>
                <a:br>
                  <a:rPr lang="es-CL" dirty="0"/>
                </a:br>
                <a:r>
                  <a:rPr lang="es-CL" dirty="0"/>
                  <a:t>B) (x+10)(x-1)</a:t>
                </a:r>
                <a:br>
                  <a:rPr lang="es-CL" dirty="0"/>
                </a:br>
                <a:r>
                  <a:rPr lang="es-CL" dirty="0"/>
                  <a:t>C) (x+3)(x+4)</a:t>
                </a:r>
                <a:br>
                  <a:rPr lang="es-CL" dirty="0"/>
                </a:br>
                <a:r>
                  <a:rPr lang="es-CL" dirty="0"/>
                  <a:t>D) (x+2)(x+3)</a:t>
                </a:r>
                <a:br>
                  <a:rPr lang="es-CL" dirty="0"/>
                </a:br>
                <a:r>
                  <a:rPr lang="es-CL" dirty="0"/>
                  <a:t>E) No se puede factorizar</a:t>
                </a:r>
              </a:p>
              <a:p>
                <a:pPr>
                  <a:buNone/>
                </a:pPr>
                <a:r>
                  <a:rPr lang="es-CL" dirty="0"/>
                  <a:t>✔ Respuesta: A</a:t>
                </a:r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AF2DF05-CAAF-9392-1E82-4FA3322940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3308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815DC-5CAC-A387-3A5C-5962A5B5B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Errores típicos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A7100FB8-9A71-4925-1732-6D4E59E976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❌ Error 1: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endChr m:val="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𝑏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"/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ar-AE" dirty="0"/>
                  <a:t>✔ </a:t>
                </a:r>
                <a:r>
                  <a:rPr lang="es-CL" dirty="0"/>
                  <a:t>Falta el término medio</a:t>
                </a:r>
              </a:p>
              <a:p>
                <a:r>
                  <a:rPr lang="es-ES" dirty="0"/>
                  <a:t>❌ Error 2:</a:t>
                </a:r>
                <a:br>
                  <a:rPr lang="es-ES" dirty="0"/>
                </a:br>
                <a:r>
                  <a:rPr lang="es-ES" dirty="0"/>
                  <a:t>No sacar factor común primero</a:t>
                </a:r>
              </a:p>
              <a:p>
                <a:r>
                  <a:rPr lang="es-ES" dirty="0"/>
                  <a:t>❌ Error 3:</a:t>
                </a:r>
                <a:br>
                  <a:rPr lang="es-ES" dirty="0"/>
                </a:br>
                <a:r>
                  <a:rPr lang="es-ES" dirty="0"/>
                  <a:t>Confundir diferencia de cuadrados con trinomio</a:t>
                </a:r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A7100FB8-9A71-4925-1732-6D4E59E976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5" t="-266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330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1686372-45AF-CA94-9EAD-68F5E54930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529389"/>
                <a:ext cx="10515600" cy="5647574"/>
              </a:xfrm>
            </p:spPr>
            <p:txBody>
              <a:bodyPr>
                <a:normAutofit fontScale="85000" lnSpcReduction="20000"/>
              </a:bodyPr>
              <a:lstStyle/>
              <a:p>
                <a:pPr>
                  <a:buNone/>
                </a:pPr>
                <a:r>
                  <a:rPr lang="es-CL" b="1" dirty="0"/>
                  <a:t>¿Cómo determinar el mejor método rápidamente? </a:t>
                </a:r>
              </a:p>
              <a:p>
                <a:pPr>
                  <a:buNone/>
                </a:pPr>
                <a:endParaRPr lang="es-CL" b="1" dirty="0"/>
              </a:p>
              <a:p>
                <a:pPr>
                  <a:buFont typeface="+mj-lt"/>
                  <a:buAutoNum type="arabicPeriod"/>
                </a:pPr>
                <a:r>
                  <a:rPr lang="es-CL" sz="2400" dirty="0"/>
                  <a:t>¿Todos los términos tienen algo en común?</a:t>
                </a:r>
              </a:p>
              <a:p>
                <a:pPr marL="0" indent="0">
                  <a:buNone/>
                </a:pPr>
                <a:r>
                  <a:rPr lang="es-CL" sz="2400" dirty="0"/>
                  <a:t>   Factor común </a:t>
                </a:r>
              </a:p>
              <a:p>
                <a:pPr marL="0" indent="0">
                  <a:buNone/>
                </a:pPr>
                <a:endParaRPr lang="es-CL" sz="2400" dirty="0"/>
              </a:p>
              <a:p>
                <a:pPr marL="0" indent="0">
                  <a:buNone/>
                </a:pPr>
                <a:r>
                  <a:rPr lang="es-CL" sz="2400" dirty="0"/>
                  <a:t>2. ¿Son dos términos y restan cuadrados?</a:t>
                </a:r>
              </a:p>
              <a:p>
                <a:pPr marL="0" indent="0">
                  <a:buNone/>
                </a:pPr>
                <a:r>
                  <a:rPr lang="es-CL" sz="2400" dirty="0"/>
                  <a:t>   Diferencia de cuadrados </a:t>
                </a:r>
              </a:p>
              <a:p>
                <a:pPr marL="0" indent="0">
                  <a:buNone/>
                </a:pPr>
                <a:endParaRPr lang="es-CL" sz="2400" dirty="0"/>
              </a:p>
              <a:p>
                <a:pPr marL="0" indent="0">
                  <a:buNone/>
                </a:pPr>
                <a:r>
                  <a:rPr lang="es-CL" sz="2400" dirty="0"/>
                  <a:t>3. ¿Tres términos tipo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ar-AE" sz="24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sz="2400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sz="2400" i="1"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ar-AE" sz="2400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ar-AE" sz="2400" dirty="0"/>
                  <a:t>?</a:t>
                </a:r>
                <a:endParaRPr lang="es-CL" sz="2400" dirty="0"/>
              </a:p>
              <a:p>
                <a:pPr marL="0" indent="0">
                  <a:buNone/>
                </a:pPr>
                <a:r>
                  <a:rPr lang="es-CL" sz="2400" dirty="0"/>
                  <a:t>   Trinomio </a:t>
                </a:r>
              </a:p>
              <a:p>
                <a:pPr marL="0" indent="0">
                  <a:buNone/>
                </a:pPr>
                <a:endParaRPr lang="es-CL" sz="2400" dirty="0"/>
              </a:p>
              <a:p>
                <a:pPr marL="0" indent="0">
                  <a:buNone/>
                </a:pPr>
                <a:r>
                  <a:rPr lang="es-CL" sz="2400" dirty="0"/>
                  <a:t>4. ¿Se puede separar en grupos?</a:t>
                </a:r>
              </a:p>
              <a:p>
                <a:pPr marL="0" indent="0">
                  <a:buNone/>
                </a:pPr>
                <a:r>
                  <a:rPr lang="es-CL" sz="2400" dirty="0"/>
                  <a:t>   Agrupación </a:t>
                </a:r>
              </a:p>
              <a:p>
                <a:pPr marL="0" indent="0">
                  <a:buNone/>
                </a:pPr>
                <a:endParaRPr lang="es-CL" sz="2400" dirty="0"/>
              </a:p>
              <a:p>
                <a:pPr marL="0" indent="0">
                  <a:buNone/>
                </a:pPr>
                <a:r>
                  <a:rPr lang="es-CL" sz="2400" dirty="0"/>
                  <a:t>5. ¿Se puede aplicar más de uno?</a:t>
                </a:r>
              </a:p>
              <a:p>
                <a:pPr marL="0" indent="0">
                  <a:buNone/>
                </a:pPr>
                <a:r>
                  <a:rPr lang="es-CL" sz="2400" dirty="0"/>
                  <a:t>   Factorización combinada</a:t>
                </a:r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1686372-45AF-CA94-9EAD-68F5E54930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529389"/>
                <a:ext cx="10515600" cy="5647574"/>
              </a:xfrm>
              <a:blipFill>
                <a:blip r:embed="rId2"/>
                <a:stretch>
                  <a:fillRect l="-928" t="-2376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49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3568A-C8AE-BB64-0270-4E06D116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Tips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A07636-0DFA-41E3-D06B-5F3E1070F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dirty="0"/>
              <a:t>SIEMPRE:</a:t>
            </a:r>
          </a:p>
          <a:p>
            <a:pPr>
              <a:buNone/>
            </a:pPr>
            <a:endParaRPr lang="es-ES" dirty="0"/>
          </a:p>
          <a:p>
            <a:pPr>
              <a:buFont typeface="+mj-lt"/>
              <a:buAutoNum type="arabicPeriod"/>
            </a:pPr>
            <a:r>
              <a:rPr lang="es-ES" dirty="0"/>
              <a:t>Ordene la expresión </a:t>
            </a:r>
          </a:p>
          <a:p>
            <a:pPr>
              <a:buFont typeface="+mj-lt"/>
              <a:buAutoNum type="arabicPeriod"/>
            </a:pPr>
            <a:r>
              <a:rPr lang="es-ES" dirty="0"/>
              <a:t>Buscar factor común </a:t>
            </a:r>
          </a:p>
          <a:p>
            <a:pPr>
              <a:buFont typeface="+mj-lt"/>
              <a:buAutoNum type="arabicPeriod"/>
            </a:pPr>
            <a:r>
              <a:rPr lang="es-ES" dirty="0"/>
              <a:t>Observar patrones </a:t>
            </a:r>
          </a:p>
          <a:p>
            <a:pPr>
              <a:buFont typeface="+mj-lt"/>
              <a:buAutoNum type="arabicPeriod"/>
            </a:pPr>
            <a:r>
              <a:rPr lang="es-ES" dirty="0"/>
              <a:t>Simplificar al máximo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04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E990DE-35E5-A897-95C9-234C1F6FA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Claves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A4F4AC-A503-2603-0982-886E96C96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sz="3600" dirty="0"/>
              <a:t> Factorizar = habilidad clave PAES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3600" dirty="0"/>
              <a:t> Reconocer patrones = rapidez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3600" dirty="0"/>
              <a:t> Practicar = puntaje alto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37721307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CEBD8A-21EA-7BBF-E3B8-63687E9B3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Practique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E6FEA03-CDDA-E27A-AEEF-CCFC27D666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b="1" dirty="0"/>
                  <a:t> </a:t>
                </a:r>
                <a:r>
                  <a:rPr lang="es-CL" dirty="0"/>
                  <a:t>EJERCICIOS:</a:t>
                </a:r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i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AE" i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ar-AE" dirty="0"/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i="0">
                        <a:latin typeface="Cambria Math" panose="02040503050406030204" pitchFamily="18" charset="0"/>
                      </a:rPr>
                      <m:t>8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AE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i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ar-AE" dirty="0"/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s-CL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ar-AE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i="0">
                        <a:latin typeface="Cambria Math" panose="02040503050406030204" pitchFamily="18" charset="0"/>
                      </a:rPr>
                      <m:t>9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ar-AE" dirty="0"/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ar-AE" i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ar-AE" i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ar-AE" dirty="0"/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i="0">
                        <a:latin typeface="Cambria Math" panose="02040503050406030204" pitchFamily="18" charset="0"/>
                      </a:rPr>
                      <m:t>9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AE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i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ar-AE" dirty="0"/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E6FEA03-CDDA-E27A-AEEF-CCFC27D666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7042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798582-56F5-8761-C802-9B92A9C25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1781"/>
            <a:ext cx="10515600" cy="5214437"/>
          </a:xfrm>
        </p:spPr>
        <p:txBody>
          <a:bodyPr/>
          <a:lstStyle/>
          <a:p>
            <a:endParaRPr lang="es-CL" dirty="0"/>
          </a:p>
          <a:p>
            <a:pPr algn="just"/>
            <a:r>
              <a:rPr lang="es-CL" sz="2400" dirty="0"/>
              <a:t>…Y no olvide consultar su sala-Plataforma favorita en </a:t>
            </a:r>
            <a:r>
              <a:rPr lang="es-CL" sz="2400" dirty="0">
                <a:hlinkClick r:id="rId2"/>
              </a:rPr>
              <a:t>https://aula.edukarla.cl/</a:t>
            </a:r>
            <a:r>
              <a:rPr lang="es-CL" sz="2400" dirty="0"/>
              <a:t> </a:t>
            </a:r>
            <a:r>
              <a:rPr lang="es-CL" sz="2400"/>
              <a:t>donde encontrará </a:t>
            </a:r>
            <a:r>
              <a:rPr lang="es-CL" sz="2400" dirty="0"/>
              <a:t>un nuevo estreno de su guía PAES!!</a:t>
            </a:r>
          </a:p>
          <a:p>
            <a:r>
              <a:rPr lang="es-CL" sz="2400" dirty="0"/>
              <a:t>El próximo estreno:</a:t>
            </a:r>
          </a:p>
          <a:p>
            <a:pPr marL="0" indent="0">
              <a:buNone/>
            </a:pPr>
            <a:endParaRPr lang="es-CL" sz="2400" dirty="0"/>
          </a:p>
          <a:p>
            <a:pPr marL="0" indent="0" algn="just">
              <a:buNone/>
            </a:pPr>
            <a:r>
              <a:rPr lang="es-CL" sz="3600" dirty="0"/>
              <a:t> “Guía de ejercicios de expresiones algebraicas: Reducción de Términos Semejantes, Productos Notables y Factorización”</a:t>
            </a:r>
          </a:p>
        </p:txBody>
      </p:sp>
    </p:spTree>
    <p:extLst>
      <p:ext uri="{BB962C8B-B14F-4D97-AF65-F5344CB8AC3E}">
        <p14:creationId xmlns:p14="http://schemas.microsoft.com/office/powerpoint/2010/main" val="400311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1206</Words>
  <Application>Microsoft Office PowerPoint</Application>
  <PresentationFormat>Panorámica</PresentationFormat>
  <Paragraphs>201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5" baseType="lpstr">
      <vt:lpstr>Aptos</vt:lpstr>
      <vt:lpstr>Aptos Display</vt:lpstr>
      <vt:lpstr>Arial</vt:lpstr>
      <vt:lpstr>Cambria Math</vt:lpstr>
      <vt:lpstr>Google Sans</vt:lpstr>
      <vt:lpstr>Wingdings</vt:lpstr>
      <vt:lpstr>1_Tema de Office</vt:lpstr>
      <vt:lpstr>Taller PAES M1</vt:lpstr>
      <vt:lpstr>Objetivos de la clase</vt:lpstr>
      <vt:lpstr>Recordemos</vt:lpstr>
      <vt:lpstr>Reducción de términos semejantes</vt:lpstr>
      <vt:lpstr>Reducción de términos semejantes</vt:lpstr>
      <vt:lpstr>Reducción de términos semejantes</vt:lpstr>
      <vt:lpstr>En sintesis</vt:lpstr>
      <vt:lpstr>Productos Notables</vt:lpstr>
      <vt:lpstr>Principales Productos Notables</vt:lpstr>
      <vt:lpstr>Ejemplos</vt:lpstr>
      <vt:lpstr>Factorización</vt:lpstr>
      <vt:lpstr>Métodos de factorización</vt:lpstr>
      <vt:lpstr>Métodos de factorización</vt:lpstr>
      <vt:lpstr>Métodos de factorización</vt:lpstr>
      <vt:lpstr>Métodos de factorización</vt:lpstr>
      <vt:lpstr>Métodos de factorización</vt:lpstr>
      <vt:lpstr>Métodos de factorización</vt:lpstr>
      <vt:lpstr>Métodos de factorización</vt:lpstr>
      <vt:lpstr>Ejemplo de factorización en contexto real</vt:lpstr>
      <vt:lpstr>Ejemplo de factorización en contexto real</vt:lpstr>
      <vt:lpstr>Factorización: sentido práctico</vt:lpstr>
      <vt:lpstr>Problema tipo PAES</vt:lpstr>
      <vt:lpstr>Errores típicos</vt:lpstr>
      <vt:lpstr>Presentación de PowerPoint</vt:lpstr>
      <vt:lpstr>Tips</vt:lpstr>
      <vt:lpstr>Claves</vt:lpstr>
      <vt:lpstr>Practique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Chávez</dc:creator>
  <cp:lastModifiedBy>Claudio Chávez</cp:lastModifiedBy>
  <cp:revision>10</cp:revision>
  <dcterms:created xsi:type="dcterms:W3CDTF">2026-04-05T04:18:09Z</dcterms:created>
  <dcterms:modified xsi:type="dcterms:W3CDTF">2026-04-05T18:27:43Z</dcterms:modified>
</cp:coreProperties>
</file>