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9" r:id="rId9"/>
    <p:sldId id="262" r:id="rId10"/>
    <p:sldId id="264" r:id="rId11"/>
    <p:sldId id="266" r:id="rId12"/>
    <p:sldId id="265" r:id="rId13"/>
    <p:sldId id="270" r:id="rId14"/>
    <p:sldId id="267" r:id="rId15"/>
    <p:sldId id="271" r:id="rId16"/>
    <p:sldId id="272" r:id="rId17"/>
    <p:sldId id="273" r:id="rId18"/>
    <p:sldId id="274" r:id="rId19"/>
    <p:sldId id="275" r:id="rId20"/>
    <p:sldId id="285" r:id="rId21"/>
    <p:sldId id="286" r:id="rId22"/>
    <p:sldId id="277" r:id="rId23"/>
    <p:sldId id="276" r:id="rId24"/>
    <p:sldId id="280" r:id="rId25"/>
    <p:sldId id="281" r:id="rId26"/>
    <p:sldId id="282" r:id="rId27"/>
    <p:sldId id="283" r:id="rId28"/>
    <p:sldId id="284" r:id="rId29"/>
    <p:sldId id="288" r:id="rId30"/>
    <p:sldId id="287" r:id="rId31"/>
    <p:sldId id="289" r:id="rId32"/>
    <p:sldId id="290" r:id="rId33"/>
    <p:sldId id="291" r:id="rId34"/>
    <p:sldId id="292" r:id="rId35"/>
    <p:sldId id="294" r:id="rId36"/>
    <p:sldId id="295" r:id="rId37"/>
    <p:sldId id="293" r:id="rId38"/>
    <p:sldId id="296" r:id="rId39"/>
    <p:sldId id="297" r:id="rId40"/>
    <p:sldId id="298" r:id="rId41"/>
    <p:sldId id="299" r:id="rId42"/>
    <p:sldId id="300" r:id="rId4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03-05-2026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s.educaplay.com/editor-de-recursos/28522871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worksheets.com/worksheet/en/english-second-language-esl/1267365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Sorprendido(a)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Enojado(a)</a:t>
            </a:r>
          </a:p>
          <a:p>
            <a:r>
              <a:rPr lang="es-CL" sz="3200" dirty="0" smtClean="0"/>
              <a:t>Orgulloso(a)</a:t>
            </a:r>
          </a:p>
          <a:p>
            <a:r>
              <a:rPr lang="es-CL" sz="3200" dirty="0" smtClean="0"/>
              <a:t>Emocionado(a)</a:t>
            </a:r>
          </a:p>
          <a:p>
            <a:r>
              <a:rPr lang="es-CL" sz="3200" dirty="0" smtClean="0"/>
              <a:t>Nervioso(a)</a:t>
            </a:r>
          </a:p>
          <a:p>
            <a:r>
              <a:rPr lang="es-CL" sz="3200" dirty="0" smtClean="0"/>
              <a:t>Aburrido(a)</a:t>
            </a:r>
            <a:endParaRPr lang="es-CL" sz="3200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907822" y="3285067"/>
            <a:ext cx="5441245" cy="22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1828800" y="3702756"/>
            <a:ext cx="5554133" cy="541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2043289" y="4086578"/>
            <a:ext cx="5396089" cy="119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828800" y="4470400"/>
            <a:ext cx="5554133" cy="176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212622" y="4876800"/>
            <a:ext cx="5136445" cy="857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1828800" y="4730044"/>
            <a:ext cx="5554133" cy="553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1569156" y="3804356"/>
            <a:ext cx="5779911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2314222" y="2765778"/>
            <a:ext cx="4933244" cy="336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839" y="1825625"/>
            <a:ext cx="11563815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</a:t>
            </a:r>
            <a:r>
              <a:rPr lang="en-US" b="1" dirty="0" smtClean="0"/>
              <a:t>/ she feels / he feels / he is happy /she is happy</a:t>
            </a:r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To</a:t>
            </a:r>
            <a:r>
              <a:rPr lang="es-CL" dirty="0" smtClean="0"/>
              <a:t> be </a:t>
            </a:r>
            <a:r>
              <a:rPr lang="es-CL" dirty="0" err="1" smtClean="0"/>
              <a:t>verb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		am</a:t>
            </a:r>
          </a:p>
          <a:p>
            <a:r>
              <a:rPr lang="es-CL" dirty="0" err="1" smtClean="0"/>
              <a:t>You</a:t>
            </a:r>
            <a:endParaRPr lang="es-CL" dirty="0" smtClean="0"/>
          </a:p>
          <a:p>
            <a:r>
              <a:rPr lang="es-CL" dirty="0" err="1" smtClean="0"/>
              <a:t>We</a:t>
            </a:r>
            <a:r>
              <a:rPr lang="es-CL" dirty="0" smtClean="0"/>
              <a:t>		are</a:t>
            </a:r>
          </a:p>
          <a:p>
            <a:r>
              <a:rPr lang="es-CL" dirty="0" err="1" smtClean="0"/>
              <a:t>They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He</a:t>
            </a:r>
          </a:p>
          <a:p>
            <a:r>
              <a:rPr lang="es-CL" dirty="0" err="1" smtClean="0"/>
              <a:t>She</a:t>
            </a:r>
            <a:r>
              <a:rPr lang="es-CL" dirty="0" smtClean="0"/>
              <a:t>		</a:t>
            </a:r>
            <a:r>
              <a:rPr lang="es-CL" dirty="0" err="1" smtClean="0"/>
              <a:t>is</a:t>
            </a:r>
            <a:endParaRPr lang="es-CL" dirty="0" smtClean="0"/>
          </a:p>
          <a:p>
            <a:r>
              <a:rPr lang="es-CL" dirty="0" err="1" smtClean="0"/>
              <a:t>it</a:t>
            </a:r>
            <a:endParaRPr lang="es-CL" dirty="0"/>
          </a:p>
        </p:txBody>
      </p:sp>
      <p:sp>
        <p:nvSpPr>
          <p:cNvPr id="4" name="Cerrar llave 3"/>
          <p:cNvSpPr/>
          <p:nvPr/>
        </p:nvSpPr>
        <p:spPr>
          <a:xfrm>
            <a:off x="1940312" y="2408663"/>
            <a:ext cx="423747" cy="1471961"/>
          </a:xfrm>
          <a:prstGeom prst="rightBrace">
            <a:avLst>
              <a:gd name="adj1" fmla="val 11710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565" y="4463662"/>
            <a:ext cx="45724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r>
              <a:rPr lang="en-US" dirty="0" smtClean="0"/>
              <a:t>I feel … because</a:t>
            </a:r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r>
              <a:rPr lang="en-US" dirty="0" smtClean="0"/>
              <a:t>I think sports are good </a:t>
            </a:r>
            <a:r>
              <a:rPr lang="en-US" b="1" dirty="0" smtClean="0"/>
              <a:t>because</a:t>
            </a:r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r>
              <a:rPr lang="en-US" dirty="0" smtClean="0"/>
              <a:t>I feel excited, because</a:t>
            </a:r>
          </a:p>
          <a:p>
            <a:r>
              <a:rPr lang="en-US" dirty="0" smtClean="0"/>
              <a:t>What do you think about learning English?</a:t>
            </a:r>
          </a:p>
          <a:p>
            <a:pPr marL="0" indent="0">
              <a:buNone/>
            </a:pPr>
            <a:r>
              <a:rPr lang="en-US" dirty="0" smtClean="0"/>
              <a:t>I think English is very important for our life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540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>
              <a:buClr>
                <a:schemeClr val="tx1"/>
              </a:buClr>
            </a:pPr>
            <a:r>
              <a:rPr lang="es-CL" sz="2000" dirty="0" err="1" smtClean="0">
                <a:solidFill>
                  <a:srgbClr val="FF0000"/>
                </a:solidFill>
              </a:rPr>
              <a:t>Because</a:t>
            </a:r>
            <a:r>
              <a:rPr lang="es-CL" sz="2000" dirty="0" smtClean="0">
                <a:solidFill>
                  <a:srgbClr val="FF0000"/>
                </a:solidFill>
              </a:rPr>
              <a:t> Juan </a:t>
            </a:r>
            <a:r>
              <a:rPr lang="es-CL" sz="2000" dirty="0" err="1" smtClean="0">
                <a:solidFill>
                  <a:srgbClr val="FF0000"/>
                </a:solidFill>
              </a:rPr>
              <a:t>is</a:t>
            </a:r>
            <a:r>
              <a:rPr lang="es-CL" sz="2000" dirty="0" smtClean="0">
                <a:solidFill>
                  <a:srgbClr val="FF0000"/>
                </a:solidFill>
              </a:rPr>
              <a:t> human and </a:t>
            </a:r>
            <a:r>
              <a:rPr lang="es-CL" sz="2000" dirty="0" err="1" smtClean="0">
                <a:solidFill>
                  <a:srgbClr val="FF0000"/>
                </a:solidFill>
              </a:rPr>
              <a:t>all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humans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feel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emotions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yes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remember yesterday I felt hungry when I saw the food that my mom was cooking</a:t>
            </a:r>
          </a:p>
          <a:p>
            <a:pPr>
              <a:buClr>
                <a:schemeClr val="tx1"/>
              </a:buClr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Because he </a:t>
            </a:r>
            <a:r>
              <a:rPr lang="en-US" sz="2000" dirty="0" err="1" smtClean="0">
                <a:solidFill>
                  <a:srgbClr val="FF0000"/>
                </a:solidFill>
              </a:rPr>
              <a:t>wanna</a:t>
            </a:r>
            <a:r>
              <a:rPr lang="en-US" sz="2000" dirty="0" smtClean="0">
                <a:solidFill>
                  <a:srgbClr val="FF0000"/>
                </a:solidFill>
              </a:rPr>
              <a:t> play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he wants to play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think because is very excited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Hungry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alm</a:t>
            </a:r>
          </a:p>
          <a:p>
            <a:pPr>
              <a:buClr>
                <a:schemeClr val="tx1"/>
              </a:buClr>
            </a:pPr>
            <a:r>
              <a:rPr lang="es-CL" sz="2000" dirty="0" err="1">
                <a:solidFill>
                  <a:srgbClr val="FF0000"/>
                </a:solidFill>
              </a:rPr>
              <a:t>H</a:t>
            </a:r>
            <a:r>
              <a:rPr lang="es-CL" sz="2000" dirty="0" err="1" smtClean="0">
                <a:solidFill>
                  <a:srgbClr val="FF0000"/>
                </a:solidFill>
              </a:rPr>
              <a:t>appy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62332" y="334537"/>
            <a:ext cx="317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u="sng" dirty="0" err="1" smtClean="0"/>
              <a:t>Vocabulary</a:t>
            </a:r>
            <a:endParaRPr lang="es-CL" b="1" u="sng" dirty="0" smtClean="0"/>
          </a:p>
          <a:p>
            <a:r>
              <a:rPr lang="es-CL" dirty="0" err="1" smtClean="0"/>
              <a:t>Strong</a:t>
            </a:r>
            <a:r>
              <a:rPr lang="es-CL" dirty="0" smtClean="0"/>
              <a:t>: fuerte</a:t>
            </a:r>
          </a:p>
          <a:p>
            <a:r>
              <a:rPr lang="es-CL" dirty="0" err="1" smtClean="0"/>
              <a:t>Gentle</a:t>
            </a:r>
            <a:r>
              <a:rPr lang="es-CL" dirty="0" smtClean="0"/>
              <a:t>: suave, amable, dulce</a:t>
            </a:r>
          </a:p>
          <a:p>
            <a:r>
              <a:rPr lang="es-CL" dirty="0" err="1" smtClean="0"/>
              <a:t>Grow</a:t>
            </a:r>
            <a:r>
              <a:rPr lang="es-CL" dirty="0" smtClean="0"/>
              <a:t>: crecer</a:t>
            </a:r>
          </a:p>
          <a:p>
            <a:r>
              <a:rPr lang="es-CL" dirty="0" err="1" smtClean="0"/>
              <a:t>Relationships</a:t>
            </a:r>
            <a:r>
              <a:rPr lang="es-CL" dirty="0" smtClean="0"/>
              <a:t>: relaciones</a:t>
            </a:r>
          </a:p>
          <a:p>
            <a:r>
              <a:rPr lang="es-CL" dirty="0" err="1" smtClean="0"/>
              <a:t>Handle</a:t>
            </a:r>
            <a:r>
              <a:rPr lang="es-CL" dirty="0" smtClean="0"/>
              <a:t>: manejar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Los conectores de orden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first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second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next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y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finally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se utilizan para describir el orden en el cual suceden dos o más acciones.</a:t>
            </a:r>
            <a:endParaRPr lang="es-CL" sz="4000" dirty="0"/>
          </a:p>
        </p:txBody>
      </p:sp>
      <p:sp>
        <p:nvSpPr>
          <p:cNvPr id="4" name="Rectángulo 3"/>
          <p:cNvSpPr/>
          <p:nvPr/>
        </p:nvSpPr>
        <p:spPr>
          <a:xfrm>
            <a:off x="1031078" y="380252"/>
            <a:ext cx="6137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Conectores de orden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25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Finalmente				</a:t>
            </a:r>
            <a:r>
              <a:rPr lang="es-CL" sz="3200" dirty="0" err="1" smtClean="0"/>
              <a:t>Next</a:t>
            </a:r>
            <a:endParaRPr lang="es-CL" sz="3200" dirty="0" smtClean="0"/>
          </a:p>
          <a:p>
            <a:r>
              <a:rPr lang="es-CL" sz="3200" dirty="0" smtClean="0"/>
              <a:t>Segundo					</a:t>
            </a:r>
            <a:r>
              <a:rPr lang="es-CL" sz="3200" dirty="0" err="1" smtClean="0"/>
              <a:t>Finally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Primero					</a:t>
            </a:r>
            <a:r>
              <a:rPr lang="es-CL" sz="3200" dirty="0" err="1" smtClean="0"/>
              <a:t>First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Siguiente					</a:t>
            </a:r>
            <a:r>
              <a:rPr lang="es-CL" sz="3200" dirty="0" err="1" smtClean="0"/>
              <a:t>Second</a:t>
            </a:r>
            <a:endParaRPr lang="es-CL" sz="3200" dirty="0"/>
          </a:p>
        </p:txBody>
      </p:sp>
      <p:sp>
        <p:nvSpPr>
          <p:cNvPr id="4" name="Rectángulo 3"/>
          <p:cNvSpPr/>
          <p:nvPr/>
        </p:nvSpPr>
        <p:spPr>
          <a:xfrm>
            <a:off x="980426" y="566241"/>
            <a:ext cx="74879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First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second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next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finally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3044283" y="2141034"/>
            <a:ext cx="3456878" cy="546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2587083" y="2676293"/>
            <a:ext cx="3902927" cy="113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509024" y="3256156"/>
            <a:ext cx="3992137" cy="22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V="1">
            <a:off x="2720898" y="2141034"/>
            <a:ext cx="3769112" cy="167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i="1" dirty="0"/>
              <a:t>Ejemplo</a:t>
            </a:r>
            <a:r>
              <a:rPr lang="es-CL" dirty="0"/>
              <a:t>: ¿</a:t>
            </a:r>
            <a:r>
              <a:rPr lang="es-CL" dirty="0" smtClean="0"/>
              <a:t>Cómo </a:t>
            </a:r>
            <a:r>
              <a:rPr lang="es-CL" dirty="0"/>
              <a:t>hacer una </a:t>
            </a:r>
            <a:r>
              <a:rPr lang="es-CL" dirty="0" smtClean="0"/>
              <a:t>tortilla?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"</a:t>
            </a:r>
            <a:r>
              <a:rPr lang="en-US" sz="4800" b="1" dirty="0"/>
              <a:t>First</a:t>
            </a:r>
            <a:r>
              <a:rPr lang="en-US" sz="4800" dirty="0"/>
              <a:t>, I take out the eggs. </a:t>
            </a:r>
            <a:r>
              <a:rPr lang="en-US" sz="4800" b="1" dirty="0"/>
              <a:t>Second</a:t>
            </a:r>
            <a:r>
              <a:rPr lang="en-US" sz="4800" dirty="0"/>
              <a:t>, I heat the butter in a pan. </a:t>
            </a:r>
            <a:r>
              <a:rPr lang="en-US" sz="4800" b="1" dirty="0"/>
              <a:t>Next</a:t>
            </a:r>
            <a:r>
              <a:rPr lang="en-US" sz="4800" dirty="0"/>
              <a:t>, I add the eggs. </a:t>
            </a:r>
            <a:r>
              <a:rPr lang="en-US" sz="4800" b="1" dirty="0" smtClean="0"/>
              <a:t>Finally</a:t>
            </a:r>
            <a:r>
              <a:rPr lang="en-US" sz="4800" dirty="0"/>
              <a:t>, I eat the </a:t>
            </a:r>
            <a:r>
              <a:rPr lang="en-US" sz="4800" dirty="0" err="1"/>
              <a:t>omelette</a:t>
            </a:r>
            <a:r>
              <a:rPr lang="en-US" sz="4800" dirty="0"/>
              <a:t> with toast." </a:t>
            </a:r>
            <a:endParaRPr lang="en-US" sz="4800" dirty="0" smtClean="0"/>
          </a:p>
          <a:p>
            <a:pPr marL="0" indent="0">
              <a:buNone/>
            </a:pP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Primero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saco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Segundo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pongo mantequilla en el </a:t>
            </a: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sartén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Siguiente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agrego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Finalmente,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 como los huevos con tostadas.)</a:t>
            </a:r>
          </a:p>
        </p:txBody>
      </p:sp>
    </p:spTree>
    <p:extLst>
      <p:ext uri="{BB962C8B-B14F-4D97-AF65-F5344CB8AC3E}">
        <p14:creationId xmlns:p14="http://schemas.microsoft.com/office/powerpoint/2010/main" val="142349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correct connector in the line.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u="sng" dirty="0" smtClean="0"/>
              <a:t>_First_____</a:t>
            </a:r>
            <a:r>
              <a:rPr lang="en-US" dirty="0" smtClean="0"/>
              <a:t> </a:t>
            </a:r>
            <a:r>
              <a:rPr lang="en-US" dirty="0"/>
              <a:t>I wake up at </a:t>
            </a:r>
            <a:r>
              <a:rPr lang="en-US" dirty="0" smtClean="0"/>
              <a:t>7 am </a:t>
            </a:r>
            <a:r>
              <a:rPr lang="en-US" dirty="0"/>
              <a:t>in the morning. </a:t>
            </a:r>
            <a:r>
              <a:rPr lang="en-US" u="sng" dirty="0" smtClean="0"/>
              <a:t>_Second__</a:t>
            </a:r>
            <a:r>
              <a:rPr lang="en-US" dirty="0" smtClean="0"/>
              <a:t> </a:t>
            </a:r>
            <a:r>
              <a:rPr lang="en-US" dirty="0"/>
              <a:t>I take a shower and get dressed. </a:t>
            </a:r>
            <a:r>
              <a:rPr lang="en-US" u="sng" dirty="0" smtClean="0"/>
              <a:t>_Next__________</a:t>
            </a:r>
            <a:r>
              <a:rPr lang="en-US" dirty="0" smtClean="0"/>
              <a:t> </a:t>
            </a:r>
            <a:r>
              <a:rPr lang="en-US" dirty="0"/>
              <a:t>I have breakfast with my family. </a:t>
            </a:r>
            <a:r>
              <a:rPr lang="en-US" u="sng" dirty="0" smtClean="0"/>
              <a:t>_Finally____</a:t>
            </a:r>
            <a:r>
              <a:rPr lang="en-US" dirty="0" smtClean="0"/>
              <a:t> </a:t>
            </a:r>
            <a:r>
              <a:rPr lang="en-US" dirty="0"/>
              <a:t>I go to school.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904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5B9BD5">
                    <a:lumMod val="50000"/>
                  </a:srgbClr>
                </a:solidFill>
                <a:latin typeface="Algerian" panose="04020705040A02060702" pitchFamily="82" charset="0"/>
              </a:rPr>
              <a:t>EXERCISES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err="1" smtClean="0"/>
              <a:t>Now</a:t>
            </a:r>
            <a:r>
              <a:rPr lang="es-CL" dirty="0" smtClean="0"/>
              <a:t>, </a:t>
            </a:r>
            <a:r>
              <a:rPr lang="es-CL" dirty="0" err="1" smtClean="0"/>
              <a:t>write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own</a:t>
            </a:r>
            <a:r>
              <a:rPr lang="es-CL" dirty="0" smtClean="0"/>
              <a:t> </a:t>
            </a:r>
            <a:r>
              <a:rPr lang="es-CL" dirty="0" err="1" smtClean="0"/>
              <a:t>journal</a:t>
            </a:r>
            <a:r>
              <a:rPr lang="es-CL" dirty="0" smtClean="0"/>
              <a:t>:</a:t>
            </a:r>
          </a:p>
          <a:p>
            <a:endParaRPr lang="es-CL" dirty="0"/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</a:t>
            </a:r>
            <a:r>
              <a:rPr lang="en-US" dirty="0">
                <a:latin typeface="Google Sans"/>
              </a:rPr>
              <a:t> I study,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I go for a park, and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I </a:t>
            </a:r>
            <a:r>
              <a:rPr lang="en-US" dirty="0" smtClean="0">
                <a:latin typeface="Google Sans"/>
              </a:rPr>
              <a:t>rest.</a:t>
            </a:r>
          </a:p>
          <a:p>
            <a:pPr marL="0" indent="0">
              <a:buNone/>
            </a:pPr>
            <a:endParaRPr lang="en-US" dirty="0">
              <a:latin typeface="Google Sans"/>
            </a:endParaRPr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 </a:t>
            </a:r>
            <a:r>
              <a:rPr lang="en-US" dirty="0">
                <a:latin typeface="Google Sans"/>
              </a:rPr>
              <a:t>I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>
                <a:latin typeface="Google Sans"/>
              </a:rPr>
              <a:t>wake up at 5:50 am in the </a:t>
            </a:r>
            <a:r>
              <a:rPr lang="en-US" dirty="0" err="1">
                <a:latin typeface="Google Sans"/>
              </a:rPr>
              <a:t>mornig</a:t>
            </a:r>
            <a:r>
              <a:rPr lang="en-US" dirty="0">
                <a:latin typeface="Google Sans"/>
              </a:rPr>
              <a:t>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take a </a:t>
            </a:r>
            <a:r>
              <a:rPr lang="en-US" dirty="0" smtClean="0">
                <a:latin typeface="Google Sans"/>
              </a:rPr>
              <a:t>shower </a:t>
            </a:r>
            <a:r>
              <a:rPr lang="en-US" dirty="0">
                <a:latin typeface="Google Sans"/>
              </a:rPr>
              <a:t>and get </a:t>
            </a:r>
            <a:r>
              <a:rPr lang="en-US" dirty="0" smtClean="0">
                <a:latin typeface="Google Sans"/>
              </a:rPr>
              <a:t>dressed, </a:t>
            </a:r>
            <a:r>
              <a:rPr lang="en-US" b="1" dirty="0" smtClean="0">
                <a:latin typeface="Google Sans"/>
              </a:rPr>
              <a:t>next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have breakfast,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go to classes</a:t>
            </a:r>
            <a:endParaRPr lang="es-CL" dirty="0" smtClean="0"/>
          </a:p>
          <a:p>
            <a:pPr marL="0" indent="0">
              <a:buNone/>
            </a:pPr>
            <a:endParaRPr lang="en-US" dirty="0" smtClean="0">
              <a:latin typeface="Google Sans"/>
            </a:endParaRPr>
          </a:p>
          <a:p>
            <a:pPr marL="0" indent="0">
              <a:buNone/>
            </a:pPr>
            <a:r>
              <a:rPr lang="en-US" b="1" dirty="0" smtClean="0">
                <a:latin typeface="Google Sans"/>
              </a:rPr>
              <a:t>First</a:t>
            </a:r>
            <a:r>
              <a:rPr lang="en-US" dirty="0" smtClean="0">
                <a:latin typeface="Google Sans"/>
              </a:rPr>
              <a:t> I wake </a:t>
            </a:r>
            <a:r>
              <a:rPr lang="en-US" dirty="0">
                <a:latin typeface="Google Sans"/>
              </a:rPr>
              <a:t>up at 9:00 </a:t>
            </a:r>
            <a:r>
              <a:rPr lang="en-US" b="1" dirty="0">
                <a:latin typeface="Google Sans"/>
              </a:rPr>
              <a:t>second </a:t>
            </a:r>
            <a:r>
              <a:rPr lang="en-US" dirty="0">
                <a:latin typeface="Google Sans"/>
              </a:rPr>
              <a:t>.-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brush </a:t>
            </a:r>
            <a:r>
              <a:rPr lang="en-US" dirty="0">
                <a:latin typeface="Google Sans"/>
              </a:rPr>
              <a:t>my </a:t>
            </a:r>
            <a:r>
              <a:rPr lang="en-US" dirty="0" smtClean="0">
                <a:latin typeface="Google Sans"/>
              </a:rPr>
              <a:t>teeth </a:t>
            </a:r>
            <a:r>
              <a:rPr lang="en-US" b="1" dirty="0">
                <a:latin typeface="Google Sans"/>
              </a:rPr>
              <a:t>next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I </a:t>
            </a:r>
            <a:r>
              <a:rPr lang="en-US" dirty="0">
                <a:latin typeface="Google Sans"/>
              </a:rPr>
              <a:t>eat a </a:t>
            </a:r>
            <a:r>
              <a:rPr lang="en-US" dirty="0" smtClean="0">
                <a:latin typeface="Google Sans"/>
              </a:rPr>
              <a:t>peace </a:t>
            </a:r>
            <a:r>
              <a:rPr lang="en-US" dirty="0">
                <a:latin typeface="Google Sans"/>
              </a:rPr>
              <a:t>of my pizza </a:t>
            </a:r>
            <a:r>
              <a:rPr lang="en-US" b="1" dirty="0" smtClean="0">
                <a:latin typeface="Google Sans"/>
              </a:rPr>
              <a:t>finally</a:t>
            </a:r>
            <a:r>
              <a:rPr lang="en-US" b="1" dirty="0">
                <a:latin typeface="Google Sans"/>
              </a:rPr>
              <a:t>.</a:t>
            </a:r>
            <a:r>
              <a:rPr lang="en-US" dirty="0">
                <a:latin typeface="Google Sans"/>
              </a:rPr>
              <a:t>- start my </a:t>
            </a:r>
            <a:r>
              <a:rPr lang="en-US" dirty="0" smtClean="0">
                <a:latin typeface="Google Sans"/>
              </a:rPr>
              <a:t>class </a:t>
            </a:r>
            <a:r>
              <a:rPr lang="en-US" dirty="0">
                <a:latin typeface="Google Sans"/>
              </a:rPr>
              <a:t>on line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0185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6435"/>
          <a:stretch/>
        </p:blipFill>
        <p:spPr>
          <a:xfrm>
            <a:off x="2330605" y="0"/>
            <a:ext cx="7917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9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05853" y="2664471"/>
            <a:ext cx="6131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https://wordwall.net/es-us/community/countable-uncountable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juegos educativos y didácticos</a:t>
            </a:r>
            <a:endParaRPr lang="es-CL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Juego de sustantivos contables e incontables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	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https</a:t>
            </a:r>
            <a:r>
              <a:rPr lang="es-CL" dirty="0"/>
              <a:t>://wordwall.net/es/resource/89585194/english/countable-or-uncountable-food</a:t>
            </a:r>
            <a:r>
              <a:rPr lang="es-CL" dirty="0" smtClean="0"/>
              <a:t>	       echo</a:t>
            </a:r>
          </a:p>
          <a:p>
            <a:endParaRPr lang="es-CL" dirty="0"/>
          </a:p>
          <a:p>
            <a:r>
              <a:rPr lang="es-CL" dirty="0" smtClean="0"/>
              <a:t>Juego de cuantificadores en inglés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https://es.educaplay.com/editor-de-recursos/28522871/</a:t>
            </a:r>
            <a:endParaRPr lang="es-CL" dirty="0"/>
          </a:p>
        </p:txBody>
      </p:sp>
      <p:sp>
        <p:nvSpPr>
          <p:cNvPr id="5" name="Estrella de 5 puntas 4"/>
          <p:cNvSpPr/>
          <p:nvPr/>
        </p:nvSpPr>
        <p:spPr>
          <a:xfrm>
            <a:off x="3665941" y="3817634"/>
            <a:ext cx="426557" cy="3673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92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¿Qué son los cuantificadores?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CL" dirty="0">
                <a:solidFill>
                  <a:srgbClr val="474747"/>
                </a:solidFill>
                <a:latin typeface="Google Sans"/>
              </a:rPr>
              <a:t>Los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quantifiers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en inglés se usan </a:t>
            </a:r>
            <a:r>
              <a:rPr lang="es-CL" dirty="0">
                <a:solidFill>
                  <a:srgbClr val="040C28"/>
                </a:solidFill>
                <a:latin typeface="Google Sans"/>
              </a:rPr>
              <a:t>para hablar de cantidades no específicas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, como "mucho", "poco", "algunos". Además, existen cuantificadores que se pueden usar solo con palabras contables,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apple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(manzana) y otros que solo se pueden usar con palabras incontables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flour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(harina).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2051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80924"/>
            <a:ext cx="10515600" cy="1325563"/>
          </a:xfrm>
        </p:spPr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¿Cómo se usan?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6566"/>
            <a:ext cx="10515600" cy="5341434"/>
          </a:xfrm>
        </p:spPr>
        <p:txBody>
          <a:bodyPr>
            <a:normAutofit fontScale="92500"/>
          </a:bodyPr>
          <a:lstStyle/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se pueden contar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books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 cuantificadores como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/A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/ninguno)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Incontables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Uncountable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no se pueden contar individualmente, como líquidos, ideas o masas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water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Much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Little/A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Little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 ninguno)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Ambos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de/algunos),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de/ninguno),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 se aplican a ambos para indicar cantidades indefinidas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836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many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/>
              <a:t>contables</a:t>
            </a:r>
            <a:r>
              <a:rPr lang="es-CL" dirty="0"/>
              <a:t> </a:t>
            </a:r>
            <a:endParaRPr lang="es-CL" dirty="0" smtClean="0"/>
          </a:p>
          <a:p>
            <a:r>
              <a:rPr lang="es-CL" dirty="0" smtClean="0"/>
              <a:t>Se ocupa para afirmación (se usa poco), interrogación, negación</a:t>
            </a:r>
            <a:endParaRPr lang="es-CL" dirty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students</a:t>
            </a:r>
            <a:r>
              <a:rPr lang="es-CL" dirty="0"/>
              <a:t> → muchos estudiantes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04751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“much”?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 / mucha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 smtClean="0"/>
              <a:t>incontables</a:t>
            </a:r>
          </a:p>
          <a:p>
            <a:r>
              <a:rPr lang="es-CL" dirty="0" smtClean="0"/>
              <a:t>Se ocupa en  afirmación (muy ocasional) , negación e interrogación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much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r>
              <a:rPr lang="es-CL" dirty="0"/>
              <a:t>much </a:t>
            </a:r>
            <a:r>
              <a:rPr lang="es-CL" dirty="0" err="1"/>
              <a:t>money</a:t>
            </a:r>
            <a:r>
              <a:rPr lang="es-CL" dirty="0"/>
              <a:t> → mucho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028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some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algunos / algo de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 </a:t>
            </a:r>
            <a:r>
              <a:rPr lang="es-CL" b="1" dirty="0"/>
              <a:t>oraciones </a:t>
            </a:r>
            <a:r>
              <a:rPr lang="es-CL" b="1" dirty="0" smtClean="0"/>
              <a:t>afirmativas y en preguntas cuando es “ofrecimiento” o “petición”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con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</a:p>
          <a:p>
            <a:pPr marL="0" indent="0">
              <a:buNone/>
            </a:pPr>
            <a:endParaRPr lang="es-CL" b="1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algunas manzanas </a:t>
            </a:r>
            <a:r>
              <a:rPr lang="es-CL" dirty="0" smtClean="0"/>
              <a:t>ex. </a:t>
            </a:r>
            <a:r>
              <a:rPr lang="es-CL" dirty="0" err="1" smtClean="0"/>
              <a:t>Today</a:t>
            </a:r>
            <a:r>
              <a:rPr lang="es-CL" dirty="0" smtClean="0"/>
              <a:t> I ate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apples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milk</a:t>
            </a:r>
            <a:r>
              <a:rPr lang="es-CL" dirty="0"/>
              <a:t> → algo de </a:t>
            </a:r>
            <a:r>
              <a:rPr lang="es-CL" dirty="0" smtClean="0"/>
              <a:t>leche ex. </a:t>
            </a:r>
            <a:r>
              <a:rPr lang="es-CL" dirty="0" err="1" smtClean="0"/>
              <a:t>My</a:t>
            </a:r>
            <a:r>
              <a:rPr lang="es-CL" dirty="0" smtClean="0"/>
              <a:t> son </a:t>
            </a:r>
            <a:r>
              <a:rPr lang="es-CL" dirty="0" err="1" smtClean="0"/>
              <a:t>drank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milk</a:t>
            </a:r>
            <a:r>
              <a:rPr lang="es-CL" dirty="0" smtClean="0"/>
              <a:t> </a:t>
            </a:r>
            <a:r>
              <a:rPr lang="es-CL" dirty="0" err="1" smtClean="0"/>
              <a:t>yesterday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246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any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 / nada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</a:t>
            </a:r>
            <a:r>
              <a:rPr lang="es-CL" dirty="0" smtClean="0"/>
              <a:t>: </a:t>
            </a:r>
            <a:r>
              <a:rPr lang="es-CL" b="1" dirty="0" smtClean="0"/>
              <a:t>oraciones interrogativas y negativas</a:t>
            </a:r>
            <a:endParaRPr lang="es-CL" b="1" dirty="0"/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en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  <a:endParaRPr lang="es-CL" b="1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Do </a:t>
            </a: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? → ¿Tienes algunas manzanas? </a:t>
            </a:r>
          </a:p>
          <a:p>
            <a:r>
              <a:rPr lang="es-CL" dirty="0"/>
              <a:t>I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No tengo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84940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few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✅ 4. A FEW</a:t>
            </a:r>
          </a:p>
          <a:p>
            <a:r>
              <a:rPr lang="es-CL" dirty="0"/>
              <a:t>👉 Significa: </a:t>
            </a:r>
            <a:r>
              <a:rPr lang="es-CL" b="1" dirty="0"/>
              <a:t>unos pocos (</a:t>
            </a:r>
            <a:r>
              <a:rPr lang="es-CL" b="1" dirty="0" smtClean="0"/>
              <a:t>algunas (os))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friends</a:t>
            </a:r>
            <a:r>
              <a:rPr lang="es-CL" dirty="0"/>
              <a:t> → </a:t>
            </a:r>
            <a:r>
              <a:rPr lang="es-CL" dirty="0" smtClean="0"/>
              <a:t>un pocos de amigos 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books</a:t>
            </a:r>
            <a:r>
              <a:rPr lang="es-CL" dirty="0"/>
              <a:t> </a:t>
            </a:r>
            <a:r>
              <a:rPr lang="es-CL" dirty="0" smtClean="0"/>
              <a:t>→un pocos de </a:t>
            </a:r>
            <a:r>
              <a:rPr lang="es-CL" dirty="0"/>
              <a:t>libros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5493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little”?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un poco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no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smtClean="0"/>
              <a:t>of </a:t>
            </a:r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/>
              <a:t>→ un poco de agua </a:t>
            </a:r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smtClean="0"/>
              <a:t> of </a:t>
            </a:r>
            <a:r>
              <a:rPr lang="es-CL" dirty="0" err="1" smtClean="0"/>
              <a:t>sugar</a:t>
            </a:r>
            <a:r>
              <a:rPr lang="es-CL" dirty="0" smtClean="0"/>
              <a:t> </a:t>
            </a:r>
            <a:r>
              <a:rPr lang="es-CL" dirty="0"/>
              <a:t>→ un poco de azúcar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8987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lot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 of”?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mucho / 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todo</a:t>
            </a:r>
            <a:r>
              <a:rPr lang="es-CL" dirty="0"/>
              <a:t> (contables </a:t>
            </a:r>
            <a:r>
              <a:rPr lang="es-CL" dirty="0" smtClean="0"/>
              <a:t>e incontables)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</a:t>
            </a:r>
            <a:r>
              <a:rPr lang="es-CL" dirty="0"/>
              <a:t>S</a:t>
            </a:r>
            <a:r>
              <a:rPr lang="es-CL" dirty="0" smtClean="0"/>
              <a:t>e </a:t>
            </a:r>
            <a:r>
              <a:rPr lang="es-CL" dirty="0"/>
              <a:t>utiliza casi siempre en oraciones </a:t>
            </a:r>
            <a:r>
              <a:rPr lang="es-CL" b="1" dirty="0"/>
              <a:t>afirmativas</a:t>
            </a:r>
            <a:r>
              <a:rPr lang="es-CL" dirty="0"/>
              <a:t>.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41329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128"/>
          <a:stretch/>
        </p:blipFill>
        <p:spPr>
          <a:xfrm>
            <a:off x="2540213" y="-785612"/>
            <a:ext cx="6406310" cy="76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95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4" t="3168" r="3094" b="33375"/>
          <a:stretch/>
        </p:blipFill>
        <p:spPr>
          <a:xfrm>
            <a:off x="231820" y="28978"/>
            <a:ext cx="8680361" cy="683224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635152" y="894974"/>
            <a:ext cx="79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much</a:t>
            </a:r>
            <a:endParaRPr lang="es-C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27" y="3610123"/>
            <a:ext cx="853514" cy="4999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658" y="4943057"/>
            <a:ext cx="853514" cy="4999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267" y="3675414"/>
            <a:ext cx="853514" cy="4999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510" y="6358085"/>
            <a:ext cx="853514" cy="49991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415" y="6111344"/>
            <a:ext cx="853514" cy="49991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959" y="829682"/>
            <a:ext cx="853514" cy="49991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914" y="369193"/>
            <a:ext cx="853514" cy="49991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128" y="395059"/>
            <a:ext cx="853514" cy="499915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967670" y="3925372"/>
            <a:ext cx="79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Many</a:t>
            </a:r>
            <a:endParaRPr lang="es-CL" dirty="0" smtClean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7572" y="5417389"/>
            <a:ext cx="853514" cy="4999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253" y="5442972"/>
            <a:ext cx="853514" cy="49991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7572" y="4943057"/>
            <a:ext cx="853514" cy="49991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732" y="6358085"/>
            <a:ext cx="853514" cy="49991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337" y="6111345"/>
            <a:ext cx="853514" cy="49991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267" y="5018359"/>
            <a:ext cx="853514" cy="49991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210" y="4917474"/>
            <a:ext cx="853514" cy="49991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732" y="5078046"/>
            <a:ext cx="853514" cy="49991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01" y="3744102"/>
            <a:ext cx="853514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55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6925" b="6707"/>
          <a:stretch/>
        </p:blipFill>
        <p:spPr>
          <a:xfrm>
            <a:off x="1455313" y="0"/>
            <a:ext cx="6647109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425781" y="7524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 little</a:t>
            </a:r>
            <a:endParaRPr lang="es-C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398" y="2575672"/>
            <a:ext cx="963251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786" y="2551795"/>
            <a:ext cx="963251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037" y="2162884"/>
            <a:ext cx="963251" cy="49381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638" y="2098491"/>
            <a:ext cx="963251" cy="49381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611" y="1654042"/>
            <a:ext cx="963251" cy="4938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638" y="1648677"/>
            <a:ext cx="963251" cy="4938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037" y="1291234"/>
            <a:ext cx="963251" cy="4938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115" y="6287370"/>
            <a:ext cx="963251" cy="49381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048" y="2822581"/>
            <a:ext cx="963251" cy="493819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3441048" y="1461933"/>
            <a:ext cx="883866" cy="37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 </a:t>
            </a:r>
            <a:r>
              <a:rPr lang="es-CL" dirty="0" err="1" smtClean="0"/>
              <a:t>few</a:t>
            </a:r>
            <a:endParaRPr lang="es-CL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6304" y="5135566"/>
            <a:ext cx="932769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026" y="5158371"/>
            <a:ext cx="932769" cy="49381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889" y="4613983"/>
            <a:ext cx="932769" cy="49381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597" y="5297003"/>
            <a:ext cx="932769" cy="49381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547" y="4229826"/>
            <a:ext cx="932769" cy="49381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530" y="3549689"/>
            <a:ext cx="932769" cy="49381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048" y="2162884"/>
            <a:ext cx="932769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62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13214"/>
          <a:stretch/>
        </p:blipFill>
        <p:spPr>
          <a:xfrm>
            <a:off x="2279562" y="-67797"/>
            <a:ext cx="7044742" cy="69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60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531" b="11389"/>
          <a:stretch/>
        </p:blipFill>
        <p:spPr>
          <a:xfrm>
            <a:off x="1262130" y="0"/>
            <a:ext cx="8115301" cy="68580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3400023" y="1481070"/>
            <a:ext cx="785611" cy="5151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752" y="4260652"/>
            <a:ext cx="798645" cy="5303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023" y="3212096"/>
            <a:ext cx="798645" cy="530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97" y="2506870"/>
            <a:ext cx="798645" cy="5303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780" y="6276723"/>
            <a:ext cx="798645" cy="530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023" y="4943122"/>
            <a:ext cx="79864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57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365"/>
          <a:stretch/>
        </p:blipFill>
        <p:spPr>
          <a:xfrm>
            <a:off x="1300766" y="58493"/>
            <a:ext cx="6298841" cy="66899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84" y="6201478"/>
            <a:ext cx="798645" cy="5303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61" y="6089746"/>
            <a:ext cx="798645" cy="5303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84" y="5149785"/>
            <a:ext cx="798645" cy="530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16" y="5188765"/>
            <a:ext cx="798645" cy="5303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50" y="4132601"/>
            <a:ext cx="798645" cy="530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17" y="4159533"/>
            <a:ext cx="798645" cy="5303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007" y="3163801"/>
            <a:ext cx="798645" cy="53039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61" y="3163801"/>
            <a:ext cx="798645" cy="53039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51" y="2103005"/>
            <a:ext cx="798645" cy="53039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063" y="2031642"/>
            <a:ext cx="79864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50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Explicaciones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https://www.google.com/search?q=el+many+y+el+much+se+ocupa+en+afirmacion%2C+negacion+e+interrogacion%3F&amp;rlz=1C1AVFB_enCL895CL895&amp;oq=el+many+y+el+much+se+ocupa+en+afirmacion%2C+negacion++e+interrogacion%3F&amp;aqs=chrome..</a:t>
            </a:r>
            <a:r>
              <a:rPr lang="es-CL" dirty="0" smtClean="0"/>
              <a:t>69i57.30002j0j15&amp;sourceid=chrome&amp;ie=UTF-8#fpstate=ive&amp;vld=cid:e0da495d,vid:05fBAHsZiSg,st:0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77846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489398"/>
            <a:ext cx="10515600" cy="568756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smtClean="0"/>
              <a:t>Countable </a:t>
            </a:r>
            <a:r>
              <a:rPr lang="en-US" sz="3200" b="1" dirty="0"/>
              <a:t>= </a:t>
            </a:r>
            <a:r>
              <a:rPr lang="en-US" sz="3200" b="1" dirty="0" smtClean="0"/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many </a:t>
            </a:r>
            <a:r>
              <a:rPr lang="en-US" sz="3200" b="1" dirty="0">
                <a:solidFill>
                  <a:srgbClr val="FF0000"/>
                </a:solidFill>
              </a:rPr>
              <a:t>/ few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b="1" dirty="0"/>
              <a:t>Uncountable = </a:t>
            </a:r>
            <a:r>
              <a:rPr lang="en-US" sz="3200" b="1" dirty="0" smtClean="0"/>
              <a:t>	</a:t>
            </a:r>
            <a:r>
              <a:rPr lang="en-US" sz="3200" b="1" dirty="0" smtClean="0">
                <a:solidFill>
                  <a:srgbClr val="FF0000"/>
                </a:solidFill>
              </a:rPr>
              <a:t>much </a:t>
            </a:r>
            <a:r>
              <a:rPr lang="en-US" sz="3200" b="1" dirty="0">
                <a:solidFill>
                  <a:srgbClr val="FF0000"/>
                </a:solidFill>
              </a:rPr>
              <a:t>/ little</a:t>
            </a: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b="1" dirty="0"/>
              <a:t>Both = </a:t>
            </a:r>
            <a:r>
              <a:rPr lang="en-US" sz="3200" b="1" dirty="0" smtClean="0"/>
              <a:t>		</a:t>
            </a:r>
            <a:r>
              <a:rPr lang="en-US" sz="3200" b="1" dirty="0" smtClean="0">
                <a:solidFill>
                  <a:srgbClr val="FF0000"/>
                </a:solidFill>
              </a:rPr>
              <a:t>a </a:t>
            </a:r>
            <a:r>
              <a:rPr lang="en-US" sz="3200" b="1" dirty="0">
                <a:solidFill>
                  <a:srgbClr val="FF0000"/>
                </a:solidFill>
              </a:rPr>
              <a:t>lot </a:t>
            </a:r>
            <a:r>
              <a:rPr lang="en-US" sz="3200" b="1" dirty="0" smtClean="0">
                <a:solidFill>
                  <a:srgbClr val="FF0000"/>
                </a:solidFill>
              </a:rPr>
              <a:t>of / lots of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/>
          </a:p>
          <a:p>
            <a:r>
              <a:rPr lang="en-US" b="1" dirty="0" err="1" smtClean="0"/>
              <a:t>Countables</a:t>
            </a:r>
            <a:r>
              <a:rPr lang="en-US" b="1" dirty="0" smtClean="0"/>
              <a:t>= we use “a” or “an” </a:t>
            </a:r>
          </a:p>
          <a:p>
            <a:pPr marL="0" indent="0">
              <a:buNone/>
            </a:pPr>
            <a:r>
              <a:rPr lang="en-US" b="1" dirty="0" smtClean="0"/>
              <a:t>A= un / </a:t>
            </a:r>
            <a:r>
              <a:rPr lang="en-US" b="1" dirty="0" err="1" smtClean="0"/>
              <a:t>una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An= un / </a:t>
            </a:r>
            <a:r>
              <a:rPr lang="en-US" b="1" dirty="0" err="1" smtClean="0"/>
              <a:t>una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Example:</a:t>
            </a:r>
          </a:p>
          <a:p>
            <a:pPr marL="0" indent="0">
              <a:buNone/>
            </a:pPr>
            <a:r>
              <a:rPr lang="en-US" b="1" dirty="0" smtClean="0"/>
              <a:t>A banana			An orange</a:t>
            </a:r>
            <a:endParaRPr lang="en-US" b="1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37745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Educational</a:t>
            </a:r>
            <a:r>
              <a:rPr lang="es-CL" dirty="0" smtClean="0"/>
              <a:t> links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www.liveworksheets.com/worksheet/en/english-second-language-esl/1267365</a:t>
            </a:r>
            <a:endParaRPr lang="es-CL" dirty="0" smtClean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49576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3031"/>
            <a:ext cx="10515600" cy="9272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Emma’s </a:t>
            </a:r>
            <a:r>
              <a:rPr lang="en-US" b="1" dirty="0"/>
              <a:t>Kitchen</a:t>
            </a:r>
            <a:br>
              <a:rPr lang="en-US" b="1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30310"/>
            <a:ext cx="10515600" cy="51466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Emma </a:t>
            </a:r>
            <a:r>
              <a:rPr lang="en-US" dirty="0"/>
              <a:t>lives with her family. Every Saturday, they prepare lunch together. In the kitchen, there are </a:t>
            </a:r>
            <a:r>
              <a:rPr lang="en-US" b="1" dirty="0"/>
              <a:t>many vegetables</a:t>
            </a:r>
            <a:r>
              <a:rPr lang="en-US" dirty="0"/>
              <a:t> on the table. There are tomatoes, onions, carrots, and potatoes. There are also </a:t>
            </a:r>
            <a:r>
              <a:rPr lang="en-US" b="1" dirty="0"/>
              <a:t>some apples</a:t>
            </a:r>
            <a:r>
              <a:rPr lang="en-US" dirty="0"/>
              <a:t> and bananas for dessert.</a:t>
            </a:r>
          </a:p>
          <a:p>
            <a:pPr marL="0" indent="0">
              <a:buNone/>
            </a:pPr>
            <a:r>
              <a:rPr lang="en-US" dirty="0"/>
              <a:t>Emma opens the fridge. There is </a:t>
            </a:r>
            <a:r>
              <a:rPr lang="en-US" b="1" dirty="0"/>
              <a:t>a lot of milk</a:t>
            </a:r>
            <a:r>
              <a:rPr lang="en-US" dirty="0"/>
              <a:t>, but there is </a:t>
            </a:r>
            <a:r>
              <a:rPr lang="en-US" b="1" dirty="0"/>
              <a:t>little juice</a:t>
            </a:r>
            <a:r>
              <a:rPr lang="en-US" dirty="0"/>
              <a:t>. There is </a:t>
            </a:r>
            <a:r>
              <a:rPr lang="en-US" b="1" dirty="0"/>
              <a:t>some cheese</a:t>
            </a:r>
            <a:r>
              <a:rPr lang="en-US" dirty="0"/>
              <a:t>, but there isn’t </a:t>
            </a:r>
            <a:r>
              <a:rPr lang="en-US" b="1" dirty="0"/>
              <a:t>any butter</a:t>
            </a:r>
            <a:r>
              <a:rPr lang="en-US" dirty="0"/>
              <a:t>. Her mother asks, “Do we have </a:t>
            </a:r>
            <a:r>
              <a:rPr lang="en-US" b="1" dirty="0"/>
              <a:t>any rice</a:t>
            </a:r>
            <a:r>
              <a:rPr lang="en-US" dirty="0"/>
              <a:t>?” Emma looks in the cupboard and says, “Yes, we have </a:t>
            </a:r>
            <a:r>
              <a:rPr lang="en-US" b="1" dirty="0"/>
              <a:t>a lot of rice</a:t>
            </a:r>
            <a:r>
              <a:rPr lang="en-US" dirty="0"/>
              <a:t>, but we have </a:t>
            </a:r>
            <a:r>
              <a:rPr lang="en-US" b="1" dirty="0"/>
              <a:t>few eggs</a:t>
            </a:r>
            <a:r>
              <a:rPr lang="en-US" dirty="0"/>
              <a:t>.”</a:t>
            </a:r>
          </a:p>
          <a:p>
            <a:pPr marL="0" indent="0">
              <a:buNone/>
            </a:pPr>
            <a:r>
              <a:rPr lang="en-US" dirty="0"/>
              <a:t>Her brother wants to make a cake. He needs flour, sugar, and eggs. There is </a:t>
            </a:r>
            <a:r>
              <a:rPr lang="en-US" b="1" dirty="0"/>
              <a:t>much sugar</a:t>
            </a:r>
            <a:r>
              <a:rPr lang="en-US" dirty="0"/>
              <a:t> in the jar, but there is </a:t>
            </a:r>
            <a:r>
              <a:rPr lang="en-US" b="1" dirty="0"/>
              <a:t>little flour</a:t>
            </a:r>
            <a:r>
              <a:rPr lang="en-US" dirty="0"/>
              <a:t>. They need to go to the supermarket.</a:t>
            </a:r>
          </a:p>
          <a:p>
            <a:pPr marL="0" indent="0">
              <a:buNone/>
            </a:pPr>
            <a:r>
              <a:rPr lang="en-US" dirty="0"/>
              <a:t>At the supermarket, they buy </a:t>
            </a:r>
            <a:r>
              <a:rPr lang="en-US" b="1" dirty="0"/>
              <a:t>many eggs</a:t>
            </a:r>
            <a:r>
              <a:rPr lang="en-US" dirty="0"/>
              <a:t>, </a:t>
            </a:r>
            <a:r>
              <a:rPr lang="en-US" b="1" dirty="0"/>
              <a:t>some butter</a:t>
            </a:r>
            <a:r>
              <a:rPr lang="en-US" dirty="0"/>
              <a:t>, </a:t>
            </a:r>
            <a:r>
              <a:rPr lang="en-US" b="1" dirty="0"/>
              <a:t>a lot of flour</a:t>
            </a:r>
            <a:r>
              <a:rPr lang="en-US" dirty="0"/>
              <a:t>, and </a:t>
            </a:r>
            <a:r>
              <a:rPr lang="en-US" b="1" dirty="0"/>
              <a:t>a few oranges</a:t>
            </a:r>
            <a:r>
              <a:rPr lang="en-US" dirty="0"/>
              <a:t>. Emma is happy because she loves cooking with her family.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069258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7548"/>
            <a:ext cx="10515600" cy="1325563"/>
          </a:xfrm>
        </p:spPr>
        <p:txBody>
          <a:bodyPr/>
          <a:lstStyle/>
          <a:p>
            <a:r>
              <a:rPr lang="es-CL" dirty="0" smtClean="0"/>
              <a:t> </a:t>
            </a:r>
            <a:r>
              <a:rPr lang="es-CL" sz="6000" b="1" dirty="0" smtClean="0"/>
              <a:t>True </a:t>
            </a:r>
            <a:r>
              <a:rPr lang="es-CL" sz="6000" b="1" dirty="0" err="1" smtClean="0"/>
              <a:t>or</a:t>
            </a:r>
            <a:r>
              <a:rPr lang="es-CL" sz="6000" b="1" dirty="0" smtClean="0"/>
              <a:t> False</a:t>
            </a:r>
            <a:endParaRPr lang="es-CL" sz="6000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6983" y="1601203"/>
            <a:ext cx="11888191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Emma’s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family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cooks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__F____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table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_T_____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little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fridge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_T_____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eggs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home.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__F____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Emma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cooking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_T_____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172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532" y="146184"/>
            <a:ext cx="10515600" cy="819731"/>
          </a:xfrm>
        </p:spPr>
        <p:txBody>
          <a:bodyPr/>
          <a:lstStyle/>
          <a:p>
            <a:r>
              <a:rPr lang="es-CL" dirty="0" err="1" smtClean="0"/>
              <a:t>Questions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62130"/>
            <a:ext cx="10515600" cy="5357611"/>
          </a:xfrm>
        </p:spPr>
        <p:txBody>
          <a:bodyPr/>
          <a:lstStyle/>
          <a:p>
            <a:r>
              <a:rPr lang="en-US" dirty="0"/>
              <a:t>What fruit is on the table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There are apples and bananas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Is </a:t>
            </a:r>
            <a:r>
              <a:rPr lang="en-US" dirty="0"/>
              <a:t>there any butter in the fridge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No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How </a:t>
            </a:r>
            <a:r>
              <a:rPr lang="en-US" dirty="0"/>
              <a:t>much sugar is in the jar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There is much sugar in the jar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Why </a:t>
            </a:r>
            <a:r>
              <a:rPr lang="en-US" dirty="0"/>
              <a:t>do they go to the supermarket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Because, her brother wants to make a cake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What </a:t>
            </a:r>
            <a:r>
              <a:rPr lang="en-US" dirty="0"/>
              <a:t>do they buy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B0F0"/>
                </a:solidFill>
              </a:rPr>
              <a:t>they buy </a:t>
            </a:r>
            <a:r>
              <a:rPr lang="en-US" sz="2600" b="1" dirty="0">
                <a:solidFill>
                  <a:srgbClr val="00B0F0"/>
                </a:solidFill>
              </a:rPr>
              <a:t>many eggs</a:t>
            </a:r>
            <a:r>
              <a:rPr lang="en-US" sz="2600" dirty="0">
                <a:solidFill>
                  <a:srgbClr val="00B0F0"/>
                </a:solidFill>
              </a:rPr>
              <a:t>, </a:t>
            </a:r>
            <a:r>
              <a:rPr lang="en-US" sz="2600" b="1" dirty="0">
                <a:solidFill>
                  <a:srgbClr val="00B0F0"/>
                </a:solidFill>
              </a:rPr>
              <a:t>some butter</a:t>
            </a:r>
            <a:r>
              <a:rPr lang="en-US" sz="2600" dirty="0">
                <a:solidFill>
                  <a:srgbClr val="00B0F0"/>
                </a:solidFill>
              </a:rPr>
              <a:t>, </a:t>
            </a:r>
            <a:r>
              <a:rPr lang="en-US" sz="2600" b="1" dirty="0">
                <a:solidFill>
                  <a:srgbClr val="00B0F0"/>
                </a:solidFill>
              </a:rPr>
              <a:t>a lot of flour</a:t>
            </a:r>
            <a:r>
              <a:rPr lang="en-US" sz="2600" dirty="0">
                <a:solidFill>
                  <a:srgbClr val="00B0F0"/>
                </a:solidFill>
              </a:rPr>
              <a:t>, and </a:t>
            </a:r>
            <a:r>
              <a:rPr lang="en-US" sz="2600" b="1" dirty="0">
                <a:solidFill>
                  <a:srgbClr val="00B0F0"/>
                </a:solidFill>
              </a:rPr>
              <a:t>a few oranges</a:t>
            </a:r>
            <a:r>
              <a:rPr lang="en-US" sz="2600" dirty="0">
                <a:solidFill>
                  <a:prstClr val="black"/>
                </a:solidFill>
              </a:rPr>
              <a:t>.</a:t>
            </a:r>
            <a:endParaRPr lang="en-US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46232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262588"/>
              </p:ext>
            </p:extLst>
          </p:nvPr>
        </p:nvGraphicFramePr>
        <p:xfrm>
          <a:off x="1223492" y="373059"/>
          <a:ext cx="10130308" cy="691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154"/>
                <a:gridCol w="5065154"/>
              </a:tblGrid>
              <a:tr h="864786">
                <a:tc>
                  <a:txBody>
                    <a:bodyPr/>
                    <a:lstStyle/>
                    <a:p>
                      <a:r>
                        <a:rPr lang="es-CL" sz="3600" dirty="0" err="1" smtClean="0"/>
                        <a:t>Countable</a:t>
                      </a:r>
                      <a:r>
                        <a:rPr lang="es-CL" sz="3600" dirty="0" smtClean="0"/>
                        <a:t> </a:t>
                      </a:r>
                      <a:r>
                        <a:rPr lang="es-CL" sz="3600" dirty="0" err="1" smtClean="0"/>
                        <a:t>nouns</a:t>
                      </a:r>
                      <a:endParaRPr lang="es-CL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3600" dirty="0" err="1" smtClean="0"/>
                        <a:t>Uncountable</a:t>
                      </a:r>
                      <a:r>
                        <a:rPr lang="es-CL" sz="3600" dirty="0" smtClean="0"/>
                        <a:t> </a:t>
                      </a:r>
                      <a:r>
                        <a:rPr lang="es-CL" sz="3600" dirty="0" err="1" smtClean="0"/>
                        <a:t>nouns</a:t>
                      </a:r>
                      <a:endParaRPr lang="es-CL" sz="36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apples</a:t>
                      </a:r>
                      <a:endParaRPr lang="es-C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milk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eggs</a:t>
                      </a:r>
                      <a:endParaRPr lang="es-C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juice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oranges</a:t>
                      </a:r>
                      <a:endParaRPr lang="es-C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cheese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endParaRPr lang="es-C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butter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endParaRPr lang="es-C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rice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endParaRPr lang="es-C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flour</a:t>
                      </a:r>
                      <a:endParaRPr lang="es-CL" sz="2800" dirty="0"/>
                    </a:p>
                  </a:txBody>
                  <a:tcPr/>
                </a:tc>
              </a:tr>
              <a:tr h="864786">
                <a:tc>
                  <a:txBody>
                    <a:bodyPr/>
                    <a:lstStyle/>
                    <a:p>
                      <a:endParaRPr lang="es-C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2800" dirty="0" err="1" smtClean="0"/>
                        <a:t>sugar</a:t>
                      </a:r>
                      <a:endParaRPr lang="es-CL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8388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Complete with the correct word</a:t>
            </a:r>
            <a:r>
              <a:rPr lang="en-US" dirty="0"/>
              <a:t>(many / much </a:t>
            </a:r>
            <a:r>
              <a:rPr lang="en-US" dirty="0" smtClean="0"/>
              <a:t>some </a:t>
            </a:r>
            <a:r>
              <a:rPr lang="en-US" dirty="0"/>
              <a:t>/ any / little / few / a lot of)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40158" y="1546945"/>
            <a:ext cx="10534918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sz="4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vegetables.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 </a:t>
            </a:r>
            <a:r>
              <a:rPr kumimoji="0" lang="es-CL" sz="4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lot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of_____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isn’t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sz="4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any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butter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sz="4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es-CL" sz="4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few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eggs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lang="es-CL" sz="4000" u="sng" dirty="0" err="1" smtClean="0">
                <a:latin typeface="Arial" panose="020B0604020202020204" pitchFamily="34" charset="0"/>
              </a:rPr>
              <a:t>little</a:t>
            </a:r>
            <a:r>
              <a:rPr kumimoji="0" lang="es-CL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 </a:t>
            </a:r>
            <a:r>
              <a:rPr kumimoji="0" lang="es-CL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flour</a:t>
            </a:r>
            <a:r>
              <a:rPr kumimoji="0" lang="es-C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172287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12275</TotalTime>
  <Words>1199</Words>
  <Application>Microsoft Office PowerPoint</Application>
  <PresentationFormat>Panorámica</PresentationFormat>
  <Paragraphs>239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8" baseType="lpstr">
      <vt:lpstr>Algerian</vt:lpstr>
      <vt:lpstr>Arial</vt:lpstr>
      <vt:lpstr>Calibri</vt:lpstr>
      <vt:lpstr>Calibri Light</vt:lpstr>
      <vt:lpstr>Google Sans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To be verb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Ejemplo: ¿Cómo hacer una tortilla?</vt:lpstr>
      <vt:lpstr>EXERCISES</vt:lpstr>
      <vt:lpstr>EXERCISES</vt:lpstr>
      <vt:lpstr>Presentación de PowerPoint</vt:lpstr>
      <vt:lpstr>Links juegos educativos y didácticos</vt:lpstr>
      <vt:lpstr>¿Qué son los cuantificadores?</vt:lpstr>
      <vt:lpstr>¿Cómo se usan?</vt:lpstr>
      <vt:lpstr>¿Cuándo se debe usar “many”?</vt:lpstr>
      <vt:lpstr>¿Cuándo se debe usar “much”? </vt:lpstr>
      <vt:lpstr>¿Cuándo se debe usar “some”?</vt:lpstr>
      <vt:lpstr>¿Cuándo se debe usar “any”?</vt:lpstr>
      <vt:lpstr>¿Cuándo se debe usar “a few”?</vt:lpstr>
      <vt:lpstr>¿Cuándo se debe usar “a little”?</vt:lpstr>
      <vt:lpstr>¿Cuándo se debe usar “a lot of”?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Explicaciones</vt:lpstr>
      <vt:lpstr>Presentación de PowerPoint</vt:lpstr>
      <vt:lpstr>Educational links</vt:lpstr>
      <vt:lpstr> Emma’s Kitchen </vt:lpstr>
      <vt:lpstr> True or False</vt:lpstr>
      <vt:lpstr>Questions </vt:lpstr>
      <vt:lpstr>Presentación de PowerPoint</vt:lpstr>
      <vt:lpstr>Complete with the correct word(many / much some / any / little / few / a lot of)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74</cp:revision>
  <dcterms:created xsi:type="dcterms:W3CDTF">2026-03-09T02:37:27Z</dcterms:created>
  <dcterms:modified xsi:type="dcterms:W3CDTF">2026-05-04T14:36:53Z</dcterms:modified>
</cp:coreProperties>
</file>