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59" r:id="rId6"/>
    <p:sldId id="261" r:id="rId7"/>
    <p:sldId id="267" r:id="rId8"/>
    <p:sldId id="273" r:id="rId9"/>
    <p:sldId id="266" r:id="rId10"/>
    <p:sldId id="268" r:id="rId11"/>
    <p:sldId id="260" r:id="rId12"/>
    <p:sldId id="264" r:id="rId13"/>
    <p:sldId id="265" r:id="rId14"/>
    <p:sldId id="274" r:id="rId15"/>
    <p:sldId id="269" r:id="rId16"/>
    <p:sldId id="271" r:id="rId17"/>
    <p:sldId id="275" r:id="rId18"/>
    <p:sldId id="270" r:id="rId19"/>
    <p:sldId id="272" r:id="rId20"/>
    <p:sldId id="281" r:id="rId21"/>
    <p:sldId id="276" r:id="rId22"/>
    <p:sldId id="277" r:id="rId23"/>
    <p:sldId id="279" r:id="rId24"/>
    <p:sldId id="280" r:id="rId25"/>
    <p:sldId id="278" r:id="rId26"/>
    <p:sldId id="282" r:id="rId27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5EE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92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03-06-2026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8554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03-06-2026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2614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03-06-2026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414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03-06-2026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1139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03-06-2026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758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03-06-2026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7195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03-06-2026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89520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03-06-2026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128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03-06-2026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4174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03-06-2026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8703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5B27E-E129-4BCE-8AEF-29BB3138D0B1}" type="datetimeFigureOut">
              <a:rPr lang="es-CL" smtClean="0"/>
              <a:t>03-06-2026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08338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5B27E-E129-4BCE-8AEF-29BB3138D0B1}" type="datetimeFigureOut">
              <a:rPr lang="es-CL" smtClean="0"/>
              <a:t>03-06-2026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AC474-87C3-4A1F-99E0-E3C4DA3AE7A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314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SQfAwvR3KE" TargetMode="External"/><Relationship Id="rId2" Type="http://schemas.openxmlformats.org/officeDocument/2006/relationships/hyperlink" Target="https://www.youtube.com/watch?v=3BXEEjE991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5-DeiXPJ3H8&amp;list=RD5-DeiXPJ3H8&amp;start_radio=1" TargetMode="External"/><Relationship Id="rId4" Type="http://schemas.openxmlformats.org/officeDocument/2006/relationships/hyperlink" Target="https://www.youtube.com/watch?v=pAXSWhzb9k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dirty="0" err="1" smtClean="0"/>
              <a:t>Means</a:t>
            </a:r>
            <a:r>
              <a:rPr lang="es-CL" dirty="0" smtClean="0"/>
              <a:t> of </a:t>
            </a:r>
            <a:r>
              <a:rPr lang="es-CL" dirty="0" err="1" smtClean="0"/>
              <a:t>transport</a:t>
            </a: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pattFill prst="plaid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normAutofit/>
          </a:bodyPr>
          <a:lstStyle/>
          <a:p>
            <a:r>
              <a:rPr lang="es-CL" sz="7200" dirty="0" smtClean="0"/>
              <a:t>UNIT 2</a:t>
            </a:r>
            <a:endParaRPr lang="es-CL" sz="7200" dirty="0"/>
          </a:p>
        </p:txBody>
      </p:sp>
    </p:spTree>
    <p:extLst>
      <p:ext uri="{BB962C8B-B14F-4D97-AF65-F5344CB8AC3E}">
        <p14:creationId xmlns:p14="http://schemas.microsoft.com/office/powerpoint/2010/main" val="2457262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¿qué medios conoces?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>
            <a:normAutofit lnSpcReduction="10000"/>
          </a:bodyPr>
          <a:lstStyle/>
          <a:p>
            <a:r>
              <a:rPr lang="es-CL" dirty="0" smtClean="0"/>
              <a:t>CAR = </a:t>
            </a:r>
            <a:r>
              <a:rPr lang="es-CL" dirty="0" smtClean="0">
                <a:solidFill>
                  <a:srgbClr val="FF0000"/>
                </a:solidFill>
              </a:rPr>
              <a:t>AUTO</a:t>
            </a:r>
          </a:p>
          <a:p>
            <a:r>
              <a:rPr lang="es-CL" dirty="0" smtClean="0"/>
              <a:t>BUS = </a:t>
            </a:r>
            <a:r>
              <a:rPr lang="es-CL" dirty="0" smtClean="0">
                <a:solidFill>
                  <a:srgbClr val="FF0000"/>
                </a:solidFill>
              </a:rPr>
              <a:t>MICRO O BUS</a:t>
            </a:r>
          </a:p>
          <a:p>
            <a:r>
              <a:rPr lang="es-CL" dirty="0" smtClean="0"/>
              <a:t>TRAIN = </a:t>
            </a:r>
            <a:r>
              <a:rPr lang="es-CL" dirty="0" smtClean="0">
                <a:solidFill>
                  <a:srgbClr val="FF0000"/>
                </a:solidFill>
              </a:rPr>
              <a:t>TREN</a:t>
            </a:r>
          </a:p>
          <a:p>
            <a:r>
              <a:rPr lang="es-CL" dirty="0" smtClean="0"/>
              <a:t>PLANE / AIRPLANE = </a:t>
            </a:r>
            <a:r>
              <a:rPr lang="es-CL" dirty="0" smtClean="0">
                <a:solidFill>
                  <a:srgbClr val="FF0000"/>
                </a:solidFill>
              </a:rPr>
              <a:t>AVIÓN</a:t>
            </a:r>
          </a:p>
          <a:p>
            <a:r>
              <a:rPr lang="es-CL" dirty="0" smtClean="0"/>
              <a:t>ROLLERS= </a:t>
            </a:r>
            <a:r>
              <a:rPr lang="es-CL" dirty="0" smtClean="0">
                <a:solidFill>
                  <a:srgbClr val="FF0000"/>
                </a:solidFill>
              </a:rPr>
              <a:t>PATINES</a:t>
            </a:r>
          </a:p>
          <a:p>
            <a:r>
              <a:rPr lang="es-CL" dirty="0" smtClean="0"/>
              <a:t>SUBWAY= </a:t>
            </a:r>
            <a:r>
              <a:rPr lang="es-CL" dirty="0" smtClean="0">
                <a:solidFill>
                  <a:srgbClr val="FF0000"/>
                </a:solidFill>
              </a:rPr>
              <a:t>METRO</a:t>
            </a:r>
          </a:p>
          <a:p>
            <a:r>
              <a:rPr lang="es-CL" dirty="0" smtClean="0"/>
              <a:t>BIKE / BICYCLE = </a:t>
            </a:r>
            <a:r>
              <a:rPr lang="es-CL" dirty="0" smtClean="0">
                <a:solidFill>
                  <a:srgbClr val="FF0000"/>
                </a:solidFill>
              </a:rPr>
              <a:t>BICICLETA</a:t>
            </a:r>
          </a:p>
          <a:p>
            <a:r>
              <a:rPr lang="es-CL" dirty="0" smtClean="0"/>
              <a:t>SKATE = </a:t>
            </a:r>
            <a:r>
              <a:rPr lang="es-CL" dirty="0" smtClean="0">
                <a:solidFill>
                  <a:srgbClr val="FF0000"/>
                </a:solidFill>
              </a:rPr>
              <a:t>MONO PATÍN</a:t>
            </a:r>
          </a:p>
          <a:p>
            <a:r>
              <a:rPr lang="es-CL" dirty="0" smtClean="0"/>
              <a:t>BOAT = </a:t>
            </a:r>
            <a:r>
              <a:rPr lang="es-CL" dirty="0" smtClean="0">
                <a:solidFill>
                  <a:srgbClr val="FF0000"/>
                </a:solidFill>
              </a:rPr>
              <a:t>BOTE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144189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s-CL" sz="5400" dirty="0" err="1" smtClean="0"/>
              <a:t>Grammar</a:t>
            </a:r>
            <a:r>
              <a:rPr lang="es-CL" sz="5400" dirty="0" smtClean="0"/>
              <a:t>: </a:t>
            </a:r>
            <a:r>
              <a:rPr lang="es-CL" sz="5400" dirty="0" err="1" smtClean="0"/>
              <a:t>the</a:t>
            </a:r>
            <a:r>
              <a:rPr lang="es-CL" sz="5400" dirty="0" smtClean="0"/>
              <a:t> use of “</a:t>
            </a:r>
            <a:r>
              <a:rPr lang="es-CL" sz="5400" b="1" dirty="0" err="1" smtClean="0"/>
              <a:t>by</a:t>
            </a:r>
            <a:r>
              <a:rPr lang="es-CL" sz="5400" dirty="0" smtClean="0"/>
              <a:t>”  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389" y="1084217"/>
            <a:ext cx="11260182" cy="552558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pPr marL="0" indent="0">
              <a:buNone/>
            </a:pPr>
            <a:r>
              <a:rPr lang="es-CL" sz="3600" b="1" dirty="0" smtClean="0"/>
              <a:t>Sujeto + verbo + </a:t>
            </a:r>
            <a:r>
              <a:rPr lang="es-CL" sz="3600" b="1" dirty="0" err="1" smtClean="0"/>
              <a:t>by</a:t>
            </a:r>
            <a:r>
              <a:rPr lang="es-CL" sz="3600" b="1" dirty="0" smtClean="0"/>
              <a:t> + medio de transporte</a:t>
            </a:r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go</a:t>
            </a:r>
            <a:endParaRPr lang="es-CL" sz="3600" b="1" dirty="0" smtClean="0"/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sail</a:t>
            </a:r>
            <a:endParaRPr lang="es-CL" sz="3600" b="1" dirty="0" smtClean="0"/>
          </a:p>
          <a:p>
            <a:pPr marL="0" indent="0">
              <a:buNone/>
            </a:pPr>
            <a:r>
              <a:rPr lang="es-CL" sz="3600" b="1" dirty="0"/>
              <a:t>	</a:t>
            </a:r>
            <a:r>
              <a:rPr lang="es-CL" sz="3600" b="1" dirty="0" smtClean="0"/>
              <a:t>	</a:t>
            </a:r>
            <a:r>
              <a:rPr lang="es-CL" sz="3600" b="1" dirty="0" err="1" smtClean="0"/>
              <a:t>travel</a:t>
            </a:r>
            <a:endParaRPr lang="es-CL" sz="3600" b="1" dirty="0" smtClean="0"/>
          </a:p>
          <a:p>
            <a:pPr marL="0" indent="0">
              <a:buNone/>
            </a:pPr>
            <a:endParaRPr lang="es-CL" sz="3600" b="1" dirty="0" smtClean="0"/>
          </a:p>
          <a:p>
            <a:pPr marL="0" indent="0">
              <a:buNone/>
            </a:pPr>
            <a:r>
              <a:rPr lang="en-US" sz="3600" b="1" dirty="0"/>
              <a:t>Examples</a:t>
            </a:r>
          </a:p>
          <a:p>
            <a:r>
              <a:rPr lang="en-US" sz="3600" dirty="0"/>
              <a:t>I go to school </a:t>
            </a:r>
            <a:r>
              <a:rPr lang="en-US" sz="3600" b="1" dirty="0"/>
              <a:t>by bus</a:t>
            </a:r>
            <a:r>
              <a:rPr lang="en-US" sz="3600" dirty="0"/>
              <a:t>. 🚌 </a:t>
            </a:r>
            <a:r>
              <a:rPr lang="en-US" sz="3600" dirty="0" smtClean="0"/>
              <a:t>		</a:t>
            </a:r>
            <a:r>
              <a:rPr lang="en-US" sz="3600" dirty="0" err="1" smtClean="0"/>
              <a:t>yo</a:t>
            </a:r>
            <a:r>
              <a:rPr lang="en-US" sz="3600" dirty="0" smtClean="0"/>
              <a:t> </a:t>
            </a:r>
            <a:r>
              <a:rPr lang="en-US" sz="3600" dirty="0" err="1" smtClean="0"/>
              <a:t>voy</a:t>
            </a:r>
            <a:r>
              <a:rPr lang="en-US" sz="3600" dirty="0" smtClean="0"/>
              <a:t> al </a:t>
            </a:r>
            <a:r>
              <a:rPr lang="en-US" sz="3600" dirty="0" err="1" smtClean="0"/>
              <a:t>colegio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bus</a:t>
            </a:r>
            <a:endParaRPr lang="en-US" sz="3600" dirty="0"/>
          </a:p>
          <a:p>
            <a:r>
              <a:rPr lang="en-US" sz="3600" dirty="0"/>
              <a:t>She goes to work </a:t>
            </a:r>
            <a:r>
              <a:rPr lang="en-US" sz="3600" b="1" dirty="0"/>
              <a:t>by car</a:t>
            </a:r>
            <a:r>
              <a:rPr lang="en-US" sz="3600" dirty="0"/>
              <a:t>. 🚗 </a:t>
            </a:r>
            <a:r>
              <a:rPr lang="en-US" sz="3600" dirty="0" smtClean="0"/>
              <a:t>	</a:t>
            </a:r>
            <a:r>
              <a:rPr lang="en-US" sz="3600" dirty="0" err="1" smtClean="0"/>
              <a:t>ella</a:t>
            </a:r>
            <a:r>
              <a:rPr lang="en-US" sz="3600" dirty="0" smtClean="0"/>
              <a:t> </a:t>
            </a:r>
            <a:r>
              <a:rPr lang="en-US" sz="3600" dirty="0" err="1" smtClean="0"/>
              <a:t>va</a:t>
            </a:r>
            <a:r>
              <a:rPr lang="en-US" sz="3600" dirty="0" smtClean="0"/>
              <a:t> al </a:t>
            </a:r>
            <a:r>
              <a:rPr lang="en-US" sz="3600" dirty="0" err="1" smtClean="0"/>
              <a:t>trabajo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auto</a:t>
            </a:r>
            <a:endParaRPr lang="en-US" sz="3600" dirty="0"/>
          </a:p>
          <a:p>
            <a:r>
              <a:rPr lang="en-US" sz="3600" dirty="0"/>
              <a:t>We travel </a:t>
            </a:r>
            <a:r>
              <a:rPr lang="en-US" sz="3600" b="1" dirty="0"/>
              <a:t>by airplane</a:t>
            </a:r>
            <a:r>
              <a:rPr lang="en-US" sz="3600" dirty="0"/>
              <a:t>. ✈️ </a:t>
            </a:r>
            <a:r>
              <a:rPr lang="en-US" sz="3600" dirty="0" smtClean="0"/>
              <a:t>	</a:t>
            </a:r>
            <a:r>
              <a:rPr lang="en-US" sz="3600" dirty="0" err="1" smtClean="0"/>
              <a:t>nosotros</a:t>
            </a:r>
            <a:r>
              <a:rPr lang="en-US" sz="3600" dirty="0" smtClean="0"/>
              <a:t> </a:t>
            </a:r>
            <a:r>
              <a:rPr lang="en-US" sz="3600" dirty="0" err="1" smtClean="0"/>
              <a:t>viajamos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</a:t>
            </a:r>
            <a:r>
              <a:rPr lang="en-US" sz="3600" dirty="0" err="1" smtClean="0"/>
              <a:t>avión</a:t>
            </a:r>
            <a:endParaRPr lang="en-US" sz="3600" dirty="0"/>
          </a:p>
          <a:p>
            <a:r>
              <a:rPr lang="en-US" sz="3600" dirty="0"/>
              <a:t>They go home </a:t>
            </a:r>
            <a:r>
              <a:rPr lang="en-US" sz="3600" b="1" dirty="0"/>
              <a:t>by train</a:t>
            </a:r>
            <a:r>
              <a:rPr lang="en-US" sz="3600" dirty="0"/>
              <a:t>. 🚆 </a:t>
            </a:r>
            <a:r>
              <a:rPr lang="en-US" sz="3600" dirty="0" smtClean="0"/>
              <a:t>	</a:t>
            </a:r>
            <a:r>
              <a:rPr lang="en-US" sz="3600" dirty="0" err="1" smtClean="0"/>
              <a:t>Ellos</a:t>
            </a:r>
            <a:r>
              <a:rPr lang="en-US" sz="3600" dirty="0" smtClean="0"/>
              <a:t> van a casa </a:t>
            </a:r>
            <a:r>
              <a:rPr lang="en-US" sz="3600" dirty="0" err="1" smtClean="0"/>
              <a:t>en</a:t>
            </a:r>
            <a:r>
              <a:rPr lang="en-US" sz="3600" dirty="0" smtClean="0"/>
              <a:t> </a:t>
            </a:r>
            <a:r>
              <a:rPr lang="en-US" sz="3600" dirty="0" err="1" smtClean="0"/>
              <a:t>tren</a:t>
            </a:r>
            <a:endParaRPr lang="en-US" sz="3600" dirty="0"/>
          </a:p>
          <a:p>
            <a:pPr marL="0" indent="0">
              <a:buNone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796" y="2597742"/>
            <a:ext cx="2572735" cy="591363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7759338" y="2142308"/>
            <a:ext cx="3359331" cy="1410789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87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6389" y="1084217"/>
            <a:ext cx="11260182" cy="552558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2">
            <a:normAutofit fontScale="70000" lnSpcReduction="20000"/>
          </a:bodyPr>
          <a:lstStyle/>
          <a:p>
            <a:pPr marL="0" indent="0">
              <a:buNone/>
            </a:pPr>
            <a:r>
              <a:rPr lang="en-US" sz="3600" dirty="0"/>
              <a:t>👉 </a:t>
            </a:r>
            <a:r>
              <a:rPr lang="en-US" sz="4100" dirty="0"/>
              <a:t>“BY </a:t>
            </a:r>
            <a:r>
              <a:rPr lang="en-US" sz="4100" dirty="0" err="1" smtClean="0"/>
              <a:t>significa</a:t>
            </a:r>
            <a:r>
              <a:rPr lang="en-US" sz="4100" dirty="0" smtClean="0"/>
              <a:t> </a:t>
            </a:r>
            <a:r>
              <a:rPr lang="en-US" sz="4100" dirty="0" err="1" smtClean="0"/>
              <a:t>cómo</a:t>
            </a:r>
            <a:r>
              <a:rPr lang="en-US" sz="4100" dirty="0" smtClean="0"/>
              <a:t> </a:t>
            </a:r>
            <a:r>
              <a:rPr lang="en-US" sz="4100" dirty="0" err="1" smtClean="0"/>
              <a:t>tú</a:t>
            </a:r>
            <a:r>
              <a:rPr lang="en-US" sz="4100" dirty="0" smtClean="0"/>
              <a:t> </a:t>
            </a:r>
            <a:r>
              <a:rPr lang="en-US" sz="4100" dirty="0" err="1" smtClean="0"/>
              <a:t>te</a:t>
            </a:r>
            <a:r>
              <a:rPr lang="en-US" sz="4100" dirty="0" smtClean="0"/>
              <a:t> </a:t>
            </a:r>
            <a:r>
              <a:rPr lang="en-US" sz="4100" dirty="0" err="1" smtClean="0"/>
              <a:t>transportas</a:t>
            </a:r>
            <a:r>
              <a:rPr lang="en-US" sz="4100" dirty="0" smtClean="0"/>
              <a:t>.”</a:t>
            </a:r>
            <a:endParaRPr lang="en-US" sz="4100" dirty="0"/>
          </a:p>
          <a:p>
            <a:r>
              <a:rPr lang="en-US" sz="4100" dirty="0" err="1"/>
              <a:t>En</a:t>
            </a:r>
            <a:r>
              <a:rPr lang="en-US" sz="4100" dirty="0"/>
              <a:t> </a:t>
            </a:r>
            <a:r>
              <a:rPr lang="en-US" sz="4100" dirty="0" err="1"/>
              <a:t>español</a:t>
            </a:r>
            <a:r>
              <a:rPr lang="en-US" sz="4100" dirty="0"/>
              <a:t>:</a:t>
            </a:r>
          </a:p>
          <a:p>
            <a:pPr marL="0" indent="0">
              <a:buNone/>
            </a:pPr>
            <a:r>
              <a:rPr lang="en-US" sz="4100" dirty="0" smtClean="0"/>
              <a:t>“</a:t>
            </a:r>
            <a:r>
              <a:rPr lang="en-US" sz="4100" dirty="0"/>
              <a:t>by bus” = “</a:t>
            </a:r>
            <a:r>
              <a:rPr lang="en-US" sz="4100" dirty="0" err="1"/>
              <a:t>en</a:t>
            </a:r>
            <a:r>
              <a:rPr lang="en-US" sz="4100" dirty="0"/>
              <a:t> </a:t>
            </a:r>
            <a:r>
              <a:rPr lang="en-US" sz="4100" dirty="0" smtClean="0"/>
              <a:t>bus</a:t>
            </a:r>
            <a:r>
              <a:rPr lang="en-US" sz="4100" dirty="0"/>
              <a:t/>
            </a:r>
            <a:br>
              <a:rPr lang="en-US" sz="4100" dirty="0"/>
            </a:br>
            <a:r>
              <a:rPr lang="en-US" sz="4100" dirty="0" smtClean="0"/>
              <a:t>“</a:t>
            </a:r>
            <a:r>
              <a:rPr lang="en-US" sz="4100" dirty="0"/>
              <a:t>by car” = “</a:t>
            </a:r>
            <a:r>
              <a:rPr lang="en-US" sz="4100" dirty="0" err="1"/>
              <a:t>en</a:t>
            </a:r>
            <a:r>
              <a:rPr lang="en-US" sz="4100" dirty="0"/>
              <a:t> auto</a:t>
            </a:r>
            <a:r>
              <a:rPr lang="en-US" sz="4100" dirty="0" smtClean="0"/>
              <a:t>”</a:t>
            </a:r>
          </a:p>
          <a:p>
            <a:pPr marL="0" indent="0">
              <a:buNone/>
            </a:pPr>
            <a:r>
              <a:rPr lang="en-US" sz="4100" b="1" dirty="0" smtClean="0"/>
              <a:t> </a:t>
            </a:r>
          </a:p>
          <a:p>
            <a:pPr marL="0" indent="0">
              <a:buNone/>
            </a:pPr>
            <a:r>
              <a:rPr lang="en-US" sz="4100" b="1" dirty="0" smtClean="0"/>
              <a:t>IMPORTANTE</a:t>
            </a:r>
            <a:endParaRPr lang="en-US" sz="4600" b="1" dirty="0"/>
          </a:p>
          <a:p>
            <a:pPr marL="0" indent="0">
              <a:buNone/>
            </a:pPr>
            <a:r>
              <a:rPr lang="en-US" sz="4600" dirty="0"/>
              <a:t>❌ NO:</a:t>
            </a:r>
          </a:p>
          <a:p>
            <a:pPr marL="0" indent="0">
              <a:buNone/>
            </a:pPr>
            <a:r>
              <a:rPr lang="en-US" sz="4600" dirty="0"/>
              <a:t>by a bus </a:t>
            </a:r>
          </a:p>
          <a:p>
            <a:pPr marL="0" indent="0">
              <a:buNone/>
            </a:pPr>
            <a:r>
              <a:rPr lang="en-US" sz="4600" dirty="0"/>
              <a:t>by the car </a:t>
            </a:r>
          </a:p>
          <a:p>
            <a:pPr marL="0" indent="0">
              <a:buNone/>
            </a:pPr>
            <a:endParaRPr lang="en-US" sz="46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endParaRPr lang="en-US" sz="4100" dirty="0" smtClean="0"/>
          </a:p>
          <a:p>
            <a:pPr marL="0" indent="0">
              <a:buNone/>
            </a:pPr>
            <a:endParaRPr lang="en-US" sz="4100" dirty="0"/>
          </a:p>
          <a:p>
            <a:pPr marL="0" indent="0">
              <a:buNone/>
            </a:pPr>
            <a:r>
              <a:rPr lang="en-US" sz="4100" dirty="0" smtClean="0"/>
              <a:t>✅ </a:t>
            </a:r>
          </a:p>
          <a:p>
            <a:pPr marL="0" indent="0">
              <a:buNone/>
            </a:pPr>
            <a:r>
              <a:rPr lang="en-US" sz="4100" dirty="0" smtClean="0"/>
              <a:t>SOLO</a:t>
            </a:r>
            <a:r>
              <a:rPr lang="en-US" sz="4100" dirty="0"/>
              <a:t>:</a:t>
            </a:r>
          </a:p>
          <a:p>
            <a:pPr marL="0" indent="0">
              <a:buNone/>
            </a:pPr>
            <a:r>
              <a:rPr lang="en-US" sz="4100" dirty="0"/>
              <a:t>by bus </a:t>
            </a:r>
          </a:p>
          <a:p>
            <a:pPr marL="0" indent="0">
              <a:buNone/>
            </a:pPr>
            <a:r>
              <a:rPr lang="en-US" sz="4100" dirty="0"/>
              <a:t>by car </a:t>
            </a:r>
          </a:p>
          <a:p>
            <a:pPr marL="0" indent="0">
              <a:buNone/>
            </a:pPr>
            <a:r>
              <a:rPr lang="en-US" sz="4100" dirty="0"/>
              <a:t>by train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Multiplicar 3"/>
          <p:cNvSpPr/>
          <p:nvPr/>
        </p:nvSpPr>
        <p:spPr>
          <a:xfrm>
            <a:off x="1018903" y="4325097"/>
            <a:ext cx="352697" cy="4572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251" y="4893333"/>
            <a:ext cx="268247" cy="310923"/>
          </a:xfrm>
          <a:prstGeom prst="rect">
            <a:avLst/>
          </a:prstGeom>
          <a:noFill/>
        </p:spPr>
      </p:pic>
      <p:sp>
        <p:nvSpPr>
          <p:cNvPr id="6" name="Rectángulo 5"/>
          <p:cNvSpPr/>
          <p:nvPr/>
        </p:nvSpPr>
        <p:spPr>
          <a:xfrm>
            <a:off x="4006849" y="0"/>
            <a:ext cx="284398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BY = EN</a:t>
            </a:r>
            <a:endParaRPr lang="es-ES" sz="6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26731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b="1" dirty="0" err="1" smtClean="0"/>
              <a:t>Vocabulary</a:t>
            </a:r>
            <a:r>
              <a:rPr lang="es-CL" b="1" dirty="0" smtClean="0"/>
              <a:t> </a:t>
            </a:r>
            <a:br>
              <a:rPr lang="es-CL" b="1" dirty="0" smtClean="0"/>
            </a:br>
            <a:r>
              <a:rPr lang="es-CL" b="1" dirty="0" err="1" smtClean="0"/>
              <a:t>Write</a:t>
            </a:r>
            <a:r>
              <a:rPr lang="es-CL" b="1" dirty="0" smtClean="0"/>
              <a:t> </a:t>
            </a:r>
            <a:r>
              <a:rPr lang="es-CL" b="1" dirty="0" err="1" smtClean="0"/>
              <a:t>the</a:t>
            </a:r>
            <a:r>
              <a:rPr lang="es-CL" b="1" dirty="0" smtClean="0"/>
              <a:t> </a:t>
            </a:r>
            <a:r>
              <a:rPr lang="es-CL" b="1" dirty="0" err="1" smtClean="0"/>
              <a:t>correct</a:t>
            </a:r>
            <a:r>
              <a:rPr lang="es-CL" b="1" dirty="0" smtClean="0"/>
              <a:t> </a:t>
            </a:r>
            <a:r>
              <a:rPr lang="es-CL" b="1" dirty="0" err="1" smtClean="0"/>
              <a:t>letter</a:t>
            </a:r>
            <a:r>
              <a:rPr lang="es-CL" b="1" dirty="0" smtClean="0"/>
              <a:t>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2"/>
          <a:lstStyle/>
          <a:p>
            <a:pPr>
              <a:buFont typeface="+mj-lt"/>
              <a:buAutoNum type="arabicPeriod"/>
            </a:pPr>
            <a:r>
              <a:rPr lang="es-CL" dirty="0" smtClean="0"/>
              <a:t>Car → </a:t>
            </a:r>
            <a:r>
              <a:rPr lang="es-CL" u="sng" dirty="0" smtClean="0"/>
              <a:t>___d___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smtClean="0"/>
              <a:t>Bus → </a:t>
            </a:r>
            <a:r>
              <a:rPr lang="es-CL" u="sng" dirty="0" smtClean="0"/>
              <a:t>__f____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smtClean="0"/>
              <a:t>Train → </a:t>
            </a:r>
            <a:r>
              <a:rPr lang="es-CL" u="sng" dirty="0" smtClean="0"/>
              <a:t>___c___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Airplane</a:t>
            </a:r>
            <a:r>
              <a:rPr lang="es-CL" dirty="0" smtClean="0"/>
              <a:t> → </a:t>
            </a:r>
            <a:r>
              <a:rPr lang="es-CL" u="sng" dirty="0" smtClean="0"/>
              <a:t>_b_____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Bicycle</a:t>
            </a:r>
            <a:r>
              <a:rPr lang="es-CL" dirty="0" smtClean="0"/>
              <a:t> → </a:t>
            </a:r>
            <a:r>
              <a:rPr lang="es-CL" u="sng" dirty="0" smtClean="0"/>
              <a:t>__a____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r>
              <a:rPr lang="es-CL" dirty="0" err="1" smtClean="0"/>
              <a:t>Boat</a:t>
            </a:r>
            <a:r>
              <a:rPr lang="es-CL" dirty="0" smtClean="0"/>
              <a:t> → </a:t>
            </a:r>
            <a:r>
              <a:rPr lang="es-CL" u="sng" dirty="0" smtClean="0"/>
              <a:t>__e____</a:t>
            </a:r>
            <a:r>
              <a:rPr lang="es-CL" dirty="0" smtClean="0"/>
              <a:t> </a:t>
            </a:r>
          </a:p>
          <a:p>
            <a:pPr>
              <a:buFont typeface="+mj-lt"/>
              <a:buAutoNum type="arabicPeriod"/>
            </a:pPr>
            <a:endParaRPr lang="es-CL" dirty="0"/>
          </a:p>
          <a:p>
            <a:pPr>
              <a:buFont typeface="+mj-lt"/>
              <a:buAutoNum type="arabicPeriod"/>
            </a:pPr>
            <a:endParaRPr lang="es-CL" dirty="0" smtClean="0"/>
          </a:p>
          <a:p>
            <a:pPr marL="0" indent="0">
              <a:buNone/>
            </a:pPr>
            <a:r>
              <a:rPr lang="es-CL" dirty="0" smtClean="0"/>
              <a:t>a) bicicleta</a:t>
            </a:r>
          </a:p>
          <a:p>
            <a:pPr marL="0" indent="0">
              <a:buNone/>
            </a:pPr>
            <a:r>
              <a:rPr lang="es-CL" dirty="0" smtClean="0"/>
              <a:t>b) avión</a:t>
            </a:r>
            <a:br>
              <a:rPr lang="es-CL" dirty="0" smtClean="0"/>
            </a:br>
            <a:r>
              <a:rPr lang="es-CL" dirty="0" smtClean="0"/>
              <a:t>c) tren</a:t>
            </a:r>
            <a:br>
              <a:rPr lang="es-CL" dirty="0" smtClean="0"/>
            </a:br>
            <a:r>
              <a:rPr lang="es-CL" dirty="0" smtClean="0"/>
              <a:t>d) auto</a:t>
            </a:r>
            <a:br>
              <a:rPr lang="es-CL" dirty="0" smtClean="0"/>
            </a:br>
            <a:r>
              <a:rPr lang="es-CL" dirty="0" smtClean="0"/>
              <a:t>e) Bote</a:t>
            </a:r>
          </a:p>
          <a:p>
            <a:pPr marL="0" indent="0">
              <a:buNone/>
            </a:pPr>
            <a:r>
              <a:rPr lang="es-CL" dirty="0" smtClean="0"/>
              <a:t>f) bus</a:t>
            </a:r>
          </a:p>
          <a:p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726" y="365125"/>
            <a:ext cx="1825534" cy="182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657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7005"/>
            <a:ext cx="10515600" cy="1325563"/>
          </a:xfrm>
        </p:spPr>
        <p:txBody>
          <a:bodyPr>
            <a:normAutofit/>
          </a:bodyPr>
          <a:lstStyle/>
          <a:p>
            <a:r>
              <a:rPr lang="es-CL" sz="5400" dirty="0" err="1" smtClean="0"/>
              <a:t>Choose</a:t>
            </a:r>
            <a:r>
              <a:rPr lang="es-CL" sz="5400" dirty="0" smtClean="0"/>
              <a:t> </a:t>
            </a:r>
            <a:r>
              <a:rPr lang="es-CL" sz="5400" dirty="0" err="1" smtClean="0"/>
              <a:t>the</a:t>
            </a:r>
            <a:r>
              <a:rPr lang="es-CL" sz="5400" dirty="0" smtClean="0"/>
              <a:t> </a:t>
            </a:r>
            <a:r>
              <a:rPr lang="es-CL" sz="5400" dirty="0" err="1" smtClean="0"/>
              <a:t>correct</a:t>
            </a:r>
            <a:r>
              <a:rPr lang="es-CL" sz="5400" dirty="0" smtClean="0"/>
              <a:t> </a:t>
            </a:r>
            <a:r>
              <a:rPr lang="es-CL" sz="5400" dirty="0" err="1" smtClean="0"/>
              <a:t>answer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88279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r>
              <a:rPr lang="en-US" sz="3600" dirty="0" smtClean="0"/>
              <a:t>A </a:t>
            </a:r>
            <a:r>
              <a:rPr lang="en-US" sz="3600" u="sng" dirty="0" smtClean="0"/>
              <a:t>_airplane__</a:t>
            </a:r>
            <a:r>
              <a:rPr lang="en-US" sz="3600" dirty="0" smtClean="0"/>
              <a:t> flies in the sky.</a:t>
            </a:r>
            <a:br>
              <a:rPr lang="en-US" sz="3600" dirty="0" smtClean="0"/>
            </a:br>
            <a:r>
              <a:rPr lang="en-US" sz="3600" dirty="0" smtClean="0"/>
              <a:t>a) car</a:t>
            </a:r>
            <a:br>
              <a:rPr lang="en-US" sz="3600" dirty="0" smtClean="0"/>
            </a:br>
            <a:r>
              <a:rPr lang="en-US" sz="3600" dirty="0" smtClean="0"/>
              <a:t>b) airplane</a:t>
            </a:r>
            <a:br>
              <a:rPr lang="en-US" sz="3600" dirty="0" smtClean="0"/>
            </a:br>
            <a:r>
              <a:rPr lang="en-US" sz="3600" dirty="0" smtClean="0"/>
              <a:t>c) bus </a:t>
            </a:r>
          </a:p>
          <a:p>
            <a:r>
              <a:rPr lang="en-US" sz="3600" dirty="0" smtClean="0"/>
              <a:t>A </a:t>
            </a:r>
            <a:r>
              <a:rPr lang="en-US" sz="3600" u="sng" dirty="0" smtClean="0"/>
              <a:t>_boat__</a:t>
            </a:r>
            <a:r>
              <a:rPr lang="en-US" sz="3600" dirty="0" smtClean="0"/>
              <a:t> goes on water.</a:t>
            </a:r>
            <a:br>
              <a:rPr lang="en-US" sz="3600" dirty="0" smtClean="0"/>
            </a:br>
            <a:r>
              <a:rPr lang="en-US" sz="3600" dirty="0" smtClean="0"/>
              <a:t>a) boat</a:t>
            </a:r>
            <a:br>
              <a:rPr lang="en-US" sz="3600" dirty="0" smtClean="0"/>
            </a:br>
            <a:r>
              <a:rPr lang="en-US" sz="3600" dirty="0" smtClean="0"/>
              <a:t>b) train</a:t>
            </a:r>
            <a:br>
              <a:rPr lang="en-US" sz="3600" dirty="0" smtClean="0"/>
            </a:br>
            <a:r>
              <a:rPr lang="en-US" sz="3600" dirty="0" smtClean="0"/>
              <a:t>c) bicycle </a:t>
            </a:r>
          </a:p>
          <a:p>
            <a:r>
              <a:rPr lang="en-US" sz="3600" dirty="0" smtClean="0"/>
              <a:t>A </a:t>
            </a:r>
            <a:r>
              <a:rPr lang="en-US" sz="3600" u="sng" dirty="0" smtClean="0"/>
              <a:t>_bicycle_____</a:t>
            </a:r>
            <a:r>
              <a:rPr lang="en-US" sz="3600" dirty="0" smtClean="0"/>
              <a:t> has two wheels.</a:t>
            </a:r>
            <a:br>
              <a:rPr lang="en-US" sz="3600" dirty="0" smtClean="0"/>
            </a:br>
            <a:r>
              <a:rPr lang="en-US" sz="3600" dirty="0" smtClean="0"/>
              <a:t>a) bus</a:t>
            </a:r>
            <a:br>
              <a:rPr lang="en-US" sz="3600" dirty="0" smtClean="0"/>
            </a:br>
            <a:r>
              <a:rPr lang="en-US" sz="3600" dirty="0" smtClean="0"/>
              <a:t>b) bicycle</a:t>
            </a:r>
            <a:br>
              <a:rPr lang="en-US" sz="3600" dirty="0" smtClean="0"/>
            </a:br>
            <a:r>
              <a:rPr lang="en-US" sz="3600" dirty="0" smtClean="0"/>
              <a:t>c) airplane </a:t>
            </a:r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66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9006" y="339634"/>
            <a:ext cx="11639005" cy="6178732"/>
          </a:xfrm>
        </p:spPr>
        <p:txBody>
          <a:bodyPr numCol="2"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sz="4200" b="1" u="sng" dirty="0" smtClean="0"/>
              <a:t>_BICYCLE___</a:t>
            </a:r>
          </a:p>
          <a:p>
            <a:endParaRPr lang="es-MX" dirty="0"/>
          </a:p>
          <a:p>
            <a:endParaRPr lang="es-MX" dirty="0" smtClean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_AIRPLANE________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_SUBWAY__</a:t>
            </a:r>
            <a:r>
              <a:rPr lang="es-MX" sz="4200" dirty="0" smtClean="0"/>
              <a:t>  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_ROLLER_____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_TRAIN_____</a:t>
            </a:r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r>
              <a:rPr lang="es-MX" sz="4200" b="1" u="sng" dirty="0" smtClean="0"/>
              <a:t>__SKATE_______</a:t>
            </a:r>
            <a:endParaRPr lang="es-MX" sz="4200" b="1" u="sng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endParaRPr lang="es-MX" dirty="0"/>
          </a:p>
          <a:p>
            <a:pPr marL="514350" indent="-514350">
              <a:buFont typeface="+mj-lt"/>
              <a:buAutoNum type="arabicPeriod" startAt="2"/>
            </a:pPr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6984" r="15588"/>
          <a:stretch/>
        </p:blipFill>
        <p:spPr>
          <a:xfrm>
            <a:off x="2465708" y="107769"/>
            <a:ext cx="1449977" cy="21503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5162" t="24478" r="12026" b="22287"/>
          <a:stretch/>
        </p:blipFill>
        <p:spPr>
          <a:xfrm>
            <a:off x="1988913" y="2260853"/>
            <a:ext cx="2756263" cy="177188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t="5238" b="15904"/>
          <a:stretch/>
        </p:blipFill>
        <p:spPr>
          <a:xfrm>
            <a:off x="2814097" y="4030042"/>
            <a:ext cx="2203173" cy="173736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9571" t="8321" r="15643" b="8107"/>
          <a:stretch/>
        </p:blipFill>
        <p:spPr>
          <a:xfrm>
            <a:off x="9091749" y="107769"/>
            <a:ext cx="1476102" cy="164951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/>
          <a:srcRect l="7065" t="16733" r="6943" b="13212"/>
          <a:stretch/>
        </p:blipFill>
        <p:spPr>
          <a:xfrm>
            <a:off x="8625839" y="1989146"/>
            <a:ext cx="2020390" cy="164592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7044" y="4120584"/>
            <a:ext cx="2121592" cy="10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43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457" y="0"/>
            <a:ext cx="6923314" cy="6972418"/>
          </a:xfrm>
          <a:prstGeom prst="rect">
            <a:avLst/>
          </a:prstGeom>
        </p:spPr>
      </p:pic>
      <p:cxnSp>
        <p:nvCxnSpPr>
          <p:cNvPr id="3" name="Conector recto 2"/>
          <p:cNvCxnSpPr/>
          <p:nvPr/>
        </p:nvCxnSpPr>
        <p:spPr>
          <a:xfrm flipV="1">
            <a:off x="5003074" y="1489166"/>
            <a:ext cx="1319349" cy="45066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5669280" y="1489166"/>
            <a:ext cx="653143" cy="8621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4898571" y="3213463"/>
            <a:ext cx="1423852" cy="18679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>
            <a:off x="5329646" y="2586446"/>
            <a:ext cx="992777" cy="14499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>
            <a:off x="4898571" y="4362994"/>
            <a:ext cx="1423852" cy="470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5003074" y="3448594"/>
            <a:ext cx="1319349" cy="2246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trella de 5 puntas 14"/>
          <p:cNvSpPr/>
          <p:nvPr/>
        </p:nvSpPr>
        <p:spPr>
          <a:xfrm>
            <a:off x="666206" y="1776549"/>
            <a:ext cx="1319348" cy="143691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35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2896"/>
            <a:ext cx="10515600" cy="1325563"/>
          </a:xfrm>
        </p:spPr>
        <p:txBody>
          <a:bodyPr>
            <a:noAutofit/>
          </a:bodyPr>
          <a:lstStyle/>
          <a:p>
            <a:r>
              <a:rPr lang="es-MX" sz="5400" b="1" dirty="0" smtClean="0">
                <a:solidFill>
                  <a:srgbClr val="7030A0"/>
                </a:solidFill>
              </a:rPr>
              <a:t>Listen to </a:t>
            </a:r>
            <a:r>
              <a:rPr lang="es-MX" sz="5400" b="1" dirty="0" err="1" smtClean="0">
                <a:solidFill>
                  <a:srgbClr val="7030A0"/>
                </a:solidFill>
              </a:rPr>
              <a:t>your</a:t>
            </a:r>
            <a:r>
              <a:rPr lang="es-MX" sz="5400" b="1" dirty="0" smtClean="0">
                <a:solidFill>
                  <a:srgbClr val="7030A0"/>
                </a:solidFill>
              </a:rPr>
              <a:t> </a:t>
            </a:r>
            <a:r>
              <a:rPr lang="es-MX" sz="5400" b="1" dirty="0" err="1" smtClean="0">
                <a:solidFill>
                  <a:srgbClr val="7030A0"/>
                </a:solidFill>
              </a:rPr>
              <a:t>teacher</a:t>
            </a:r>
            <a:r>
              <a:rPr lang="es-MX" sz="5400" b="1" dirty="0" smtClean="0">
                <a:solidFill>
                  <a:srgbClr val="7030A0"/>
                </a:solidFill>
              </a:rPr>
              <a:t> and complete </a:t>
            </a:r>
            <a:r>
              <a:rPr lang="es-MX" sz="5400" b="1" dirty="0" err="1" smtClean="0">
                <a:solidFill>
                  <a:srgbClr val="7030A0"/>
                </a:solidFill>
              </a:rPr>
              <a:t>the</a:t>
            </a:r>
            <a:r>
              <a:rPr lang="es-MX" sz="5400" b="1" dirty="0" smtClean="0">
                <a:solidFill>
                  <a:srgbClr val="7030A0"/>
                </a:solidFill>
              </a:rPr>
              <a:t> </a:t>
            </a:r>
            <a:r>
              <a:rPr lang="es-MX" sz="5400" b="1" dirty="0" err="1" smtClean="0">
                <a:solidFill>
                  <a:srgbClr val="7030A0"/>
                </a:solidFill>
              </a:rPr>
              <a:t>sentences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95086" y="1600641"/>
            <a:ext cx="9552073" cy="48013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 father travels to work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_car_______.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go to the beach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_bus_________.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 visits her grandmother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_train_____.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travel to another country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_airplane__.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 brother goes to the park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_bike_____.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514350" marR="0" lvl="0" indent="-5143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go to the supermarket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_car______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8673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6169"/>
          <a:stretch/>
        </p:blipFill>
        <p:spPr>
          <a:xfrm>
            <a:off x="1770744" y="1"/>
            <a:ext cx="6023428" cy="6775100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5502366" y="1621631"/>
            <a:ext cx="1378857" cy="6676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427" y="3572560"/>
            <a:ext cx="1396105" cy="67671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118" y="2306916"/>
            <a:ext cx="1396105" cy="67671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2366" y="6280664"/>
            <a:ext cx="1396105" cy="67671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427" y="5290546"/>
            <a:ext cx="1396105" cy="67671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238392" y="229227"/>
            <a:ext cx="360961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 smtClean="0"/>
              <a:t>Ir a pie o transportarse a pie, no ocupo el “</a:t>
            </a:r>
            <a:r>
              <a:rPr lang="es-MX" sz="2800" dirty="0" err="1" smtClean="0"/>
              <a:t>by</a:t>
            </a:r>
            <a:r>
              <a:rPr lang="es-MX" sz="2800" dirty="0" smtClean="0"/>
              <a:t>”.</a:t>
            </a:r>
          </a:p>
          <a:p>
            <a:endParaRPr lang="es-MX" sz="2800" dirty="0"/>
          </a:p>
          <a:p>
            <a:r>
              <a:rPr lang="es-MX" sz="2800" dirty="0" smtClean="0"/>
              <a:t>Ocupo “</a:t>
            </a:r>
            <a:r>
              <a:rPr lang="es-MX" sz="2800" dirty="0" err="1" smtClean="0"/>
              <a:t>on</a:t>
            </a:r>
            <a:r>
              <a:rPr lang="es-MX" sz="2800" dirty="0" smtClean="0"/>
              <a:t> </a:t>
            </a:r>
            <a:r>
              <a:rPr lang="es-MX" sz="2800" dirty="0" err="1" smtClean="0"/>
              <a:t>foot</a:t>
            </a:r>
            <a:r>
              <a:rPr lang="es-MX" sz="2800" dirty="0" smtClean="0"/>
              <a:t>” =a pie</a:t>
            </a:r>
          </a:p>
          <a:p>
            <a:endParaRPr lang="es-MX" sz="2800" dirty="0"/>
          </a:p>
          <a:p>
            <a:r>
              <a:rPr lang="es-MX" sz="2800" u="sng" dirty="0" err="1" smtClean="0"/>
              <a:t>Example</a:t>
            </a:r>
            <a:r>
              <a:rPr lang="es-MX" sz="2800" dirty="0" smtClean="0"/>
              <a:t>:</a:t>
            </a:r>
          </a:p>
          <a:p>
            <a:r>
              <a:rPr lang="es-MX" sz="2800" dirty="0"/>
              <a:t> </a:t>
            </a:r>
            <a:r>
              <a:rPr lang="es-MX" sz="2800" dirty="0" smtClean="0"/>
              <a:t>I </a:t>
            </a:r>
            <a:r>
              <a:rPr lang="es-MX" sz="2800" dirty="0" err="1" smtClean="0"/>
              <a:t>go</a:t>
            </a:r>
            <a:r>
              <a:rPr lang="es-MX" sz="2800" dirty="0" smtClean="0"/>
              <a:t> to </a:t>
            </a:r>
            <a:r>
              <a:rPr lang="es-MX" sz="2800" dirty="0" err="1" smtClean="0"/>
              <a:t>school</a:t>
            </a:r>
            <a:r>
              <a:rPr lang="es-MX" sz="2800" dirty="0" smtClean="0"/>
              <a:t> </a:t>
            </a:r>
            <a:r>
              <a:rPr lang="es-MX" sz="2800" dirty="0" err="1" smtClean="0"/>
              <a:t>on</a:t>
            </a:r>
            <a:r>
              <a:rPr lang="es-MX" sz="2800" dirty="0" smtClean="0"/>
              <a:t> </a:t>
            </a:r>
            <a:r>
              <a:rPr lang="es-MX" sz="2800" dirty="0" err="1" smtClean="0"/>
              <a:t>foot</a:t>
            </a:r>
            <a:r>
              <a:rPr lang="es-MX" sz="2800" dirty="0" smtClean="0"/>
              <a:t> = yo voy al colegio a pie</a:t>
            </a:r>
          </a:p>
          <a:p>
            <a:endParaRPr lang="es-MX" sz="2800" dirty="0"/>
          </a:p>
          <a:p>
            <a:endParaRPr lang="es-MX" sz="2800" dirty="0" smtClean="0"/>
          </a:p>
          <a:p>
            <a:r>
              <a:rPr lang="es-MX" sz="2800" dirty="0" smtClean="0"/>
              <a:t>I </a:t>
            </a:r>
            <a:r>
              <a:rPr lang="es-MX" sz="2800" dirty="0" err="1" smtClean="0"/>
              <a:t>walk</a:t>
            </a:r>
            <a:r>
              <a:rPr lang="es-MX" sz="2800" dirty="0" smtClean="0"/>
              <a:t> to </a:t>
            </a:r>
            <a:r>
              <a:rPr lang="es-MX" sz="2800" dirty="0" err="1" smtClean="0"/>
              <a:t>school</a:t>
            </a:r>
            <a:endParaRPr lang="es-MX" sz="2800" dirty="0" smtClean="0"/>
          </a:p>
          <a:p>
            <a:r>
              <a:rPr lang="es-MX" sz="2800" dirty="0" smtClean="0"/>
              <a:t>I </a:t>
            </a:r>
            <a:r>
              <a:rPr lang="es-MX" sz="2800" dirty="0" err="1" smtClean="0"/>
              <a:t>go</a:t>
            </a:r>
            <a:r>
              <a:rPr lang="es-MX" sz="2800" dirty="0" smtClean="0"/>
              <a:t> to </a:t>
            </a:r>
            <a:r>
              <a:rPr lang="es-MX" sz="2800" dirty="0" err="1" smtClean="0"/>
              <a:t>school</a:t>
            </a:r>
            <a:r>
              <a:rPr lang="es-MX" sz="2800" dirty="0" smtClean="0"/>
              <a:t> </a:t>
            </a:r>
            <a:r>
              <a:rPr lang="es-MX" sz="2800" dirty="0" err="1" smtClean="0"/>
              <a:t>on</a:t>
            </a:r>
            <a:r>
              <a:rPr lang="es-MX" sz="2800" dirty="0" smtClean="0"/>
              <a:t> </a:t>
            </a:r>
            <a:r>
              <a:rPr lang="es-MX" sz="2800" dirty="0" err="1" smtClean="0"/>
              <a:t>foot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63183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Complete </a:t>
            </a:r>
            <a:r>
              <a:rPr lang="es-CL" sz="5400" dirty="0" err="1" smtClean="0"/>
              <a:t>the</a:t>
            </a:r>
            <a:r>
              <a:rPr lang="es-CL" sz="5400" dirty="0" smtClean="0"/>
              <a:t> </a:t>
            </a:r>
            <a:r>
              <a:rPr lang="es-CL" sz="5400" dirty="0" err="1" smtClean="0"/>
              <a:t>sentences</a:t>
            </a:r>
            <a:r>
              <a:rPr lang="es-CL" sz="5400" dirty="0" smtClean="0"/>
              <a:t> 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/>
          <a:lstStyle/>
          <a:p>
            <a:r>
              <a:rPr lang="en-US" dirty="0" smtClean="0"/>
              <a:t>I go to school by </a:t>
            </a:r>
            <a:r>
              <a:rPr lang="en-US" u="sng" dirty="0" smtClean="0"/>
              <a:t>__bus_____.</a:t>
            </a:r>
            <a:r>
              <a:rPr lang="en-US" dirty="0" smtClean="0"/>
              <a:t> </a:t>
            </a:r>
          </a:p>
          <a:p>
            <a:r>
              <a:rPr lang="en-US" dirty="0" smtClean="0"/>
              <a:t>My father travels by </a:t>
            </a:r>
            <a:r>
              <a:rPr lang="en-US" u="sng" dirty="0" smtClean="0"/>
              <a:t>_car____.</a:t>
            </a:r>
            <a:r>
              <a:rPr lang="en-US" dirty="0" smtClean="0"/>
              <a:t> </a:t>
            </a:r>
          </a:p>
          <a:p>
            <a:r>
              <a:rPr lang="en-US" dirty="0" smtClean="0"/>
              <a:t>We cross the river by </a:t>
            </a:r>
            <a:r>
              <a:rPr lang="en-US" u="sng" dirty="0" smtClean="0"/>
              <a:t>__boat___.</a:t>
            </a:r>
            <a:r>
              <a:rPr lang="en-US" dirty="0" smtClean="0"/>
              <a:t> </a:t>
            </a:r>
          </a:p>
          <a:p>
            <a:r>
              <a:rPr lang="en-US" dirty="0" smtClean="0"/>
              <a:t>I ride my </a:t>
            </a:r>
            <a:r>
              <a:rPr lang="en-US" u="sng" dirty="0" smtClean="0"/>
              <a:t>_bicycle___</a:t>
            </a:r>
            <a:r>
              <a:rPr lang="en-US" dirty="0" smtClean="0"/>
              <a:t> in the park. </a:t>
            </a:r>
          </a:p>
          <a:p>
            <a:r>
              <a:rPr lang="en-US" dirty="0" smtClean="0"/>
              <a:t>People travel long distances by </a:t>
            </a:r>
            <a:r>
              <a:rPr lang="en-US" u="sng" dirty="0" smtClean="0"/>
              <a:t>_airplane_.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(Palabras: car – airplane – boat – bicycle – bus)</a:t>
            </a:r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AutoShape 2" descr="Auto Del Dibujo Animado PNG Imágenes Y Dibujos Con Fondo Transparente  Gratis - Pngtr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4422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CORRECT THE MISTAKE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10558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I go to school by </a:t>
            </a:r>
            <a:r>
              <a:rPr lang="en-US" sz="3600" dirty="0">
                <a:solidFill>
                  <a:srgbClr val="FF0000"/>
                </a:solidFill>
              </a:rPr>
              <a:t>a</a:t>
            </a:r>
            <a:r>
              <a:rPr lang="en-US" sz="3600" dirty="0"/>
              <a:t> bus.</a:t>
            </a:r>
            <a:br>
              <a:rPr lang="en-US" sz="3600" dirty="0"/>
            </a:br>
            <a:r>
              <a:rPr lang="en-US" sz="3600" dirty="0" smtClean="0"/>
              <a:t>✅ </a:t>
            </a:r>
            <a:r>
              <a:rPr lang="en-US" sz="3600" u="sng" dirty="0" smtClean="0"/>
              <a:t>_I go to school by bus_______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She travels by </a:t>
            </a:r>
            <a:r>
              <a:rPr lang="en-US" sz="3600" dirty="0">
                <a:solidFill>
                  <a:srgbClr val="FF0000"/>
                </a:solidFill>
              </a:rPr>
              <a:t>the</a:t>
            </a:r>
            <a:r>
              <a:rPr lang="en-US" sz="3600" dirty="0"/>
              <a:t> car.</a:t>
            </a:r>
            <a:br>
              <a:rPr lang="en-US" sz="3600" dirty="0"/>
            </a:br>
            <a:r>
              <a:rPr lang="en-US" sz="3600" dirty="0" smtClean="0"/>
              <a:t>✅ </a:t>
            </a:r>
            <a:r>
              <a:rPr lang="en-US" sz="3600" u="sng" dirty="0" smtClean="0"/>
              <a:t>_she travels by car______________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We go by airplane to Brazil.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_we go to Brazil by airplane_______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My father </a:t>
            </a:r>
            <a:r>
              <a:rPr lang="en-US" sz="3600" dirty="0" smtClean="0"/>
              <a:t>goes to </a:t>
            </a:r>
            <a:r>
              <a:rPr lang="en-US" sz="3600" dirty="0"/>
              <a:t>work by car.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_correct______________________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 smtClean="0"/>
              <a:t>They </a:t>
            </a:r>
            <a:r>
              <a:rPr lang="en-US" sz="3600" dirty="0"/>
              <a:t>travel</a:t>
            </a:r>
            <a:r>
              <a:rPr lang="en-US" sz="3600" dirty="0">
                <a:solidFill>
                  <a:srgbClr val="FF0000"/>
                </a:solidFill>
              </a:rPr>
              <a:t>s</a:t>
            </a:r>
            <a:r>
              <a:rPr lang="en-US" sz="3600" dirty="0"/>
              <a:t> by train.</a:t>
            </a:r>
            <a:br>
              <a:rPr lang="en-US" sz="3600" dirty="0"/>
            </a:br>
            <a:r>
              <a:rPr lang="en-US" sz="3600" dirty="0"/>
              <a:t>✅ </a:t>
            </a:r>
            <a:r>
              <a:rPr lang="en-US" sz="3600" u="sng" dirty="0" smtClean="0"/>
              <a:t>_They travel by train_____________</a:t>
            </a:r>
            <a:r>
              <a:rPr lang="en-US" sz="3600" dirty="0" smtClean="0"/>
              <a:t> </a:t>
            </a:r>
            <a:endParaRPr lang="en-US" sz="3600" dirty="0"/>
          </a:p>
          <a:p>
            <a:pPr>
              <a:buFont typeface="+mj-lt"/>
              <a:buAutoNum type="arabicPeriod"/>
            </a:pPr>
            <a:endParaRPr lang="es-CL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246" y="0"/>
            <a:ext cx="2889754" cy="323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584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5400" dirty="0" smtClean="0"/>
              <a:t>CORRECT THE MISTAKE</a:t>
            </a:r>
            <a:endParaRPr lang="es-CL" sz="5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10558"/>
          </a:xfrm>
          <a:pattFill prst="shingle">
            <a:fgClr>
              <a:schemeClr val="accent4">
                <a:lumMod val="60000"/>
                <a:lumOff val="40000"/>
              </a:schemeClr>
            </a:fgClr>
            <a:bgClr>
              <a:srgbClr val="00B0F0"/>
            </a:bgClr>
          </a:pattFill>
        </p:spPr>
        <p:txBody>
          <a:bodyPr numCol="1"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I go to school </a:t>
            </a:r>
            <a:r>
              <a:rPr lang="en-US" sz="3600" b="1" dirty="0">
                <a:solidFill>
                  <a:srgbClr val="FF0000"/>
                </a:solidFill>
              </a:rPr>
              <a:t>on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bus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_I go </a:t>
            </a:r>
            <a:r>
              <a:rPr lang="en-US" sz="3600" b="1" u="sng" dirty="0" err="1" smtClean="0">
                <a:solidFill>
                  <a:schemeClr val="accent1">
                    <a:lumMod val="50000"/>
                  </a:schemeClr>
                </a:solidFill>
              </a:rPr>
              <a:t>to_school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 by bus________</a:t>
            </a:r>
          </a:p>
          <a:p>
            <a:pPr>
              <a:buFont typeface="+mj-lt"/>
              <a:buAutoNum type="arabicPeriod"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She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travels </a:t>
            </a:r>
            <a:r>
              <a:rPr lang="en-US" sz="3600" b="1" dirty="0">
                <a:solidFill>
                  <a:srgbClr val="FF0000"/>
                </a:solidFill>
              </a:rPr>
              <a:t>with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airplane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_She travels by airplane_______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They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go by </a:t>
            </a:r>
            <a:r>
              <a:rPr lang="en-US" sz="3600" b="1" dirty="0">
                <a:solidFill>
                  <a:srgbClr val="FF0000"/>
                </a:solidFill>
              </a:rPr>
              <a:t>the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train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_They go by train_____________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My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mother goes by </a:t>
            </a:r>
            <a:r>
              <a:rPr lang="en-US" sz="3600" b="1" u="sng" dirty="0">
                <a:solidFill>
                  <a:srgbClr val="FF0000"/>
                </a:solidFill>
              </a:rPr>
              <a:t>a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car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_My mother goes by car._______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We 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travel </a:t>
            </a:r>
            <a:r>
              <a:rPr lang="en-US" sz="3600" b="1" dirty="0">
                <a:solidFill>
                  <a:srgbClr val="FF0000"/>
                </a:solidFill>
              </a:rPr>
              <a:t>in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airplane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✅ </a:t>
            </a:r>
            <a:r>
              <a:rPr lang="en-US" sz="3600" b="1" u="sng" dirty="0" smtClean="0">
                <a:solidFill>
                  <a:schemeClr val="accent1">
                    <a:lumMod val="50000"/>
                  </a:schemeClr>
                </a:solidFill>
              </a:rPr>
              <a:t>_we travel by airplane_________</a:t>
            </a:r>
            <a:endParaRPr lang="es-CL" sz="3600" b="1" u="sng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4501" y="0"/>
            <a:ext cx="2887499" cy="323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42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Challenge Exercise (</a:t>
            </a:r>
            <a:r>
              <a:rPr lang="en-US" b="1" dirty="0" err="1" smtClean="0"/>
              <a:t>Ejercicio</a:t>
            </a:r>
            <a:r>
              <a:rPr lang="en-US" b="1" dirty="0" smtClean="0"/>
              <a:t> de </a:t>
            </a:r>
            <a:r>
              <a:rPr lang="en-US" b="1" dirty="0" err="1" smtClean="0"/>
              <a:t>desafío</a:t>
            </a:r>
            <a:r>
              <a:rPr lang="en-US" b="1" dirty="0" smtClean="0"/>
              <a:t>)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>Find ALL the mistakes</a:t>
            </a:r>
            <a:r>
              <a:rPr lang="en-US" dirty="0" smtClean="0"/>
              <a:t>: (4)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517957"/>
            <a:ext cx="10515600" cy="3007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i="1" dirty="0"/>
              <a:t>My sister </a:t>
            </a:r>
            <a:r>
              <a:rPr lang="en-US" i="1" dirty="0">
                <a:solidFill>
                  <a:srgbClr val="FF0000"/>
                </a:solidFill>
              </a:rPr>
              <a:t>go</a:t>
            </a:r>
            <a:r>
              <a:rPr lang="en-US" i="1" dirty="0"/>
              <a:t> to school by </a:t>
            </a:r>
            <a:r>
              <a:rPr lang="en-US" i="1" dirty="0">
                <a:solidFill>
                  <a:srgbClr val="FF0000"/>
                </a:solidFill>
              </a:rPr>
              <a:t>a</a:t>
            </a:r>
            <a:r>
              <a:rPr lang="en-US" i="1" dirty="0"/>
              <a:t> bus and my parents travel</a:t>
            </a:r>
            <a:r>
              <a:rPr lang="en-US" i="1" dirty="0">
                <a:solidFill>
                  <a:srgbClr val="FF0000"/>
                </a:solidFill>
              </a:rPr>
              <a:t>s</a:t>
            </a:r>
            <a:r>
              <a:rPr lang="en-US" i="1" dirty="0"/>
              <a:t> by </a:t>
            </a:r>
            <a:r>
              <a:rPr lang="en-US" i="1" dirty="0">
                <a:solidFill>
                  <a:srgbClr val="FF0000"/>
                </a:solidFill>
              </a:rPr>
              <a:t>the</a:t>
            </a:r>
            <a:r>
              <a:rPr lang="en-US" i="1" dirty="0"/>
              <a:t> car</a:t>
            </a:r>
            <a:r>
              <a:rPr lang="en-US" i="1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u="sng" dirty="0"/>
              <a:t> </a:t>
            </a:r>
            <a:r>
              <a:rPr lang="en-US" u="sng" dirty="0" smtClean="0"/>
              <a:t>My sister goes to school by bus and my parents travel by car</a:t>
            </a:r>
            <a:r>
              <a:rPr lang="en-US" dirty="0" smtClean="0"/>
              <a:t>_____</a:t>
            </a:r>
            <a:endParaRPr lang="en-US" dirty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s-MX" dirty="0" smtClean="0">
                <a:solidFill>
                  <a:srgbClr val="FF0000"/>
                </a:solidFill>
              </a:rPr>
              <a:t>He, </a:t>
            </a:r>
            <a:r>
              <a:rPr lang="es-MX" dirty="0" err="1" smtClean="0">
                <a:solidFill>
                  <a:srgbClr val="FF0000"/>
                </a:solidFill>
              </a:rPr>
              <a:t>she</a:t>
            </a:r>
            <a:r>
              <a:rPr lang="es-MX" dirty="0" smtClean="0">
                <a:solidFill>
                  <a:srgbClr val="FF0000"/>
                </a:solidFill>
              </a:rPr>
              <a:t>, </a:t>
            </a:r>
            <a:r>
              <a:rPr lang="es-MX" dirty="0" err="1" smtClean="0">
                <a:solidFill>
                  <a:srgbClr val="FF0000"/>
                </a:solidFill>
              </a:rPr>
              <a:t>it</a:t>
            </a:r>
            <a:r>
              <a:rPr lang="es-MX" dirty="0" smtClean="0">
                <a:solidFill>
                  <a:srgbClr val="FF0000"/>
                </a:solidFill>
              </a:rPr>
              <a:t> </a:t>
            </a:r>
            <a:r>
              <a:rPr lang="es-MX" dirty="0" smtClean="0"/>
              <a:t>= </a:t>
            </a:r>
            <a:r>
              <a:rPr lang="es-MX" dirty="0" err="1" smtClean="0"/>
              <a:t>verb</a:t>
            </a:r>
            <a:r>
              <a:rPr lang="es-MX" dirty="0" smtClean="0"/>
              <a:t> (s/es)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06" y="2234089"/>
            <a:ext cx="979373" cy="9793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5439" r="4669" b="12531"/>
          <a:stretch/>
        </p:blipFill>
        <p:spPr>
          <a:xfrm>
            <a:off x="7537268" y="4359185"/>
            <a:ext cx="4075612" cy="233280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406" y="3190261"/>
            <a:ext cx="979373" cy="97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25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REGLAS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8971" y="1825625"/>
            <a:ext cx="10874829" cy="4351338"/>
          </a:xfrm>
        </p:spPr>
        <p:txBody>
          <a:bodyPr numCol="2"/>
          <a:lstStyle/>
          <a:p>
            <a:pPr marL="0" indent="0">
              <a:buNone/>
            </a:pPr>
            <a:r>
              <a:rPr lang="en-US" b="1" dirty="0" smtClean="0"/>
              <a:t> </a:t>
            </a:r>
            <a:r>
              <a:rPr lang="en-US" b="1" u="sng" dirty="0" err="1"/>
              <a:t>Verbos</a:t>
            </a:r>
            <a:r>
              <a:rPr lang="en-US" b="1" u="sng" dirty="0"/>
              <a:t> que </a:t>
            </a:r>
            <a:r>
              <a:rPr lang="en-US" b="1" u="sng" dirty="0" err="1"/>
              <a:t>suelen</a:t>
            </a:r>
            <a:r>
              <a:rPr lang="en-US" b="1" u="sng" dirty="0"/>
              <a:t> </a:t>
            </a:r>
            <a:r>
              <a:rPr lang="en-US" b="1" u="sng" dirty="0" err="1"/>
              <a:t>usar</a:t>
            </a:r>
            <a:r>
              <a:rPr lang="en-US" b="1" u="sng" dirty="0"/>
              <a:t> “BY</a:t>
            </a:r>
            <a:r>
              <a:rPr lang="en-US" b="1" u="sng" dirty="0" smtClean="0"/>
              <a:t>” (4)</a:t>
            </a:r>
            <a:endParaRPr lang="en-US" b="1" u="sng" dirty="0"/>
          </a:p>
          <a:p>
            <a:r>
              <a:rPr lang="en-US" b="1" dirty="0" smtClean="0"/>
              <a:t>Go</a:t>
            </a:r>
            <a:r>
              <a:rPr lang="en-US" dirty="0" smtClean="0"/>
              <a:t>: </a:t>
            </a:r>
            <a:r>
              <a:rPr lang="en-US" dirty="0" err="1" smtClean="0"/>
              <a:t>ir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b="1" dirty="0" smtClean="0"/>
              <a:t>Travel:</a:t>
            </a:r>
            <a:r>
              <a:rPr lang="en-US" dirty="0" smtClean="0"/>
              <a:t> </a:t>
            </a:r>
            <a:r>
              <a:rPr lang="en-US" dirty="0" err="1" smtClean="0"/>
              <a:t>viajar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b="1" dirty="0"/>
              <a:t>arrive</a:t>
            </a:r>
            <a:r>
              <a:rPr lang="en-US" dirty="0"/>
              <a:t> </a:t>
            </a:r>
            <a:r>
              <a:rPr lang="en-US" dirty="0" smtClean="0"/>
              <a:t>: </a:t>
            </a:r>
            <a:r>
              <a:rPr lang="en-US" dirty="0" err="1" smtClean="0"/>
              <a:t>llegar</a:t>
            </a:r>
            <a:endParaRPr lang="en-US" dirty="0" smtClean="0"/>
          </a:p>
          <a:p>
            <a:r>
              <a:rPr lang="es-MX" b="1" dirty="0" err="1" smtClean="0"/>
              <a:t>Visit</a:t>
            </a:r>
            <a:r>
              <a:rPr lang="es-MX" dirty="0" smtClean="0"/>
              <a:t> : visitar</a:t>
            </a:r>
          </a:p>
          <a:p>
            <a:r>
              <a:rPr lang="es-MX" dirty="0" err="1" smtClean="0"/>
              <a:t>etc</a:t>
            </a: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endParaRPr lang="es-MX" dirty="0" smtClean="0"/>
          </a:p>
          <a:p>
            <a:pPr marL="0" indent="0">
              <a:buNone/>
            </a:pPr>
            <a:r>
              <a:rPr lang="en-US" b="1" u="sng" dirty="0" err="1" smtClean="0"/>
              <a:t>Verbos</a:t>
            </a:r>
            <a:r>
              <a:rPr lang="en-US" b="1" u="sng" dirty="0" smtClean="0"/>
              <a:t> </a:t>
            </a:r>
            <a:r>
              <a:rPr lang="en-US" b="1" u="sng" dirty="0"/>
              <a:t>que </a:t>
            </a:r>
            <a:r>
              <a:rPr lang="en-US" b="1" u="sng" dirty="0" err="1"/>
              <a:t>usan</a:t>
            </a:r>
            <a:r>
              <a:rPr lang="en-US" b="1" u="sng" dirty="0"/>
              <a:t> el </a:t>
            </a:r>
            <a:r>
              <a:rPr lang="en-US" b="1" u="sng" dirty="0" err="1"/>
              <a:t>transporte</a:t>
            </a:r>
            <a:r>
              <a:rPr lang="en-US" b="1" u="sng" dirty="0"/>
              <a:t> </a:t>
            </a:r>
            <a:r>
              <a:rPr lang="en-US" b="1" u="sng" dirty="0" smtClean="0"/>
              <a:t>DIRECTO (4)</a:t>
            </a:r>
            <a:endParaRPr lang="en-US" b="1" u="sng" dirty="0"/>
          </a:p>
          <a:p>
            <a:r>
              <a:rPr lang="en-US" b="1" dirty="0"/>
              <a:t>ride</a:t>
            </a:r>
            <a:r>
              <a:rPr lang="en-US" dirty="0"/>
              <a:t> a bicycle </a:t>
            </a:r>
          </a:p>
          <a:p>
            <a:r>
              <a:rPr lang="en-US" b="1" dirty="0"/>
              <a:t>drive</a:t>
            </a:r>
            <a:r>
              <a:rPr lang="en-US" dirty="0"/>
              <a:t> a car </a:t>
            </a:r>
          </a:p>
          <a:p>
            <a:r>
              <a:rPr lang="en-US" b="1" dirty="0"/>
              <a:t>fly</a:t>
            </a:r>
            <a:r>
              <a:rPr lang="en-US" dirty="0"/>
              <a:t> an </a:t>
            </a:r>
            <a:r>
              <a:rPr lang="en-US" dirty="0" smtClean="0"/>
              <a:t>airplane</a:t>
            </a:r>
          </a:p>
          <a:p>
            <a:r>
              <a:rPr lang="es-MX" b="1" dirty="0" err="1" smtClean="0"/>
              <a:t>Sail</a:t>
            </a:r>
            <a:r>
              <a:rPr lang="es-MX" dirty="0" smtClean="0"/>
              <a:t> a </a:t>
            </a:r>
            <a:r>
              <a:rPr lang="es-MX" dirty="0" err="1" smtClean="0"/>
              <a:t>boat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5500914" y="1814286"/>
            <a:ext cx="43543" cy="4362677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478971" y="1690688"/>
            <a:ext cx="1008742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/>
          <a:srcRect l="6671" t="6281" r="6185" b="6415"/>
          <a:stretch/>
        </p:blipFill>
        <p:spPr>
          <a:xfrm>
            <a:off x="8853714" y="3807292"/>
            <a:ext cx="2750457" cy="250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049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✅ ride a bicycle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❌</a:t>
            </a:r>
            <a:r>
              <a:rPr lang="en-US" dirty="0"/>
              <a:t> ride by </a:t>
            </a:r>
            <a:r>
              <a:rPr lang="en-US" dirty="0" smtClean="0"/>
              <a:t>bicycle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✅ drive a car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❌</a:t>
            </a:r>
            <a:r>
              <a:rPr lang="en-US" dirty="0"/>
              <a:t> drive by </a:t>
            </a:r>
            <a:r>
              <a:rPr lang="en-US" dirty="0" smtClean="0"/>
              <a:t>car</a:t>
            </a:r>
          </a:p>
          <a:p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3888865" y="238650"/>
            <a:ext cx="3978846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s-ES" sz="6600" b="1" dirty="0" smtClean="0">
                <a:ln/>
                <a:solidFill>
                  <a:schemeClr val="accent4"/>
                </a:solidFill>
              </a:rPr>
              <a:t>RECUERDA</a:t>
            </a:r>
            <a:endParaRPr lang="es-ES" sz="66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8452"/>
          <a:stretch/>
        </p:blipFill>
        <p:spPr>
          <a:xfrm>
            <a:off x="5239657" y="2217511"/>
            <a:ext cx="6467835" cy="317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100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448" y="0"/>
            <a:ext cx="10515600" cy="1115922"/>
          </a:xfrm>
        </p:spPr>
        <p:txBody>
          <a:bodyPr>
            <a:normAutofit/>
          </a:bodyPr>
          <a:lstStyle/>
          <a:p>
            <a:r>
              <a:rPr lang="es-MX" sz="4800" b="1" i="1" dirty="0" smtClean="0">
                <a:solidFill>
                  <a:schemeClr val="accent4">
                    <a:lumMod val="75000"/>
                  </a:schemeClr>
                </a:solidFill>
              </a:rPr>
              <a:t>Reglas de oro del uso de “BY”</a:t>
            </a:r>
            <a:endParaRPr lang="en-US" sz="48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2697" y="940526"/>
            <a:ext cx="11001103" cy="561702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MX" dirty="0" smtClean="0"/>
              <a:t>Se usa para señalar el medio de transporte que utilizamos “en” y se usa en los verbos: </a:t>
            </a:r>
            <a:r>
              <a:rPr lang="es-MX" dirty="0" err="1" smtClean="0"/>
              <a:t>go</a:t>
            </a:r>
            <a:r>
              <a:rPr lang="es-MX" dirty="0" smtClean="0"/>
              <a:t>, </a:t>
            </a:r>
            <a:r>
              <a:rPr lang="es-MX" dirty="0" err="1" smtClean="0"/>
              <a:t>travel</a:t>
            </a:r>
            <a:r>
              <a:rPr lang="es-MX" dirty="0" smtClean="0"/>
              <a:t>, </a:t>
            </a:r>
            <a:r>
              <a:rPr lang="es-MX" dirty="0" err="1" smtClean="0"/>
              <a:t>arrive</a:t>
            </a:r>
            <a:r>
              <a:rPr lang="es-MX" dirty="0" smtClean="0"/>
              <a:t>, </a:t>
            </a:r>
            <a:r>
              <a:rPr lang="es-MX" dirty="0" err="1" smtClean="0"/>
              <a:t>visit</a:t>
            </a:r>
            <a:endParaRPr lang="es-MX" dirty="0" smtClean="0"/>
          </a:p>
          <a:p>
            <a:pPr marL="0" indent="0">
              <a:buNone/>
            </a:pPr>
            <a:r>
              <a:rPr lang="es-MX" b="1" dirty="0" smtClean="0"/>
              <a:t>Ejemplo</a:t>
            </a:r>
            <a:r>
              <a:rPr lang="es-MX" dirty="0" smtClean="0"/>
              <a:t> : </a:t>
            </a:r>
            <a:r>
              <a:rPr lang="es-MX" dirty="0" err="1" smtClean="0"/>
              <a:t>she</a:t>
            </a:r>
            <a:r>
              <a:rPr lang="es-MX" dirty="0" smtClean="0"/>
              <a:t> </a:t>
            </a:r>
            <a:r>
              <a:rPr lang="es-MX" dirty="0" err="1" smtClean="0"/>
              <a:t>travels</a:t>
            </a:r>
            <a:r>
              <a:rPr lang="es-MX" dirty="0" smtClean="0"/>
              <a:t> </a:t>
            </a:r>
            <a:r>
              <a:rPr lang="es-MX" dirty="0" err="1" smtClean="0"/>
              <a:t>by</a:t>
            </a:r>
            <a:r>
              <a:rPr lang="es-MX" dirty="0" smtClean="0"/>
              <a:t> </a:t>
            </a:r>
            <a:r>
              <a:rPr lang="es-MX" dirty="0" err="1" smtClean="0"/>
              <a:t>plane</a:t>
            </a:r>
            <a:r>
              <a:rPr lang="es-MX" dirty="0" smtClean="0"/>
              <a:t> / </a:t>
            </a:r>
            <a:r>
              <a:rPr lang="es-MX" dirty="0" err="1" smtClean="0"/>
              <a:t>they</a:t>
            </a:r>
            <a:r>
              <a:rPr lang="es-MX" dirty="0" smtClean="0"/>
              <a:t> </a:t>
            </a:r>
            <a:r>
              <a:rPr lang="es-MX" dirty="0" err="1" smtClean="0"/>
              <a:t>go</a:t>
            </a:r>
            <a:r>
              <a:rPr lang="es-MX" dirty="0" smtClean="0"/>
              <a:t> to </a:t>
            </a:r>
            <a:r>
              <a:rPr lang="es-MX" dirty="0" err="1" smtClean="0"/>
              <a:t>the</a:t>
            </a:r>
            <a:r>
              <a:rPr lang="es-MX" dirty="0" smtClean="0"/>
              <a:t> cinema </a:t>
            </a:r>
            <a:r>
              <a:rPr lang="es-MX" dirty="0" err="1" smtClean="0"/>
              <a:t>by</a:t>
            </a:r>
            <a:r>
              <a:rPr lang="es-MX" dirty="0" smtClean="0"/>
              <a:t> car</a:t>
            </a:r>
          </a:p>
          <a:p>
            <a:pPr marL="0" indent="0">
              <a:buNone/>
            </a:pPr>
            <a:endParaRPr lang="es-MX" dirty="0" smtClean="0"/>
          </a:p>
          <a:p>
            <a:pPr marL="514350" indent="-514350">
              <a:buFont typeface="+mj-lt"/>
              <a:buAutoNum type="arabicPeriod" startAt="2"/>
            </a:pPr>
            <a:r>
              <a:rPr lang="es-MX" dirty="0" smtClean="0"/>
              <a:t>No usa artículos (</a:t>
            </a:r>
            <a:r>
              <a:rPr lang="es-MX" dirty="0" err="1" smtClean="0"/>
              <a:t>the</a:t>
            </a:r>
            <a:r>
              <a:rPr lang="es-MX" dirty="0" smtClean="0"/>
              <a:t>, a, </a:t>
            </a:r>
            <a:r>
              <a:rPr lang="es-MX" dirty="0" err="1" smtClean="0"/>
              <a:t>an</a:t>
            </a:r>
            <a:r>
              <a:rPr lang="es-MX" dirty="0" smtClean="0"/>
              <a:t>)</a:t>
            </a:r>
          </a:p>
          <a:p>
            <a:pPr marL="0" indent="0">
              <a:buNone/>
            </a:pPr>
            <a:r>
              <a:rPr lang="es-MX" b="1" dirty="0" smtClean="0"/>
              <a:t>Ejemplo</a:t>
            </a:r>
            <a:r>
              <a:rPr lang="es-MX" dirty="0" smtClean="0"/>
              <a:t> : </a:t>
            </a:r>
            <a:r>
              <a:rPr lang="es-MX" dirty="0" err="1" smtClean="0"/>
              <a:t>she</a:t>
            </a:r>
            <a:r>
              <a:rPr lang="es-MX" dirty="0" smtClean="0"/>
              <a:t> </a:t>
            </a:r>
            <a:r>
              <a:rPr lang="es-MX" dirty="0" err="1" smtClean="0"/>
              <a:t>travels</a:t>
            </a:r>
            <a:r>
              <a:rPr lang="es-MX" dirty="0" smtClean="0"/>
              <a:t> </a:t>
            </a:r>
            <a:r>
              <a:rPr lang="es-MX" dirty="0" err="1" smtClean="0"/>
              <a:t>by</a:t>
            </a:r>
            <a:r>
              <a:rPr lang="es-MX" dirty="0" smtClean="0"/>
              <a:t> </a:t>
            </a:r>
            <a:r>
              <a:rPr lang="es-MX" strike="sngStrike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plane</a:t>
            </a:r>
            <a:r>
              <a:rPr lang="es-MX" dirty="0" smtClean="0"/>
              <a:t> </a:t>
            </a:r>
          </a:p>
          <a:p>
            <a:pPr marL="0" indent="0">
              <a:buNone/>
            </a:pPr>
            <a:endParaRPr lang="es-MX" dirty="0" smtClean="0"/>
          </a:p>
          <a:p>
            <a:pPr marL="514350" indent="-514350">
              <a:buFont typeface="+mj-lt"/>
              <a:buAutoNum type="arabicPeriod" startAt="3"/>
            </a:pPr>
            <a:r>
              <a:rPr lang="es-MX" dirty="0" smtClean="0"/>
              <a:t>Algunos verbos NO usan “</a:t>
            </a:r>
            <a:r>
              <a:rPr lang="es-MX" dirty="0" err="1" smtClean="0"/>
              <a:t>by</a:t>
            </a:r>
            <a:r>
              <a:rPr lang="es-MX" dirty="0" smtClean="0"/>
              <a:t>” (</a:t>
            </a:r>
            <a:r>
              <a:rPr lang="es-MX" dirty="0" err="1" smtClean="0"/>
              <a:t>ride</a:t>
            </a:r>
            <a:r>
              <a:rPr lang="es-MX" dirty="0" smtClean="0"/>
              <a:t>, drive, </a:t>
            </a:r>
            <a:r>
              <a:rPr lang="es-MX" dirty="0" err="1" smtClean="0"/>
              <a:t>fly</a:t>
            </a:r>
            <a:r>
              <a:rPr lang="es-MX" dirty="0"/>
              <a:t> </a:t>
            </a:r>
            <a:r>
              <a:rPr lang="es-MX" dirty="0" smtClean="0"/>
              <a:t>and </a:t>
            </a:r>
            <a:r>
              <a:rPr lang="es-MX" dirty="0" err="1" smtClean="0"/>
              <a:t>sail</a:t>
            </a:r>
            <a:r>
              <a:rPr lang="es-MX" dirty="0" smtClean="0"/>
              <a:t>)</a:t>
            </a:r>
          </a:p>
          <a:p>
            <a:pPr marL="0" indent="0">
              <a:buNone/>
            </a:pPr>
            <a:r>
              <a:rPr lang="es-MX" b="1" dirty="0" smtClean="0"/>
              <a:t>Ejemplo</a:t>
            </a:r>
            <a:r>
              <a:rPr lang="es-MX" dirty="0" smtClean="0"/>
              <a:t>: I </a:t>
            </a:r>
            <a:r>
              <a:rPr lang="es-MX" dirty="0" err="1" smtClean="0"/>
              <a:t>ride</a:t>
            </a:r>
            <a:r>
              <a:rPr lang="es-MX" dirty="0" smtClean="0"/>
              <a:t> </a:t>
            </a:r>
            <a:r>
              <a:rPr lang="es-MX" dirty="0" err="1" smtClean="0"/>
              <a:t>my</a:t>
            </a:r>
            <a:r>
              <a:rPr lang="es-MX" dirty="0" smtClean="0"/>
              <a:t> </a:t>
            </a:r>
            <a:r>
              <a:rPr lang="es-MX" dirty="0" err="1" smtClean="0"/>
              <a:t>bike</a:t>
            </a:r>
            <a:r>
              <a:rPr lang="es-MX" dirty="0" smtClean="0"/>
              <a:t> </a:t>
            </a:r>
            <a:r>
              <a:rPr lang="es-MX" dirty="0" err="1" smtClean="0"/>
              <a:t>or</a:t>
            </a:r>
            <a:r>
              <a:rPr lang="es-MX" dirty="0" smtClean="0"/>
              <a:t> I </a:t>
            </a:r>
            <a:r>
              <a:rPr lang="es-MX" dirty="0" err="1" smtClean="0"/>
              <a:t>ride</a:t>
            </a:r>
            <a:r>
              <a:rPr lang="es-MX" dirty="0" smtClean="0"/>
              <a:t> a </a:t>
            </a:r>
            <a:r>
              <a:rPr lang="es-MX" dirty="0" err="1" smtClean="0"/>
              <a:t>horse</a:t>
            </a:r>
            <a:endParaRPr lang="es-MX" dirty="0" smtClean="0"/>
          </a:p>
          <a:p>
            <a:pPr marL="0" indent="0">
              <a:buNone/>
            </a:pPr>
            <a:r>
              <a:rPr lang="es-MX" dirty="0"/>
              <a:t>	</a:t>
            </a:r>
            <a:r>
              <a:rPr lang="es-MX" dirty="0" smtClean="0"/>
              <a:t>     I drive </a:t>
            </a:r>
            <a:r>
              <a:rPr lang="es-MX" dirty="0" err="1" smtClean="0"/>
              <a:t>my</a:t>
            </a:r>
            <a:r>
              <a:rPr lang="es-MX" dirty="0" smtClean="0"/>
              <a:t> car</a:t>
            </a:r>
          </a:p>
          <a:p>
            <a:pPr marL="0" indent="0">
              <a:buNone/>
            </a:pPr>
            <a:r>
              <a:rPr lang="es-MX" dirty="0"/>
              <a:t> </a:t>
            </a:r>
            <a:r>
              <a:rPr lang="es-MX" dirty="0" smtClean="0"/>
              <a:t>                I </a:t>
            </a:r>
            <a:r>
              <a:rPr lang="es-MX" dirty="0" err="1" smtClean="0"/>
              <a:t>sail</a:t>
            </a:r>
            <a:r>
              <a:rPr lang="es-MX" dirty="0" smtClean="0"/>
              <a:t> a </a:t>
            </a:r>
            <a:r>
              <a:rPr lang="es-MX" dirty="0" err="1" smtClean="0"/>
              <a:t>boat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63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COMPLETE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______ to school by bus.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We ______ by airplane in summer.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She ______ a bicycle in the park.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My father ______ a car to work.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They ______ the river by boat. 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368" y="0"/>
            <a:ext cx="4561632" cy="255451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109655" y="5064276"/>
            <a:ext cx="165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dirty="0" err="1" smtClean="0"/>
              <a:t>sail</a:t>
            </a:r>
            <a:endParaRPr lang="en-US" sz="20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9586" y="1945250"/>
            <a:ext cx="1713124" cy="49381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559" y="2760087"/>
            <a:ext cx="1713124" cy="49381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2559" y="3565036"/>
            <a:ext cx="1713124" cy="493819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7225" y="4369985"/>
            <a:ext cx="1713124" cy="493819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6695756" y="5437308"/>
            <a:ext cx="3526543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s-MX" sz="2800" dirty="0">
                <a:solidFill>
                  <a:srgbClr val="FF0000"/>
                </a:solidFill>
              </a:rPr>
              <a:t>He, </a:t>
            </a:r>
            <a:r>
              <a:rPr lang="es-MX" sz="2800" dirty="0" err="1">
                <a:solidFill>
                  <a:srgbClr val="FF0000"/>
                </a:solidFill>
              </a:rPr>
              <a:t>she</a:t>
            </a:r>
            <a:r>
              <a:rPr lang="es-MX" sz="2800" dirty="0">
                <a:solidFill>
                  <a:srgbClr val="FF0000"/>
                </a:solidFill>
              </a:rPr>
              <a:t>, </a:t>
            </a:r>
            <a:r>
              <a:rPr lang="es-MX" sz="2800" dirty="0" err="1">
                <a:solidFill>
                  <a:srgbClr val="FF0000"/>
                </a:solidFill>
              </a:rPr>
              <a:t>it</a:t>
            </a:r>
            <a:r>
              <a:rPr lang="es-MX" sz="2800" dirty="0">
                <a:solidFill>
                  <a:srgbClr val="FF0000"/>
                </a:solidFill>
              </a:rPr>
              <a:t> </a:t>
            </a:r>
            <a:r>
              <a:rPr lang="es-MX" sz="2800" dirty="0">
                <a:solidFill>
                  <a:prstClr val="black"/>
                </a:solidFill>
              </a:rPr>
              <a:t>= </a:t>
            </a:r>
            <a:r>
              <a:rPr lang="es-MX" sz="2800" dirty="0" err="1">
                <a:solidFill>
                  <a:prstClr val="black"/>
                </a:solidFill>
              </a:rPr>
              <a:t>verb</a:t>
            </a:r>
            <a:r>
              <a:rPr lang="es-MX" sz="2800" dirty="0">
                <a:solidFill>
                  <a:prstClr val="black"/>
                </a:solidFill>
              </a:rPr>
              <a:t> (s/es)</a:t>
            </a:r>
          </a:p>
        </p:txBody>
      </p:sp>
      <p:sp>
        <p:nvSpPr>
          <p:cNvPr id="12" name="Elipse 11"/>
          <p:cNvSpPr/>
          <p:nvPr/>
        </p:nvSpPr>
        <p:spPr>
          <a:xfrm>
            <a:off x="6695756" y="5264331"/>
            <a:ext cx="3989661" cy="9126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82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065058"/>
              </p:ext>
            </p:extLst>
          </p:nvPr>
        </p:nvGraphicFramePr>
        <p:xfrm>
          <a:off x="1412966" y="235131"/>
          <a:ext cx="10515600" cy="3890481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59769929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322610226"/>
                    </a:ext>
                  </a:extLst>
                </a:gridCol>
              </a:tblGrid>
              <a:tr h="690081">
                <a:tc>
                  <a:txBody>
                    <a:bodyPr/>
                    <a:lstStyle/>
                    <a:p>
                      <a:r>
                        <a:rPr lang="en-US" sz="3200" dirty="0"/>
                        <a:t>BY + transport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Direct </a:t>
                      </a:r>
                      <a:r>
                        <a:rPr lang="en-US" sz="3200" dirty="0" smtClean="0"/>
                        <a:t>transport (sin by)</a:t>
                      </a:r>
                      <a:endParaRPr lang="en-US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7138472"/>
                  </a:ext>
                </a:extLst>
              </a:tr>
              <a:tr h="6900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u="sng" dirty="0" smtClean="0"/>
                        <a:t>_go by bus_</a:t>
                      </a:r>
                      <a:endParaRPr lang="en-US" sz="3200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u="sng" dirty="0" smtClean="0"/>
                        <a:t>_ride a bicycle</a:t>
                      </a:r>
                      <a:endParaRPr lang="en-US" sz="3200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3823513"/>
                  </a:ext>
                </a:extLst>
              </a:tr>
              <a:tr h="6900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u="sng" dirty="0" smtClean="0"/>
                        <a:t>_travel by airplane</a:t>
                      </a:r>
                      <a:endParaRPr lang="en-US" sz="3200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u="sng" dirty="0" smtClean="0"/>
                        <a:t>_drive a car__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603751"/>
                  </a:ext>
                </a:extLst>
              </a:tr>
              <a:tr h="69008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u="sng" dirty="0" smtClean="0"/>
                        <a:t>_go by train_____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MX" sz="3200" dirty="0" smtClean="0"/>
                        <a:t>__________</a:t>
                      </a:r>
                      <a:endParaRPr lang="en-US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3200" dirty="0" smtClean="0"/>
                        <a:t>__________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s-MX" sz="3200" dirty="0" smtClean="0"/>
                        <a:t>__________</a:t>
                      </a:r>
                      <a:endParaRPr lang="en-US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1309815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81846" y="4139449"/>
            <a:ext cx="3150221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 by bus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ride a bicycle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drive a car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travel by airplane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8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 by train </a:t>
            </a:r>
          </a:p>
        </p:txBody>
      </p:sp>
    </p:spTree>
    <p:extLst>
      <p:ext uri="{BB962C8B-B14F-4D97-AF65-F5344CB8AC3E}">
        <p14:creationId xmlns:p14="http://schemas.microsoft.com/office/powerpoint/2010/main" val="3502275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93412"/>
          </a:xfrm>
        </p:spPr>
        <p:txBody>
          <a:bodyPr/>
          <a:lstStyle/>
          <a:p>
            <a:r>
              <a:rPr lang="es-MX" i="1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CORRECCT OR INCORRECT</a:t>
            </a:r>
            <a:r>
              <a:rPr lang="es-MX" sz="6000" b="1" i="1" dirty="0" smtClean="0">
                <a:solidFill>
                  <a:srgbClr val="00B0F0"/>
                </a:solidFill>
              </a:rPr>
              <a:t>???</a:t>
            </a:r>
            <a:endParaRPr lang="en-US" sz="6000" b="1" i="1" dirty="0">
              <a:solidFill>
                <a:srgbClr val="00B0F0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199" y="690929"/>
            <a:ext cx="11244944" cy="627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lang="en-US" altLang="en-US" sz="3200" dirty="0" smtClean="0">
                <a:latin typeface="Arial" panose="020B0604020202020204" pitchFamily="34" charset="0"/>
              </a:rPr>
              <a:t>She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travel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 plane.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travels by plane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go by </a:t>
            </a:r>
            <a:r>
              <a:rPr kumimoji="0" lang="en-US" altLang="en-US" sz="32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bus.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 go By bus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She sails </a:t>
            </a:r>
            <a:r>
              <a:rPr kumimoji="0" lang="en-US" altLang="en-US" sz="32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</a:t>
            </a:r>
            <a:r>
              <a:rPr kumimoji="0" lang="en-US" altLang="en-U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boat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she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sails a</a:t>
            </a:r>
            <a:r>
              <a:rPr kumimoji="0" lang="en-US" altLang="en-US" sz="32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boat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 arrive by </a:t>
            </a:r>
            <a:r>
              <a:rPr kumimoji="0" lang="en-US" altLang="en-US" sz="3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train.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They arrive by train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go by boat.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correct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 father travels by </a:t>
            </a:r>
            <a:r>
              <a:rPr kumimoji="0" lang="en-US" altLang="en-US" sz="32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car.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My father travels by car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ride</a:t>
            </a:r>
            <a:r>
              <a:rPr kumimoji="0" lang="en-US" altLang="en-U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strike="sng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</a:t>
            </a:r>
            <a:r>
              <a:rPr kumimoji="0" lang="en-US" altLang="en-U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bicycle </a:t>
            </a:r>
            <a:r>
              <a:rPr kumimoji="0" lang="en-US" altLang="en-US" sz="3200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 ride my / a bicycle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742950" marR="0" lvl="0" indent="-7429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 fly </a:t>
            </a:r>
            <a:r>
              <a:rPr kumimoji="0" lang="en-US" altLang="en-US" sz="32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plane. </a:t>
            </a:r>
            <a:r>
              <a:rPr kumimoji="0" lang="en-US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We fly a plane</a:t>
            </a:r>
            <a:endParaRPr kumimoji="0" lang="en-US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9836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9377" y="110799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My Family and Transportation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Hello! My name is Ben. I go to school by bus every day. My mother goes to work by car because her office is far away. My father travels by train to the city.</a:t>
            </a:r>
          </a:p>
          <a:p>
            <a:pPr marL="0" indent="0">
              <a:buNone/>
            </a:pPr>
            <a:r>
              <a:rPr lang="en-US" dirty="0"/>
              <a:t>On weekends, my family likes to travel by boat to a small island. My sister rides her bicycle in the park, and I go by subway with my friends to the shopping mall.</a:t>
            </a:r>
          </a:p>
          <a:p>
            <a:pPr marL="0" indent="0">
              <a:buNone/>
            </a:pPr>
            <a:r>
              <a:rPr lang="en-US" dirty="0"/>
              <a:t>In summer, we travel by plane to visit my grandparents. I love airplanes because they are fast and exciting!</a:t>
            </a:r>
          </a:p>
          <a:p>
            <a:endParaRPr lang="en-US" dirty="0"/>
          </a:p>
        </p:txBody>
      </p:sp>
      <p:sp>
        <p:nvSpPr>
          <p:cNvPr id="4" name="Rectángulo 3"/>
          <p:cNvSpPr/>
          <p:nvPr/>
        </p:nvSpPr>
        <p:spPr>
          <a:xfrm>
            <a:off x="1215177" y="0"/>
            <a:ext cx="488082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Read</a:t>
            </a:r>
            <a:r>
              <a:rPr lang="es-ES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s-ES" sz="6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the</a:t>
            </a:r>
            <a:r>
              <a:rPr lang="es-ES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es-ES" sz="66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text</a:t>
            </a:r>
            <a:endParaRPr lang="es-ES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544492" y="4937760"/>
            <a:ext cx="5316582" cy="17113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MX" u="sng" dirty="0" smtClean="0"/>
              <a:t>VOCABULARY</a:t>
            </a:r>
          </a:p>
          <a:p>
            <a:pPr>
              <a:lnSpc>
                <a:spcPct val="150000"/>
              </a:lnSpc>
            </a:pPr>
            <a:r>
              <a:rPr lang="es-MX" b="1" dirty="0" err="1" smtClean="0"/>
              <a:t>Far</a:t>
            </a:r>
            <a:r>
              <a:rPr lang="es-MX" b="1" dirty="0" smtClean="0"/>
              <a:t> </a:t>
            </a:r>
            <a:r>
              <a:rPr lang="es-MX" b="1" dirty="0" err="1" smtClean="0"/>
              <a:t>away</a:t>
            </a:r>
            <a:r>
              <a:rPr lang="es-MX" b="1" dirty="0" smtClean="0"/>
              <a:t> </a:t>
            </a:r>
            <a:r>
              <a:rPr lang="es-MX" dirty="0" smtClean="0"/>
              <a:t>: </a:t>
            </a:r>
            <a:r>
              <a:rPr lang="es-MX" dirty="0" err="1" smtClean="0"/>
              <a:t>lejós</a:t>
            </a:r>
            <a:endParaRPr lang="es-MX" dirty="0" smtClean="0"/>
          </a:p>
          <a:p>
            <a:pPr>
              <a:lnSpc>
                <a:spcPct val="150000"/>
              </a:lnSpc>
            </a:pPr>
            <a:r>
              <a:rPr lang="es-MX" b="1" dirty="0" smtClean="0"/>
              <a:t>Small </a:t>
            </a:r>
            <a:r>
              <a:rPr lang="es-MX" b="1" dirty="0" err="1" smtClean="0"/>
              <a:t>island</a:t>
            </a:r>
            <a:r>
              <a:rPr lang="es-MX" b="1" dirty="0" smtClean="0"/>
              <a:t> </a:t>
            </a:r>
            <a:r>
              <a:rPr lang="es-MX" dirty="0" smtClean="0"/>
              <a:t>: isla pequeña</a:t>
            </a:r>
          </a:p>
          <a:p>
            <a:pPr>
              <a:lnSpc>
                <a:spcPct val="150000"/>
              </a:lnSpc>
            </a:pPr>
            <a:r>
              <a:rPr lang="es-MX" b="1" dirty="0" err="1" smtClean="0"/>
              <a:t>Fast</a:t>
            </a:r>
            <a:r>
              <a:rPr lang="es-MX" b="1" dirty="0" smtClean="0"/>
              <a:t> and </a:t>
            </a:r>
            <a:r>
              <a:rPr lang="es-MX" b="1" dirty="0" err="1" smtClean="0"/>
              <a:t>exciting</a:t>
            </a:r>
            <a:r>
              <a:rPr lang="es-MX" dirty="0" smtClean="0"/>
              <a:t>: rápido y emocionante</a:t>
            </a:r>
            <a:endParaRPr lang="en-US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6255" y="0"/>
            <a:ext cx="2981325" cy="151923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0" y="5092258"/>
            <a:ext cx="2978330" cy="155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08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Answer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questions</a:t>
            </a:r>
            <a:r>
              <a:rPr lang="es-MX" dirty="0" smtClean="0"/>
              <a:t>: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662193"/>
            <a:ext cx="8890575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does Ben go to school?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</a:t>
            </a:r>
            <a:r>
              <a:rPr kumimoji="0" lang="en-US" alt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__he goes by bus_______________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does his mother go to work?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</a:t>
            </a:r>
            <a:r>
              <a:rPr kumimoji="0" lang="en-US" alt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_she goes by car________________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does his father travel to the city?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</a:t>
            </a:r>
            <a:r>
              <a:rPr kumimoji="0" lang="en-US" alt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_he travels by train_______________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 transport does the family use on weekends?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</a:t>
            </a:r>
            <a:r>
              <a:rPr kumimoji="0" lang="en-US" alt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_a boat________________________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 does Ben travel in summer?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👉 </a:t>
            </a:r>
            <a:r>
              <a:rPr kumimoji="0" lang="en-US" alt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__he travels by plane_____________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3559" y="225472"/>
            <a:ext cx="3674468" cy="191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96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Complete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trike="sngStrike" dirty="0"/>
              <a:t>bus</a:t>
            </a:r>
            <a:r>
              <a:rPr lang="en-US" b="1" dirty="0"/>
              <a:t> – plane – </a:t>
            </a:r>
            <a:r>
              <a:rPr lang="en-US" b="1" strike="sngStrike" dirty="0"/>
              <a:t>train </a:t>
            </a:r>
            <a:r>
              <a:rPr lang="en-US" b="1" dirty="0"/>
              <a:t>– </a:t>
            </a:r>
            <a:r>
              <a:rPr lang="en-US" b="1" strike="sngStrike" dirty="0"/>
              <a:t>boat</a:t>
            </a:r>
            <a:r>
              <a:rPr lang="en-US" b="1" u="sng" dirty="0"/>
              <a:t> </a:t>
            </a:r>
            <a:r>
              <a:rPr lang="en-US" b="1" dirty="0"/>
              <a:t>– </a:t>
            </a:r>
            <a:r>
              <a:rPr lang="en-US" b="1" strike="sngStrike" dirty="0"/>
              <a:t>subway</a:t>
            </a:r>
            <a:endParaRPr lang="en-US" strike="sngStrike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Ben goes to school by </a:t>
            </a:r>
            <a:r>
              <a:rPr lang="en-US" u="sng" dirty="0" smtClean="0"/>
              <a:t>_bus_________.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His father travels by </a:t>
            </a:r>
            <a:r>
              <a:rPr lang="en-US" u="sng" dirty="0" smtClean="0"/>
              <a:t>_train_________.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The family travels by </a:t>
            </a:r>
            <a:r>
              <a:rPr lang="en-US" u="sng" dirty="0" smtClean="0"/>
              <a:t>_boat_________</a:t>
            </a:r>
            <a:r>
              <a:rPr lang="en-US" dirty="0" smtClean="0"/>
              <a:t> </a:t>
            </a:r>
            <a:r>
              <a:rPr lang="en-US" dirty="0"/>
              <a:t>on weekends.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Ben goes to the mall by </a:t>
            </a:r>
            <a:r>
              <a:rPr lang="en-US" u="sng" dirty="0" smtClean="0"/>
              <a:t>_subway_________.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In summer, they travel by </a:t>
            </a:r>
            <a:r>
              <a:rPr lang="en-US" u="sng" dirty="0" smtClean="0"/>
              <a:t>_plane_________.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081" y="221434"/>
            <a:ext cx="3438823" cy="17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7904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s-MX" b="1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VERDADERO O FALSO</a:t>
            </a:r>
            <a:endParaRPr lang="en-US" b="1" dirty="0">
              <a:solidFill>
                <a:srgbClr val="FFC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43691" y="1125186"/>
            <a:ext cx="1390838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Ben goes to school </a:t>
            </a:r>
            <a:r>
              <a:rPr kumimoji="0" lang="en-US" altLang="en-US" sz="36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 train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_F___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by bus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His mother goes to work by car.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_v_____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family travels by boat on weekends.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_v_____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Ben </a:t>
            </a:r>
            <a:r>
              <a:rPr kumimoji="0" lang="en-US" altLang="en-US" sz="3600" b="0" i="0" u="none" strike="sng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rides a bicycle 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the shopping mall.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_F</a:t>
            </a:r>
            <a:r>
              <a:rPr kumimoji="0" lang="en-US" altLang="en-US" sz="3600" b="0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_____ by subway </a:t>
            </a:r>
            <a:endParaRPr kumimoji="0" lang="en-US" altLang="en-US" sz="36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Ben loves airplanes.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_v_____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507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  <a:latin typeface="Arial Rounded MT Bold" panose="020F0704030504030204" pitchFamily="34" charset="0"/>
              </a:rPr>
              <a:t>Write 3 sentences about your family.</a:t>
            </a:r>
            <a:br>
              <a:rPr lang="en-US" dirty="0">
                <a:solidFill>
                  <a:srgbClr val="7030A0"/>
                </a:solidFill>
                <a:latin typeface="Arial Rounded MT Bold" panose="020F0704030504030204" pitchFamily="34" charset="0"/>
              </a:rPr>
            </a:br>
            <a:endParaRPr lang="en-US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62594"/>
            <a:ext cx="10515600" cy="552558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My mother goes to work by </a:t>
            </a:r>
            <a:r>
              <a:rPr lang="en-US" u="sng" dirty="0" smtClean="0"/>
              <a:t>__car________.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My father travels by </a:t>
            </a:r>
            <a:r>
              <a:rPr lang="en-US" u="sng" dirty="0" smtClean="0"/>
              <a:t>__car________.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I go to </a:t>
            </a:r>
            <a:r>
              <a:rPr lang="en-US" dirty="0" smtClean="0"/>
              <a:t>the park </a:t>
            </a:r>
            <a:r>
              <a:rPr lang="en-US" dirty="0"/>
              <a:t>by </a:t>
            </a:r>
            <a:r>
              <a:rPr lang="en-US" u="sng" dirty="0" smtClean="0"/>
              <a:t>__scooter________.</a:t>
            </a:r>
            <a:endParaRPr lang="en-US" u="sng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s-MX" dirty="0"/>
              <a:t> </a:t>
            </a:r>
            <a:r>
              <a:rPr lang="es-MX" dirty="0" smtClean="0"/>
              <a:t> ( I </a:t>
            </a:r>
            <a:r>
              <a:rPr lang="es-MX" dirty="0" err="1" smtClean="0"/>
              <a:t>go</a:t>
            </a:r>
            <a:r>
              <a:rPr lang="es-MX" dirty="0" smtClean="0"/>
              <a:t> </a:t>
            </a:r>
            <a:r>
              <a:rPr lang="es-MX" dirty="0" err="1" smtClean="0"/>
              <a:t>downtown</a:t>
            </a:r>
            <a:r>
              <a:rPr lang="es-MX" dirty="0" smtClean="0"/>
              <a:t> </a:t>
            </a:r>
            <a:r>
              <a:rPr lang="es-MX" dirty="0" err="1" smtClean="0"/>
              <a:t>by</a:t>
            </a:r>
            <a:r>
              <a:rPr lang="es-MX" dirty="0" smtClean="0"/>
              <a:t>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dirty="0" smtClean="0"/>
              <a:t>I </a:t>
            </a:r>
            <a:r>
              <a:rPr lang="es-MX" dirty="0" err="1" smtClean="0"/>
              <a:t>go</a:t>
            </a:r>
            <a:r>
              <a:rPr lang="es-MX" dirty="0" smtClean="0"/>
              <a:t> to </a:t>
            </a:r>
            <a:r>
              <a:rPr lang="es-MX" dirty="0" err="1" smtClean="0"/>
              <a:t>the</a:t>
            </a:r>
            <a:r>
              <a:rPr lang="es-MX" dirty="0" smtClean="0"/>
              <a:t> </a:t>
            </a:r>
            <a:r>
              <a:rPr lang="es-MX" dirty="0" err="1" smtClean="0"/>
              <a:t>park</a:t>
            </a:r>
            <a:r>
              <a:rPr lang="es-MX" dirty="0" smtClean="0"/>
              <a:t> </a:t>
            </a:r>
            <a:r>
              <a:rPr lang="es-MX" dirty="0" err="1" smtClean="0"/>
              <a:t>on</a:t>
            </a:r>
            <a:r>
              <a:rPr lang="es-MX" dirty="0" smtClean="0"/>
              <a:t> </a:t>
            </a:r>
            <a:r>
              <a:rPr lang="es-MX" dirty="0" err="1" smtClean="0"/>
              <a:t>foot</a:t>
            </a:r>
            <a:endParaRPr lang="es-MX" dirty="0" smtClean="0"/>
          </a:p>
          <a:p>
            <a:pPr marL="0" indent="0">
              <a:lnSpc>
                <a:spcPct val="100000"/>
              </a:lnSpc>
              <a:buNone/>
            </a:pPr>
            <a:endParaRPr lang="es-MX" dirty="0"/>
          </a:p>
          <a:p>
            <a:pPr marL="0" indent="0">
              <a:lnSpc>
                <a:spcPct val="100000"/>
              </a:lnSpc>
              <a:buNone/>
            </a:pPr>
            <a:r>
              <a:rPr lang="es-MX" dirty="0" smtClean="0"/>
              <a:t>(a pie = </a:t>
            </a:r>
            <a:r>
              <a:rPr lang="es-MX" dirty="0" err="1" smtClean="0"/>
              <a:t>on</a:t>
            </a:r>
            <a:r>
              <a:rPr lang="es-MX" dirty="0" smtClean="0"/>
              <a:t> </a:t>
            </a:r>
            <a:r>
              <a:rPr lang="es-MX" dirty="0" err="1" smtClean="0"/>
              <a:t>foot</a:t>
            </a:r>
            <a:endParaRPr lang="es-MX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s-MX" b="1" dirty="0" smtClean="0"/>
              <a:t>Sin </a:t>
            </a:r>
            <a:r>
              <a:rPr lang="es-MX" b="1" dirty="0" err="1" smtClean="0"/>
              <a:t>by</a:t>
            </a:r>
            <a:r>
              <a:rPr lang="es-MX" dirty="0" smtClean="0"/>
              <a:t>)</a:t>
            </a:r>
            <a:endParaRPr lang="en-US" dirty="0"/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8375"/>
          <a:stretch/>
        </p:blipFill>
        <p:spPr>
          <a:xfrm>
            <a:off x="8641706" y="1690688"/>
            <a:ext cx="3016349" cy="276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867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err="1" smtClean="0"/>
              <a:t>Liks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MX" smtClean="0">
                <a:hlinkClick r:id="rId2"/>
              </a:rPr>
              <a:t>juegos</a:t>
            </a:r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www.youtube.com/watch?v=3BXEEjE991U</a:t>
            </a:r>
            <a:endParaRPr lang="en-US" dirty="0" smtClean="0"/>
          </a:p>
          <a:p>
            <a:pPr marL="0" indent="0">
              <a:buNone/>
            </a:pPr>
            <a:endParaRPr lang="es-MX" dirty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www.youtube.com/watch?v=xSQfAwvR3KE</a:t>
            </a:r>
            <a:endParaRPr lang="en-US" dirty="0" smtClean="0"/>
          </a:p>
          <a:p>
            <a:endParaRPr lang="es-MX" dirty="0"/>
          </a:p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www.youtube.com/watch?v=pAXSWhzb9kI</a:t>
            </a:r>
            <a:endParaRPr lang="en-US" dirty="0" smtClean="0"/>
          </a:p>
          <a:p>
            <a:pPr marL="0" indent="0">
              <a:buNone/>
            </a:pPr>
            <a:r>
              <a:rPr lang="es-MX" dirty="0" smtClean="0"/>
              <a:t>Canción .</a:t>
            </a:r>
            <a:endParaRPr lang="es-MX" dirty="0"/>
          </a:p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www.youtube.com/watch?v=5-DeiXPJ3H8&amp;list=RD5-DeiXPJ3H8&amp;start_radio=1</a:t>
            </a:r>
            <a:endParaRPr lang="en-US" dirty="0" smtClean="0"/>
          </a:p>
          <a:p>
            <a:endParaRPr lang="en-US" dirty="0" smtClean="0"/>
          </a:p>
          <a:p>
            <a:endParaRPr lang="es-MX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159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9177</TotalTime>
  <Words>1080</Words>
  <Application>Microsoft Office PowerPoint</Application>
  <PresentationFormat>Panorámica</PresentationFormat>
  <Paragraphs>266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2" baseType="lpstr">
      <vt:lpstr>Arial</vt:lpstr>
      <vt:lpstr>Arial Black</vt:lpstr>
      <vt:lpstr>Arial Rounded MT Bold</vt:lpstr>
      <vt:lpstr>Calibri</vt:lpstr>
      <vt:lpstr>Calibri Light</vt:lpstr>
      <vt:lpstr>Tema de Office</vt:lpstr>
      <vt:lpstr>Means of transport</vt:lpstr>
      <vt:lpstr>¿qué medios conoces?</vt:lpstr>
      <vt:lpstr>Grammar: the use of “by”  </vt:lpstr>
      <vt:lpstr>Presentación de PowerPoint</vt:lpstr>
      <vt:lpstr>Vocabulary  Write the correct letter:</vt:lpstr>
      <vt:lpstr>Choose the correct answer</vt:lpstr>
      <vt:lpstr>Presentación de PowerPoint</vt:lpstr>
      <vt:lpstr>Presentación de PowerPoint</vt:lpstr>
      <vt:lpstr>Listen to your teacher and complete the sentences</vt:lpstr>
      <vt:lpstr>Presentación de PowerPoint</vt:lpstr>
      <vt:lpstr>Complete the sentences </vt:lpstr>
      <vt:lpstr>CORRECT THE MISTAKE</vt:lpstr>
      <vt:lpstr>CORRECT THE MISTAKE</vt:lpstr>
      <vt:lpstr> Challenge Exercise (Ejercicio de desafío) Find ALL the mistakes: (4) </vt:lpstr>
      <vt:lpstr>REGLAS</vt:lpstr>
      <vt:lpstr>Presentación de PowerPoint</vt:lpstr>
      <vt:lpstr>Reglas de oro del uso de “BY”</vt:lpstr>
      <vt:lpstr>COMPLETE</vt:lpstr>
      <vt:lpstr> go by bus  ride a bicycle  drive a car  travel by airplane  go by train </vt:lpstr>
      <vt:lpstr>CORRECCT OR INCORRECT???</vt:lpstr>
      <vt:lpstr>Presentación de PowerPoint</vt:lpstr>
      <vt:lpstr>Answer the questions:</vt:lpstr>
      <vt:lpstr>Complete</vt:lpstr>
      <vt:lpstr>VERDADERO O FALSO</vt:lpstr>
      <vt:lpstr>Write 3 sentences about your family. </vt:lpstr>
      <vt:lpstr>Liks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Medios de transporte</dc:title>
  <dc:creator>Cuenta Microsoft</dc:creator>
  <cp:lastModifiedBy>dell</cp:lastModifiedBy>
  <cp:revision>62</cp:revision>
  <dcterms:created xsi:type="dcterms:W3CDTF">2026-05-06T13:04:32Z</dcterms:created>
  <dcterms:modified xsi:type="dcterms:W3CDTF">2026-06-03T14:56:13Z</dcterms:modified>
</cp:coreProperties>
</file>