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6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8703E-B4ED-0D01-FED2-5205F704B3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9E83FB-9591-3F17-C94C-060277DA8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7AB6D4-8009-791A-95E1-382DA120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513537-3C64-63CD-6DF9-1AF621E1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5E0F10-E7B3-A9D4-999F-FD10B628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8301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F8F30-C4FB-CDB1-3BD7-4BD93FA6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8EC15D-5AFF-9F9F-6AA6-1D055FC11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F13032-F59A-D891-8B20-8E3E0A377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75C1DD-C200-609C-88C0-79F4FB9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3F8E2B-37F2-F7E0-D848-E3D4407E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0648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3C939-9B35-25D3-9927-E004733F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47496C-30F2-0126-EC61-9280A016C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456010-D437-2327-8E11-329F4DB5B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7E147C-CCF2-4F84-BA1B-845A9A45A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60238F-175A-20F8-A290-6A2E631E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1841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96862-8BB8-8893-84CB-8EF90D9E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91D079-C6CC-EFF8-D46A-2B10B96D7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D2EA32-C9A9-B299-2ECA-8C8B980A9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728517A-6B24-831A-BF5D-348C41C8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3E6E-5127-1B0A-9958-37012A13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FC1ABD-6B20-BF85-F74E-33E7D1A43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60151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880C7-A747-89DE-3CD6-310211222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F26D38-EBCE-C12B-C31F-B12542615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30557C-0B6D-5B8E-9FAD-8268FF190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72DD2C6-04E4-A38C-BDCE-C3039DD15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D550FE3-F486-DA8E-CAC4-733E55FCC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C9E9D39-6DDD-8D64-9651-FC120CA00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BBEB69-B682-5BD2-3D6B-828C6462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F0DF9C0-868E-549E-CA76-E2597C86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1632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575DC-5665-5B10-2FA5-E847912A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BE0903-0C51-5030-4D40-704859A8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DCB828-4D90-09EE-3945-7FC5D7CC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08FD34-E3FF-156A-4EF8-DB146FB3F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5872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E123AEA-9185-7243-F335-56CA5CFA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6E3C5F-6307-2AF0-19BC-42ECD17A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0B5C4C-C9E0-00A9-1482-1258F057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2336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914476-803F-EA58-09A3-4239B9B52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FE464E-DBEA-9D25-8E59-E43A6850E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0B46CB-4818-349C-2A12-8E41AF124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E12F0C-0058-9DB6-192E-5B63D83A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7F96C4-D0A7-F2B0-9514-883433791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C36BFAC-1258-7376-2589-EFE87FBF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1210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F71202-B2DE-624D-B86C-1D200172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1459E5-4D94-DD3B-F31A-A298D49B22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FDF767-988C-05A5-47A5-420B23546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0E6D31-DDB0-8575-8BE9-DC3F25FE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B8F288-C964-0289-24F7-D9DCA15D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08AA3A-65C9-AB31-39FB-C2602703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6647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ED7F9-5356-A5D4-464F-AA61659F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D217451-E33A-C72D-0AD3-401D62EDF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41A662-61B4-FAE7-18C8-A74968BE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023D97-0FEF-B5C8-71B2-B410B6C2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15C614-E324-D402-026A-1344F9A8C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0140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0C7A0D-0A93-0C71-B29D-8505A86F73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EB4FD0-29B0-0716-68A9-560177634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F87697-85F1-3101-9DB9-D7B20A95A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889B2D-112D-0468-3161-8F7C87C9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22AE3-E4AC-8F03-669C-51C26BC8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498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5EF299-00E0-DCBA-A6CA-2AEEE4F0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85CA2F-C83B-1E59-98A2-3DFA5EF152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54A122-B4C5-9414-6C42-4AD972BA18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1BC7D6-25F9-4B14-97FF-081CB587ED1E}" type="datetimeFigureOut">
              <a:rPr lang="es-CL" smtClean="0"/>
              <a:t>15-05-2026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CB5916-0B55-6B4A-2B02-D842A8C93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B8082C-F99B-AC9B-1EA9-4DC5A187B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7899B-3D9A-4C2F-95D3-12004C9794E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7704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76E2D-6E64-F37E-7EDD-C3CB430D1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99022"/>
            <a:ext cx="6858000" cy="1119375"/>
          </a:xfrm>
        </p:spPr>
        <p:txBody>
          <a:bodyPr>
            <a:normAutofit/>
          </a:bodyPr>
          <a:lstStyle/>
          <a:p>
            <a:r>
              <a:rPr lang="es-CL" sz="4050" b="1" dirty="0">
                <a:solidFill>
                  <a:prstClr val="black"/>
                </a:solidFill>
                <a:latin typeface="Aptos Display" panose="02110004020202020204"/>
              </a:rPr>
              <a:t>Taller PAES M1</a:t>
            </a:r>
            <a:endParaRPr lang="es-CL" sz="405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FDD178-61D5-628A-3165-841FC8841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8398"/>
            <a:ext cx="6858000" cy="306905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s-CL" sz="3400" dirty="0">
                <a:solidFill>
                  <a:prstClr val="black"/>
                </a:solidFill>
                <a:latin typeface="Aptos" panose="02110004020202020204"/>
              </a:rPr>
              <a:t>Clase 6: Repaso</a:t>
            </a:r>
          </a:p>
          <a:p>
            <a:pPr>
              <a:defRPr/>
            </a:pPr>
            <a:endParaRPr lang="es-CL" sz="3400" dirty="0">
              <a:solidFill>
                <a:prstClr val="black"/>
              </a:solidFill>
              <a:latin typeface="Aptos" panose="02110004020202020204"/>
            </a:endParaRPr>
          </a:p>
          <a:p>
            <a:pPr>
              <a:defRPr/>
            </a:pPr>
            <a:r>
              <a:rPr lang="es-CL" sz="3400" dirty="0">
                <a:solidFill>
                  <a:prstClr val="black"/>
                </a:solidFill>
                <a:latin typeface="Aptos" panose="02110004020202020204"/>
              </a:rPr>
              <a:t>Operaciones algebraicas</a:t>
            </a:r>
          </a:p>
          <a:p>
            <a:pPr>
              <a:defRPr/>
            </a:pPr>
            <a:r>
              <a:rPr lang="es-CL" sz="3400" dirty="0">
                <a:solidFill>
                  <a:prstClr val="black"/>
                </a:solidFill>
                <a:latin typeface="Aptos" panose="02110004020202020204"/>
              </a:rPr>
              <a:t>Ecuaciones</a:t>
            </a:r>
          </a:p>
          <a:p>
            <a:pPr>
              <a:defRPr/>
            </a:pPr>
            <a:r>
              <a:rPr lang="es-CL" sz="3400" dirty="0">
                <a:solidFill>
                  <a:prstClr val="black"/>
                </a:solidFill>
                <a:latin typeface="Aptos" panose="02110004020202020204"/>
              </a:rPr>
              <a:t>Porcentajes</a:t>
            </a:r>
          </a:p>
          <a:p>
            <a:pPr>
              <a:defRPr/>
            </a:pPr>
            <a:r>
              <a:rPr lang="es-CL" sz="3400" dirty="0">
                <a:solidFill>
                  <a:prstClr val="black"/>
                </a:solidFill>
                <a:latin typeface="Aptos" panose="02110004020202020204"/>
              </a:rPr>
              <a:t>Proporcionalidad</a:t>
            </a:r>
          </a:p>
          <a:p>
            <a:pPr>
              <a:defRPr/>
            </a:pPr>
            <a:endParaRPr lang="es-CL" sz="3000" dirty="0">
              <a:solidFill>
                <a:prstClr val="black"/>
              </a:solidFill>
              <a:latin typeface="Aptos" panose="02110004020202020204"/>
            </a:endParaRPr>
          </a:p>
          <a:p>
            <a:pPr>
              <a:defRPr/>
            </a:pPr>
            <a:endParaRPr lang="es-CL" sz="3000" dirty="0">
              <a:solidFill>
                <a:prstClr val="black"/>
              </a:solidFill>
              <a:latin typeface="Aptos" panose="02110004020202020204"/>
            </a:endParaRPr>
          </a:p>
          <a:p>
            <a:pPr>
              <a:defRPr/>
            </a:pPr>
            <a:r>
              <a:rPr lang="es-CL" sz="2700" b="1" dirty="0">
                <a:solidFill>
                  <a:prstClr val="black"/>
                </a:solidFill>
                <a:latin typeface="Aptos" panose="02110004020202020204"/>
              </a:rPr>
              <a:t>Claudio Chávez 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0796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Objetivos de la clase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just">
              <a:defRPr sz="1584">
                <a:latin typeface="Arial"/>
              </a:defRPr>
            </a:pPr>
            <a:r>
              <a:rPr sz="2800" dirty="0" err="1"/>
              <a:t>Comprender</a:t>
            </a:r>
            <a:r>
              <a:rPr sz="2800" dirty="0"/>
              <a:t> </a:t>
            </a:r>
            <a:r>
              <a:rPr sz="2800" dirty="0" err="1"/>
              <a:t>conceptos</a:t>
            </a:r>
            <a:r>
              <a:rPr sz="2800" dirty="0"/>
              <a:t> </a:t>
            </a:r>
            <a:r>
              <a:rPr sz="2800" dirty="0" err="1"/>
              <a:t>fundamentales</a:t>
            </a:r>
            <a:r>
              <a:rPr sz="2800" dirty="0"/>
              <a:t> PAES M1</a:t>
            </a:r>
          </a:p>
          <a:p>
            <a:pPr algn="just">
              <a:defRPr sz="1584">
                <a:latin typeface="Arial"/>
              </a:defRPr>
            </a:pPr>
            <a:r>
              <a:rPr sz="2800" dirty="0"/>
              <a:t>Resolver </a:t>
            </a:r>
            <a:r>
              <a:rPr sz="2800" dirty="0" err="1"/>
              <a:t>ejercicios</a:t>
            </a:r>
            <a:r>
              <a:rPr sz="2800" dirty="0"/>
              <a:t> paso a paso</a:t>
            </a:r>
          </a:p>
          <a:p>
            <a:pPr algn="just">
              <a:defRPr sz="1584">
                <a:latin typeface="Arial"/>
              </a:defRPr>
            </a:pPr>
            <a:r>
              <a:rPr sz="2800" dirty="0" err="1"/>
              <a:t>Identificar</a:t>
            </a:r>
            <a:r>
              <a:rPr sz="2800" dirty="0"/>
              <a:t> </a:t>
            </a:r>
            <a:r>
              <a:rPr sz="2800" dirty="0" err="1"/>
              <a:t>errores</a:t>
            </a:r>
            <a:r>
              <a:rPr sz="2800" dirty="0"/>
              <a:t> </a:t>
            </a:r>
            <a:r>
              <a:rPr sz="2800" dirty="0" err="1"/>
              <a:t>frecuentes</a:t>
            </a:r>
            <a:endParaRPr sz="2800" dirty="0"/>
          </a:p>
          <a:p>
            <a:pPr algn="just">
              <a:defRPr sz="1584">
                <a:latin typeface="Arial"/>
              </a:defRPr>
            </a:pPr>
            <a:r>
              <a:rPr sz="2800" dirty="0" err="1"/>
              <a:t>Aplicar</a:t>
            </a:r>
            <a:r>
              <a:rPr sz="2800" dirty="0"/>
              <a:t> </a:t>
            </a:r>
            <a:r>
              <a:rPr sz="2800" dirty="0" err="1"/>
              <a:t>estrategias</a:t>
            </a:r>
            <a:r>
              <a:rPr sz="2800" dirty="0"/>
              <a:t> </a:t>
            </a:r>
            <a:r>
              <a:rPr sz="2800" dirty="0" err="1"/>
              <a:t>tipo</a:t>
            </a:r>
            <a:r>
              <a:rPr sz="2800" dirty="0"/>
              <a:t> DEMRE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Operatoria Algebraica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just">
              <a:defRPr sz="1584">
                <a:latin typeface="Arial"/>
              </a:defRPr>
            </a:pPr>
            <a:r>
              <a:rPr sz="3400" dirty="0" err="1"/>
              <a:t>Reducir</a:t>
            </a:r>
            <a:r>
              <a:rPr sz="3400" dirty="0"/>
              <a:t> </a:t>
            </a:r>
            <a:r>
              <a:rPr sz="3400" dirty="0" err="1"/>
              <a:t>términos</a:t>
            </a:r>
            <a:r>
              <a:rPr sz="3400" dirty="0"/>
              <a:t> </a:t>
            </a:r>
            <a:r>
              <a:rPr sz="3400" dirty="0" err="1"/>
              <a:t>semejantes</a:t>
            </a:r>
            <a:endParaRPr sz="3400" dirty="0"/>
          </a:p>
          <a:p>
            <a:pPr algn="just">
              <a:defRPr sz="1584">
                <a:latin typeface="Arial"/>
              </a:defRPr>
            </a:pPr>
            <a:r>
              <a:rPr sz="3400" dirty="0" err="1"/>
              <a:t>Aplicar</a:t>
            </a:r>
            <a:r>
              <a:rPr sz="3400" dirty="0"/>
              <a:t> </a:t>
            </a:r>
            <a:r>
              <a:rPr sz="3400" dirty="0" err="1"/>
              <a:t>correctamente</a:t>
            </a:r>
            <a:r>
              <a:rPr sz="3400" dirty="0"/>
              <a:t> </a:t>
            </a:r>
            <a:r>
              <a:rPr sz="3400" dirty="0" err="1"/>
              <a:t>signos</a:t>
            </a:r>
            <a:r>
              <a:rPr sz="3400" dirty="0"/>
              <a:t> y </a:t>
            </a:r>
            <a:r>
              <a:rPr sz="3400" dirty="0" err="1"/>
              <a:t>paréntesis</a:t>
            </a:r>
            <a:endParaRPr sz="3400" dirty="0"/>
          </a:p>
          <a:p>
            <a:pPr algn="just">
              <a:defRPr sz="1584">
                <a:latin typeface="Arial"/>
              </a:defRPr>
            </a:pPr>
            <a:r>
              <a:rPr sz="3400" dirty="0"/>
              <a:t>Resolver </a:t>
            </a:r>
            <a:r>
              <a:rPr sz="3400" dirty="0" err="1"/>
              <a:t>expresiones</a:t>
            </a:r>
            <a:r>
              <a:rPr sz="3400" dirty="0"/>
              <a:t> </a:t>
            </a:r>
            <a:r>
              <a:rPr sz="3400" dirty="0" err="1"/>
              <a:t>algebraicas</a:t>
            </a:r>
            <a:endParaRPr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Reducción</a:t>
            </a:r>
            <a:r>
              <a:rPr dirty="0"/>
              <a:t> de </a:t>
            </a:r>
            <a:r>
              <a:rPr dirty="0" err="1"/>
              <a:t>términos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 err="1"/>
              <a:t>Simplificar</a:t>
            </a:r>
            <a:r>
              <a:rPr sz="3400" dirty="0"/>
              <a:t>: 3x + 5x - 2x</a:t>
            </a:r>
          </a:p>
          <a:p>
            <a:pPr>
              <a:defRPr sz="1584">
                <a:latin typeface="Arial"/>
              </a:defRPr>
            </a:pPr>
            <a:r>
              <a:rPr sz="3400" dirty="0"/>
              <a:t>Paso 1: 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 err="1"/>
              <a:t>Identificar</a:t>
            </a:r>
            <a:r>
              <a:rPr sz="3400" dirty="0"/>
              <a:t> </a:t>
            </a:r>
            <a:r>
              <a:rPr sz="3400" dirty="0" err="1"/>
              <a:t>términos</a:t>
            </a:r>
            <a:r>
              <a:rPr sz="3400" dirty="0"/>
              <a:t> </a:t>
            </a:r>
            <a:r>
              <a:rPr sz="3400" dirty="0" err="1"/>
              <a:t>semejantes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Paso 2: 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Sumar </a:t>
            </a:r>
            <a:r>
              <a:rPr sz="3400" dirty="0" err="1"/>
              <a:t>coeficientes</a:t>
            </a:r>
            <a:r>
              <a:rPr sz="3400" dirty="0"/>
              <a:t> → 3 + 5 - 2 = 6</a:t>
            </a:r>
          </a:p>
          <a:p>
            <a:pPr>
              <a:defRPr sz="1584">
                <a:latin typeface="Arial"/>
              </a:defRPr>
            </a:pPr>
            <a:r>
              <a:rPr sz="3400" dirty="0" err="1"/>
              <a:t>Resultado</a:t>
            </a:r>
            <a:r>
              <a:rPr sz="3400" dirty="0"/>
              <a:t>: 6x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Signos</a:t>
            </a:r>
            <a:r>
              <a:rPr dirty="0"/>
              <a:t> y </a:t>
            </a:r>
            <a:r>
              <a:rPr dirty="0" err="1"/>
              <a:t>paréntesis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Resolver: 4x - (2x - 3)</a:t>
            </a:r>
          </a:p>
          <a:p>
            <a:pPr>
              <a:defRPr sz="1584">
                <a:latin typeface="Arial"/>
              </a:defRPr>
            </a:pPr>
            <a:r>
              <a:rPr sz="3400" dirty="0"/>
              <a:t>Paso 1: 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Cambiar </a:t>
            </a:r>
            <a:r>
              <a:rPr sz="3400" dirty="0" err="1"/>
              <a:t>signos</a:t>
            </a:r>
            <a:r>
              <a:rPr sz="3400" dirty="0"/>
              <a:t> </a:t>
            </a:r>
            <a:r>
              <a:rPr sz="3400" dirty="0" err="1"/>
              <a:t>dentro</a:t>
            </a:r>
            <a:r>
              <a:rPr sz="3400" dirty="0"/>
              <a:t> del </a:t>
            </a:r>
            <a:r>
              <a:rPr sz="3400" dirty="0" err="1"/>
              <a:t>paréntesis</a:t>
            </a:r>
            <a:endParaRPr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4x - 2x + 3</a:t>
            </a:r>
          </a:p>
          <a:p>
            <a:pPr>
              <a:defRPr sz="1584">
                <a:latin typeface="Arial"/>
              </a:defRPr>
            </a:pPr>
            <a:r>
              <a:rPr sz="3400" dirty="0"/>
              <a:t>Paso 2: </a:t>
            </a:r>
            <a:r>
              <a:rPr sz="3400" dirty="0" err="1"/>
              <a:t>Reducir</a:t>
            </a:r>
            <a:r>
              <a:rPr sz="3400" dirty="0"/>
              <a:t> </a:t>
            </a:r>
            <a:r>
              <a:rPr sz="3400" dirty="0" err="1"/>
              <a:t>términos</a:t>
            </a:r>
            <a:r>
              <a:rPr sz="3400" dirty="0"/>
              <a:t> </a:t>
            </a:r>
            <a:r>
              <a:rPr sz="3400" dirty="0" err="1"/>
              <a:t>semejantes</a:t>
            </a:r>
            <a:endParaRPr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 err="1"/>
              <a:t>Resultado</a:t>
            </a:r>
            <a:r>
              <a:rPr sz="3400" dirty="0"/>
              <a:t>: 2x + 3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Errores</a:t>
            </a:r>
            <a:r>
              <a:rPr dirty="0"/>
              <a:t> </a:t>
            </a:r>
            <a:r>
              <a:rPr dirty="0" err="1"/>
              <a:t>comunes</a:t>
            </a:r>
            <a:r>
              <a:rPr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 err="1"/>
              <a:t>Olvidar</a:t>
            </a:r>
            <a:r>
              <a:rPr sz="3400" dirty="0"/>
              <a:t> </a:t>
            </a:r>
            <a:r>
              <a:rPr sz="3400" dirty="0" err="1"/>
              <a:t>cambiar</a:t>
            </a:r>
            <a:r>
              <a:rPr sz="3400" dirty="0"/>
              <a:t> </a:t>
            </a:r>
            <a:r>
              <a:rPr sz="3400" dirty="0" err="1"/>
              <a:t>signos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Sumar </a:t>
            </a:r>
            <a:r>
              <a:rPr sz="3400" dirty="0" err="1"/>
              <a:t>términos</a:t>
            </a:r>
            <a:r>
              <a:rPr sz="3400" dirty="0"/>
              <a:t> no </a:t>
            </a:r>
            <a:r>
              <a:rPr sz="3400" dirty="0" err="1"/>
              <a:t>semejantes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Errores</a:t>
            </a:r>
            <a:r>
              <a:rPr sz="3400" dirty="0"/>
              <a:t> con </a:t>
            </a:r>
            <a:r>
              <a:rPr sz="3400" dirty="0" err="1"/>
              <a:t>fracciones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No </a:t>
            </a:r>
            <a:r>
              <a:rPr sz="3400" dirty="0" err="1"/>
              <a:t>respetar</a:t>
            </a:r>
            <a:r>
              <a:rPr sz="3400" dirty="0"/>
              <a:t> </a:t>
            </a:r>
            <a:r>
              <a:rPr sz="3400" dirty="0" err="1"/>
              <a:t>prioridad</a:t>
            </a:r>
            <a:r>
              <a:rPr sz="3400" dirty="0"/>
              <a:t> de </a:t>
            </a:r>
            <a:r>
              <a:rPr sz="3400" dirty="0" err="1"/>
              <a:t>operaciones</a:t>
            </a:r>
            <a:endParaRPr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Ecuaciones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 err="1"/>
              <a:t>Objetivo</a:t>
            </a:r>
            <a:r>
              <a:rPr sz="3400" dirty="0"/>
              <a:t>: 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E</a:t>
            </a:r>
            <a:r>
              <a:rPr sz="3400" dirty="0" err="1"/>
              <a:t>ncontrar</a:t>
            </a:r>
            <a:r>
              <a:rPr sz="3400" dirty="0"/>
              <a:t> </a:t>
            </a:r>
            <a:r>
              <a:rPr sz="3400" dirty="0" err="1"/>
              <a:t>el</a:t>
            </a:r>
            <a:r>
              <a:rPr sz="3400" dirty="0"/>
              <a:t> valor de la </a:t>
            </a:r>
            <a:r>
              <a:rPr sz="3400" dirty="0" err="1"/>
              <a:t>incógnita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Mantener</a:t>
            </a:r>
            <a:r>
              <a:rPr sz="3400" dirty="0"/>
              <a:t> </a:t>
            </a:r>
            <a:r>
              <a:rPr sz="3400" dirty="0" err="1"/>
              <a:t>equilibrio</a:t>
            </a:r>
            <a:r>
              <a:rPr sz="3400" dirty="0"/>
              <a:t> </a:t>
            </a:r>
            <a:r>
              <a:rPr sz="3400" dirty="0" err="1"/>
              <a:t>en</a:t>
            </a:r>
            <a:r>
              <a:rPr sz="3400" dirty="0"/>
              <a:t> ambos </a:t>
            </a:r>
            <a:r>
              <a:rPr sz="3400" dirty="0" err="1"/>
              <a:t>lados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Aplicar</a:t>
            </a:r>
            <a:r>
              <a:rPr sz="3400" dirty="0"/>
              <a:t> </a:t>
            </a:r>
            <a:r>
              <a:rPr sz="3400" dirty="0" err="1"/>
              <a:t>operaciones</a:t>
            </a:r>
            <a:r>
              <a:rPr sz="3400" dirty="0"/>
              <a:t> </a:t>
            </a:r>
            <a:r>
              <a:rPr sz="3400" dirty="0" err="1"/>
              <a:t>inversas</a:t>
            </a:r>
            <a:endParaRPr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Ecuación</a:t>
            </a:r>
            <a:r>
              <a:rPr dirty="0"/>
              <a:t> lineal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Resolver: 2x + 5 = 17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Paso 1: 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R</a:t>
            </a:r>
            <a:r>
              <a:rPr sz="3400" dirty="0" err="1"/>
              <a:t>estar</a:t>
            </a:r>
            <a:r>
              <a:rPr sz="3400" dirty="0"/>
              <a:t> 5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2x = 12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Paso 2: 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 err="1"/>
              <a:t>Dividir</a:t>
            </a:r>
            <a:r>
              <a:rPr sz="3400" dirty="0"/>
              <a:t> </a:t>
            </a:r>
            <a:r>
              <a:rPr sz="3400" dirty="0" err="1"/>
              <a:t>por</a:t>
            </a:r>
            <a:r>
              <a:rPr sz="3400" dirty="0"/>
              <a:t> 2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x =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/>
              <a:t> </a:t>
            </a:r>
            <a:r>
              <a:rPr dirty="0" err="1"/>
              <a:t>Problema</a:t>
            </a:r>
            <a:r>
              <a:rPr dirty="0"/>
              <a:t> </a:t>
            </a:r>
            <a:r>
              <a:rPr dirty="0" err="1"/>
              <a:t>contextualizado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Un taxi cobra $3000 base y $500 </a:t>
            </a:r>
            <a:r>
              <a:rPr sz="3400" dirty="0" err="1"/>
              <a:t>por</a:t>
            </a:r>
            <a:r>
              <a:rPr sz="3400" dirty="0"/>
              <a:t> km.</a:t>
            </a:r>
            <a:r>
              <a:rPr lang="es-CL" sz="3400" dirty="0"/>
              <a:t> </a:t>
            </a:r>
            <a:r>
              <a:rPr sz="3400" dirty="0"/>
              <a:t>Si </a:t>
            </a:r>
            <a:r>
              <a:rPr sz="3400" dirty="0" err="1"/>
              <a:t>el</a:t>
            </a:r>
            <a:r>
              <a:rPr sz="3400" dirty="0"/>
              <a:t> </a:t>
            </a:r>
            <a:r>
              <a:rPr sz="3400" dirty="0" err="1"/>
              <a:t>viaje</a:t>
            </a:r>
            <a:r>
              <a:rPr sz="3400" dirty="0"/>
              <a:t> </a:t>
            </a:r>
            <a:r>
              <a:rPr sz="3400" dirty="0" err="1"/>
              <a:t>costó</a:t>
            </a:r>
            <a:r>
              <a:rPr sz="3400" dirty="0"/>
              <a:t> $7000, ¿</a:t>
            </a:r>
            <a:r>
              <a:rPr sz="3400" dirty="0" err="1"/>
              <a:t>cuántos</a:t>
            </a:r>
            <a:r>
              <a:rPr sz="3400" dirty="0"/>
              <a:t> km </a:t>
            </a:r>
            <a:r>
              <a:rPr sz="3400" dirty="0" err="1"/>
              <a:t>recorrió</a:t>
            </a:r>
            <a:r>
              <a:rPr sz="3400" dirty="0"/>
              <a:t>?</a:t>
            </a:r>
          </a:p>
          <a:p>
            <a:pPr>
              <a:defRPr sz="1584">
                <a:latin typeface="Arial"/>
              </a:defRPr>
            </a:pPr>
            <a:r>
              <a:rPr lang="es-CL" sz="3400" dirty="0"/>
              <a:t>Paso 1: modelar la e</a:t>
            </a:r>
            <a:r>
              <a:rPr sz="3400" dirty="0" err="1"/>
              <a:t>cuación</a:t>
            </a:r>
            <a:r>
              <a:rPr sz="3400" dirty="0"/>
              <a:t>: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/>
              <a:t>3000 + 500x = 7000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500x = 4000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x = 8 km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Errores comunes en ecuaciones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Mover </a:t>
            </a:r>
            <a:r>
              <a:rPr sz="3400" dirty="0" err="1"/>
              <a:t>términos</a:t>
            </a:r>
            <a:r>
              <a:rPr sz="3400" dirty="0"/>
              <a:t> sin </a:t>
            </a:r>
            <a:r>
              <a:rPr sz="3400" dirty="0" err="1"/>
              <a:t>cambiar</a:t>
            </a:r>
            <a:r>
              <a:rPr sz="3400" dirty="0"/>
              <a:t> </a:t>
            </a:r>
            <a:r>
              <a:rPr sz="3400" dirty="0" err="1"/>
              <a:t>signo</a:t>
            </a:r>
            <a:endParaRPr lang="es-CL"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Olvidar</a:t>
            </a:r>
            <a:r>
              <a:rPr sz="3400" dirty="0"/>
              <a:t> </a:t>
            </a:r>
            <a:r>
              <a:rPr sz="3400" dirty="0" err="1"/>
              <a:t>dividir</a:t>
            </a:r>
            <a:r>
              <a:rPr sz="3400" dirty="0"/>
              <a:t> ambos </a:t>
            </a:r>
            <a:r>
              <a:rPr sz="3400" dirty="0" err="1"/>
              <a:t>lados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Errores</a:t>
            </a:r>
            <a:r>
              <a:rPr sz="3400" dirty="0"/>
              <a:t> </a:t>
            </a:r>
            <a:r>
              <a:rPr sz="3400" dirty="0" err="1"/>
              <a:t>algebraicos</a:t>
            </a:r>
            <a:r>
              <a:rPr sz="3400" dirty="0"/>
              <a:t> </a:t>
            </a:r>
            <a:r>
              <a:rPr sz="3400" dirty="0" err="1"/>
              <a:t>básicos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Interpretar</a:t>
            </a:r>
            <a:r>
              <a:rPr sz="3400" dirty="0"/>
              <a:t> mal </a:t>
            </a:r>
            <a:r>
              <a:rPr sz="3400" dirty="0" err="1"/>
              <a:t>el</a:t>
            </a:r>
            <a:r>
              <a:rPr sz="3400" dirty="0"/>
              <a:t> </a:t>
            </a:r>
            <a:r>
              <a:rPr sz="3400" dirty="0" err="1"/>
              <a:t>problema</a:t>
            </a:r>
            <a:endParaRPr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Porcentajes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 err="1"/>
              <a:t>Porcentaje</a:t>
            </a:r>
            <a:r>
              <a:rPr sz="3400" dirty="0"/>
              <a:t> = </a:t>
            </a:r>
            <a:r>
              <a:rPr sz="3400" dirty="0" err="1"/>
              <a:t>parte</a:t>
            </a:r>
            <a:r>
              <a:rPr sz="3400" dirty="0"/>
              <a:t> de un total</a:t>
            </a:r>
          </a:p>
          <a:p>
            <a:pPr>
              <a:defRPr sz="1584">
                <a:latin typeface="Arial"/>
              </a:defRPr>
            </a:pPr>
            <a:r>
              <a:rPr sz="3400" dirty="0" err="1"/>
              <a:t>Aplicaciones</a:t>
            </a:r>
            <a:r>
              <a:rPr lang="es-CL" sz="3400" dirty="0"/>
              <a:t> frecuentes en PAES </a:t>
            </a:r>
            <a:r>
              <a:rPr sz="3400" dirty="0"/>
              <a:t>:</a:t>
            </a:r>
            <a:r>
              <a:rPr lang="es-CL" sz="3400" dirty="0"/>
              <a:t> problemas que incluyan</a:t>
            </a:r>
            <a:r>
              <a:rPr sz="3400" dirty="0"/>
              <a:t> </a:t>
            </a:r>
            <a:r>
              <a:rPr sz="3400" dirty="0" err="1"/>
              <a:t>descuentos</a:t>
            </a:r>
            <a:r>
              <a:rPr sz="3400" dirty="0"/>
              <a:t>, </a:t>
            </a:r>
            <a:r>
              <a:rPr sz="3400" dirty="0" err="1"/>
              <a:t>aumentos</a:t>
            </a:r>
            <a:r>
              <a:rPr sz="3400" dirty="0"/>
              <a:t> e </a:t>
            </a:r>
            <a:r>
              <a:rPr sz="3400" dirty="0" err="1"/>
              <a:t>interés</a:t>
            </a:r>
            <a:endParaRPr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Cálculo</a:t>
            </a:r>
            <a:r>
              <a:rPr dirty="0"/>
              <a:t> de </a:t>
            </a:r>
            <a:r>
              <a:rPr dirty="0" err="1"/>
              <a:t>porcentaje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¿</a:t>
            </a:r>
            <a:r>
              <a:rPr sz="3400" dirty="0" err="1"/>
              <a:t>Cuánto</a:t>
            </a:r>
            <a:r>
              <a:rPr sz="3400" dirty="0"/>
              <a:t> es </a:t>
            </a:r>
            <a:r>
              <a:rPr sz="3400" dirty="0" err="1"/>
              <a:t>el</a:t>
            </a:r>
            <a:r>
              <a:rPr sz="3400" dirty="0"/>
              <a:t> 25% de 200?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Esto es: 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</a:t>
            </a:r>
            <a:r>
              <a:rPr sz="3400" dirty="0"/>
              <a:t>25/100 × 200</a:t>
            </a:r>
            <a:endParaRPr lang="es-CL"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</a:t>
            </a:r>
            <a:r>
              <a:rPr sz="3400" dirty="0"/>
              <a:t>0,25 × 200 = 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Descuento</a:t>
            </a:r>
            <a:r>
              <a:rPr dirty="0"/>
              <a:t> </a:t>
            </a:r>
            <a:r>
              <a:rPr dirty="0" err="1"/>
              <a:t>sucesivo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lang="es-CL" sz="2400" dirty="0"/>
              <a:t>Un p</a:t>
            </a:r>
            <a:r>
              <a:rPr sz="2400" dirty="0" err="1"/>
              <a:t>roducto</a:t>
            </a:r>
            <a:r>
              <a:rPr sz="2400" dirty="0"/>
              <a:t> de $1000 </a:t>
            </a:r>
            <a:r>
              <a:rPr sz="2400" dirty="0" err="1"/>
              <a:t>sube</a:t>
            </a:r>
            <a:r>
              <a:rPr sz="2400" dirty="0"/>
              <a:t> 20% y baja 20%</a:t>
            </a:r>
            <a:r>
              <a:rPr lang="es-CL" sz="2400" dirty="0"/>
              <a:t>, en que valor queda?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400" dirty="0"/>
              <a:t>   Este tipo de ejercicios se resuelven por partes</a:t>
            </a:r>
          </a:p>
          <a:p>
            <a:pPr>
              <a:defRPr sz="1584">
                <a:latin typeface="Arial"/>
              </a:defRPr>
            </a:pPr>
            <a:r>
              <a:rPr lang="es-CL" sz="2400" dirty="0"/>
              <a:t>Paso 1 </a:t>
            </a:r>
            <a:endParaRPr sz="2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400" dirty="0"/>
              <a:t>   </a:t>
            </a:r>
            <a:r>
              <a:rPr sz="2400" dirty="0"/>
              <a:t>1000 × 1,2 = 1200</a:t>
            </a:r>
            <a:endParaRPr lang="es-CL" sz="2400" dirty="0"/>
          </a:p>
          <a:p>
            <a:pPr>
              <a:defRPr sz="1584">
                <a:latin typeface="Arial"/>
              </a:defRPr>
            </a:pPr>
            <a:r>
              <a:rPr lang="es-CL" sz="2400" dirty="0"/>
              <a:t>Paso 2</a:t>
            </a:r>
            <a:endParaRPr sz="2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400" dirty="0"/>
              <a:t>   </a:t>
            </a:r>
            <a:r>
              <a:rPr sz="2400" dirty="0"/>
              <a:t>1200 × 0,8 = 960</a:t>
            </a:r>
            <a:endParaRPr lang="es-CL" sz="2400" dirty="0"/>
          </a:p>
          <a:p>
            <a:pPr marL="0" indent="0">
              <a:buNone/>
              <a:defRPr sz="1584">
                <a:latin typeface="Arial"/>
              </a:defRPr>
            </a:pPr>
            <a:endParaRPr sz="2400" dirty="0"/>
          </a:p>
          <a:p>
            <a:pPr>
              <a:defRPr sz="1584">
                <a:latin typeface="Arial"/>
              </a:defRPr>
            </a:pPr>
            <a:r>
              <a:rPr lang="es-CL" sz="2400" dirty="0"/>
              <a:t>Observe que n</a:t>
            </a:r>
            <a:r>
              <a:rPr sz="2400" dirty="0"/>
              <a:t>o </a:t>
            </a:r>
            <a:r>
              <a:rPr sz="2400" dirty="0" err="1"/>
              <a:t>vuelve</a:t>
            </a:r>
            <a:r>
              <a:rPr sz="2400" dirty="0"/>
              <a:t> al valor </a:t>
            </a:r>
            <a:r>
              <a:rPr sz="2400" dirty="0" err="1"/>
              <a:t>inicial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Errores comunes en porcentajes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 err="1"/>
              <a:t>Confundir</a:t>
            </a:r>
            <a:r>
              <a:rPr sz="3400" dirty="0"/>
              <a:t> </a:t>
            </a:r>
            <a:r>
              <a:rPr sz="3400" dirty="0" err="1"/>
              <a:t>porcentaje</a:t>
            </a:r>
            <a:r>
              <a:rPr sz="3400" dirty="0"/>
              <a:t> con </a:t>
            </a:r>
            <a:r>
              <a:rPr sz="3400" dirty="0" err="1"/>
              <a:t>cantidad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Aplicar</a:t>
            </a:r>
            <a:r>
              <a:rPr sz="3400" dirty="0"/>
              <a:t> mal </a:t>
            </a:r>
            <a:r>
              <a:rPr sz="3400" dirty="0" err="1"/>
              <a:t>aumentos</a:t>
            </a:r>
            <a:r>
              <a:rPr sz="3400" dirty="0"/>
              <a:t> </a:t>
            </a:r>
            <a:r>
              <a:rPr sz="3400" dirty="0" err="1"/>
              <a:t>sucesivos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No </a:t>
            </a:r>
            <a:r>
              <a:rPr sz="3400" dirty="0" err="1"/>
              <a:t>transformar</a:t>
            </a:r>
            <a:r>
              <a:rPr sz="3400" dirty="0"/>
              <a:t> a decimal</a:t>
            </a:r>
          </a:p>
          <a:p>
            <a:pPr>
              <a:defRPr sz="1584">
                <a:latin typeface="Arial"/>
              </a:defRPr>
            </a:pPr>
            <a:r>
              <a:rPr sz="3400" dirty="0"/>
              <a:t>No leer </a:t>
            </a:r>
            <a:r>
              <a:rPr sz="3400" dirty="0" err="1"/>
              <a:t>el</a:t>
            </a:r>
            <a:r>
              <a:rPr sz="3400" dirty="0"/>
              <a:t> </a:t>
            </a:r>
            <a:r>
              <a:rPr sz="3400" dirty="0" err="1"/>
              <a:t>contexto</a:t>
            </a:r>
            <a:endParaRPr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Proporcionalidad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1584">
                <a:latin typeface="Arial"/>
              </a:defRPr>
            </a:pPr>
            <a:r>
              <a:rPr lang="es-CL" sz="2800" dirty="0"/>
              <a:t>Es una r</a:t>
            </a:r>
            <a:r>
              <a:rPr sz="2800" dirty="0" err="1"/>
              <a:t>elación</a:t>
            </a:r>
            <a:r>
              <a:rPr sz="2800" dirty="0"/>
              <a:t> entre </a:t>
            </a:r>
            <a:r>
              <a:rPr lang="es-CL" sz="2800" dirty="0"/>
              <a:t>parámetros en donde si una variable cambia la otra también lo hace y de forma predecible manteniendo un valor constante (constante de proporcionalidad)</a:t>
            </a:r>
          </a:p>
          <a:p>
            <a:pPr marL="0" indent="0">
              <a:buNone/>
              <a:defRPr sz="1584">
                <a:latin typeface="Arial"/>
              </a:defRPr>
            </a:pPr>
            <a:endParaRPr lang="es-CL" sz="28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800" dirty="0"/>
              <a:t>   Tipos:</a:t>
            </a:r>
          </a:p>
          <a:p>
            <a:pPr>
              <a:defRPr sz="1584">
                <a:latin typeface="Arial"/>
              </a:defRPr>
            </a:pPr>
            <a:r>
              <a:rPr sz="2800" dirty="0"/>
              <a:t>Directa: ambas </a:t>
            </a:r>
            <a:r>
              <a:rPr sz="2800" dirty="0" err="1"/>
              <a:t>aumentan</a:t>
            </a:r>
            <a:r>
              <a:rPr lang="es-CL" sz="2800" dirty="0"/>
              <a:t> o disminuyen en la misma proporción</a:t>
            </a:r>
            <a:endParaRPr sz="2800" dirty="0"/>
          </a:p>
          <a:p>
            <a:pPr>
              <a:defRPr sz="1584">
                <a:latin typeface="Arial"/>
              </a:defRPr>
            </a:pPr>
            <a:r>
              <a:rPr sz="2800" dirty="0" err="1"/>
              <a:t>Inversa</a:t>
            </a:r>
            <a:r>
              <a:rPr sz="2800" dirty="0"/>
              <a:t>: </a:t>
            </a:r>
            <a:r>
              <a:rPr sz="2800" dirty="0" err="1"/>
              <a:t>una</a:t>
            </a:r>
            <a:r>
              <a:rPr sz="2800" dirty="0"/>
              <a:t> </a:t>
            </a:r>
            <a:r>
              <a:rPr lang="es-CL" sz="2800" dirty="0"/>
              <a:t>aumenta y la otra disminuye (y viceversa) de forma proporcional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Proporcionalidad</a:t>
            </a:r>
            <a:r>
              <a:rPr dirty="0"/>
              <a:t> </a:t>
            </a:r>
            <a:r>
              <a:rPr dirty="0" err="1"/>
              <a:t>directa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Si 3 </a:t>
            </a:r>
            <a:r>
              <a:rPr sz="3400" dirty="0" err="1"/>
              <a:t>cuadernos</a:t>
            </a:r>
            <a:r>
              <a:rPr sz="3400" dirty="0"/>
              <a:t> </a:t>
            </a:r>
            <a:r>
              <a:rPr sz="3400" dirty="0" err="1"/>
              <a:t>cuestan</a:t>
            </a:r>
            <a:r>
              <a:rPr sz="3400" dirty="0"/>
              <a:t> $6000,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/>
              <a:t>¿</a:t>
            </a:r>
            <a:r>
              <a:rPr sz="3400" dirty="0" err="1"/>
              <a:t>cuánto</a:t>
            </a:r>
            <a:r>
              <a:rPr sz="3400" dirty="0"/>
              <a:t> </a:t>
            </a:r>
            <a:r>
              <a:rPr sz="3400" dirty="0" err="1"/>
              <a:t>cuestan</a:t>
            </a:r>
            <a:r>
              <a:rPr sz="3400" dirty="0"/>
              <a:t> 5 </a:t>
            </a:r>
            <a:r>
              <a:rPr sz="3400" dirty="0" err="1"/>
              <a:t>cuadernos</a:t>
            </a:r>
            <a:r>
              <a:rPr sz="3400" dirty="0"/>
              <a:t>?</a:t>
            </a:r>
          </a:p>
          <a:p>
            <a:pPr>
              <a:defRPr sz="1584">
                <a:latin typeface="Arial"/>
              </a:defRPr>
            </a:pPr>
            <a:r>
              <a:rPr lang="es-CL" sz="3400" dirty="0"/>
              <a:t>Entonces: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6000 ÷ 3 = 2000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2000 × 5 = 10000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/>
              <a:t>Proporcionalidad</a:t>
            </a:r>
            <a:r>
              <a:rPr dirty="0"/>
              <a:t> </a:t>
            </a:r>
            <a:r>
              <a:rPr dirty="0" err="1"/>
              <a:t>inversa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2800" dirty="0"/>
              <a:t>4 </a:t>
            </a:r>
            <a:r>
              <a:rPr sz="2800" dirty="0" err="1"/>
              <a:t>trabajadores</a:t>
            </a:r>
            <a:r>
              <a:rPr sz="2800" dirty="0"/>
              <a:t> </a:t>
            </a:r>
            <a:r>
              <a:rPr sz="2800" dirty="0" err="1"/>
              <a:t>hacen</a:t>
            </a:r>
            <a:r>
              <a:rPr sz="2800" dirty="0"/>
              <a:t> un </a:t>
            </a:r>
            <a:r>
              <a:rPr sz="2800" dirty="0" err="1"/>
              <a:t>trabajo</a:t>
            </a:r>
            <a:r>
              <a:rPr sz="2800" dirty="0"/>
              <a:t> </a:t>
            </a:r>
            <a:r>
              <a:rPr sz="2800" dirty="0" err="1"/>
              <a:t>en</a:t>
            </a:r>
            <a:r>
              <a:rPr sz="2800" dirty="0"/>
              <a:t> 12 días.</a:t>
            </a:r>
            <a:r>
              <a:rPr lang="es-CL" sz="2800" dirty="0"/>
              <a:t> </a:t>
            </a:r>
            <a:r>
              <a:rPr sz="2800" dirty="0"/>
              <a:t>¿</a:t>
            </a:r>
            <a:r>
              <a:rPr sz="2800" dirty="0" err="1"/>
              <a:t>Cuánto</a:t>
            </a:r>
            <a:r>
              <a:rPr sz="2800" dirty="0"/>
              <a:t> </a:t>
            </a:r>
            <a:r>
              <a:rPr sz="2800" dirty="0" err="1"/>
              <a:t>tardan</a:t>
            </a:r>
            <a:r>
              <a:rPr sz="2800" dirty="0"/>
              <a:t> 6 </a:t>
            </a:r>
            <a:r>
              <a:rPr sz="2800" dirty="0" err="1"/>
              <a:t>trabajadores</a:t>
            </a:r>
            <a:r>
              <a:rPr sz="2800" dirty="0"/>
              <a:t>?</a:t>
            </a:r>
            <a:endParaRPr lang="es-CL" sz="2800" dirty="0"/>
          </a:p>
          <a:p>
            <a:pPr>
              <a:defRPr sz="1584">
                <a:latin typeface="Arial"/>
              </a:defRPr>
            </a:pPr>
            <a:endParaRPr sz="2800" dirty="0"/>
          </a:p>
          <a:p>
            <a:pPr>
              <a:defRPr sz="1584">
                <a:latin typeface="Arial"/>
              </a:defRPr>
            </a:pPr>
            <a:r>
              <a:rPr lang="es-CL" sz="2800" dirty="0"/>
              <a:t>Primero: ordenar algebraicamente la información, entonces: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800" dirty="0"/>
              <a:t>  </a:t>
            </a:r>
            <a:r>
              <a:rPr sz="2800" dirty="0"/>
              <a:t>4 </a:t>
            </a:r>
            <a:r>
              <a:rPr lang="es-CL" sz="2800" dirty="0"/>
              <a:t>*</a:t>
            </a:r>
            <a:r>
              <a:rPr sz="2800" dirty="0"/>
              <a:t> 12 = 6 </a:t>
            </a:r>
            <a:r>
              <a:rPr lang="es-CL" sz="2800" dirty="0"/>
              <a:t>*</a:t>
            </a:r>
            <a:r>
              <a:rPr sz="2800" dirty="0"/>
              <a:t> x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800" dirty="0"/>
              <a:t>  </a:t>
            </a:r>
            <a:r>
              <a:rPr sz="2800" dirty="0"/>
              <a:t>48 = 6x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2800" dirty="0"/>
              <a:t>  </a:t>
            </a:r>
            <a:r>
              <a:rPr sz="2800" dirty="0"/>
              <a:t>x = 8 días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Errores comunes en proporcionalidad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 err="1"/>
              <a:t>Confundir</a:t>
            </a:r>
            <a:r>
              <a:rPr sz="3400" dirty="0"/>
              <a:t> </a:t>
            </a:r>
            <a:r>
              <a:rPr sz="3400" dirty="0" err="1"/>
              <a:t>directa</a:t>
            </a:r>
            <a:r>
              <a:rPr sz="3400" dirty="0"/>
              <a:t> e </a:t>
            </a:r>
            <a:r>
              <a:rPr sz="3400" dirty="0" err="1"/>
              <a:t>inversa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Aplicar</a:t>
            </a:r>
            <a:r>
              <a:rPr sz="3400" dirty="0"/>
              <a:t> mal </a:t>
            </a:r>
            <a:r>
              <a:rPr lang="es-CL" sz="3400" dirty="0"/>
              <a:t>la </a:t>
            </a:r>
            <a:r>
              <a:rPr sz="3400" dirty="0" err="1"/>
              <a:t>regla</a:t>
            </a:r>
            <a:r>
              <a:rPr sz="3400" dirty="0"/>
              <a:t> de </a:t>
            </a:r>
            <a:r>
              <a:rPr sz="3400" dirty="0" err="1"/>
              <a:t>tres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No </a:t>
            </a:r>
            <a:r>
              <a:rPr sz="3400" dirty="0" err="1"/>
              <a:t>analizar</a:t>
            </a:r>
            <a:r>
              <a:rPr sz="3400" dirty="0"/>
              <a:t> </a:t>
            </a:r>
            <a:r>
              <a:rPr sz="3400" dirty="0" err="1"/>
              <a:t>contexto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Errores</a:t>
            </a:r>
            <a:r>
              <a:rPr sz="3400" dirty="0"/>
              <a:t> de </a:t>
            </a:r>
            <a:r>
              <a:rPr sz="3400" dirty="0" err="1"/>
              <a:t>cálculo</a:t>
            </a:r>
            <a:endParaRPr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Tips </a:t>
            </a:r>
            <a:r>
              <a:rPr lang="es-CL" dirty="0"/>
              <a:t>aconsejados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Leer </a:t>
            </a:r>
            <a:r>
              <a:rPr sz="3400" dirty="0" err="1"/>
              <a:t>completamente</a:t>
            </a:r>
            <a:r>
              <a:rPr sz="3400" dirty="0"/>
              <a:t> antes de </a:t>
            </a:r>
            <a:r>
              <a:rPr sz="3400" dirty="0" err="1"/>
              <a:t>calcular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Subrayar</a:t>
            </a:r>
            <a:r>
              <a:rPr sz="3400" dirty="0"/>
              <a:t> </a:t>
            </a:r>
            <a:r>
              <a:rPr sz="3400" dirty="0" err="1"/>
              <a:t>datos</a:t>
            </a:r>
            <a:r>
              <a:rPr sz="3400" dirty="0"/>
              <a:t> </a:t>
            </a:r>
            <a:r>
              <a:rPr sz="3400" dirty="0" err="1"/>
              <a:t>importantes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Revisar</a:t>
            </a:r>
            <a:r>
              <a:rPr sz="3400" dirty="0"/>
              <a:t> </a:t>
            </a:r>
            <a:r>
              <a:rPr sz="3400" dirty="0" err="1"/>
              <a:t>signos</a:t>
            </a:r>
            <a:r>
              <a:rPr sz="3400" dirty="0"/>
              <a:t> y </a:t>
            </a:r>
            <a:r>
              <a:rPr sz="3400" dirty="0" err="1"/>
              <a:t>operaciones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 err="1"/>
              <a:t>Practicar</a:t>
            </a:r>
            <a:r>
              <a:rPr sz="3400" dirty="0"/>
              <a:t> </a:t>
            </a:r>
            <a:r>
              <a:rPr sz="3400" dirty="0" err="1"/>
              <a:t>velocidad</a:t>
            </a:r>
            <a:r>
              <a:rPr sz="3400" dirty="0"/>
              <a:t> SIN </a:t>
            </a:r>
            <a:r>
              <a:rPr sz="3400" dirty="0" err="1"/>
              <a:t>perder</a:t>
            </a:r>
            <a:r>
              <a:rPr sz="3400" dirty="0"/>
              <a:t> </a:t>
            </a:r>
            <a:r>
              <a:rPr sz="3400" dirty="0" err="1"/>
              <a:t>precisión</a:t>
            </a:r>
            <a:endParaRPr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Problema tipo</a:t>
            </a:r>
            <a:r>
              <a:rPr dirty="0"/>
              <a:t> PAES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Resolver: 3(x - 2) + 5 = 20</a:t>
            </a:r>
          </a:p>
          <a:p>
            <a:pPr marL="0" indent="0">
              <a:buNone/>
              <a:defRPr sz="1584">
                <a:latin typeface="Arial"/>
              </a:defRPr>
            </a:pPr>
            <a:endParaRPr sz="3400" dirty="0"/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/>
              <a:t>3x - 6 + 5 = 20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/>
              <a:t>3x - 1 = 20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</a:t>
            </a:r>
            <a:r>
              <a:rPr sz="3400" dirty="0"/>
              <a:t>3x = 21</a:t>
            </a:r>
          </a:p>
          <a:p>
            <a:pPr marL="0" indent="0">
              <a:buNone/>
              <a:defRPr sz="1584">
                <a:latin typeface="Arial"/>
              </a:defRPr>
            </a:pPr>
            <a:r>
              <a:rPr lang="es-CL" sz="3400" dirty="0"/>
              <a:t>   </a:t>
            </a:r>
            <a:r>
              <a:rPr sz="3400" dirty="0"/>
              <a:t>x =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Recuerda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1584">
                <a:latin typeface="Arial"/>
              </a:defRPr>
            </a:pPr>
            <a:r>
              <a:rPr sz="3400" dirty="0"/>
              <a:t>La PAES premia </a:t>
            </a:r>
            <a:r>
              <a:rPr sz="3400" dirty="0" err="1"/>
              <a:t>comprensión</a:t>
            </a:r>
            <a:r>
              <a:rPr sz="3400" dirty="0"/>
              <a:t> e </a:t>
            </a:r>
            <a:r>
              <a:rPr sz="3400" dirty="0" err="1"/>
              <a:t>interpretación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Evita </a:t>
            </a:r>
            <a:r>
              <a:rPr sz="3400" dirty="0" err="1"/>
              <a:t>errores</a:t>
            </a:r>
            <a:r>
              <a:rPr sz="3400" dirty="0"/>
              <a:t> </a:t>
            </a:r>
            <a:r>
              <a:rPr sz="3400" dirty="0" err="1"/>
              <a:t>básicos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Practica </a:t>
            </a:r>
            <a:r>
              <a:rPr sz="3400" dirty="0" err="1"/>
              <a:t>ejercicios</a:t>
            </a:r>
            <a:r>
              <a:rPr sz="3400" dirty="0"/>
              <a:t> </a:t>
            </a:r>
            <a:r>
              <a:rPr sz="3400" dirty="0" err="1"/>
              <a:t>contextualizados</a:t>
            </a:r>
            <a:endParaRPr sz="3400" dirty="0"/>
          </a:p>
          <a:p>
            <a:pPr>
              <a:defRPr sz="1584">
                <a:latin typeface="Arial"/>
              </a:defRPr>
            </a:pPr>
            <a:r>
              <a:rPr sz="3400" dirty="0"/>
              <a:t>Constancia + </a:t>
            </a:r>
            <a:r>
              <a:rPr sz="3400" dirty="0" err="1"/>
              <a:t>estrategia</a:t>
            </a:r>
            <a:r>
              <a:rPr sz="3400" dirty="0"/>
              <a:t> = alto </a:t>
            </a:r>
            <a:r>
              <a:rPr sz="3400" dirty="0" err="1"/>
              <a:t>puntaje</a:t>
            </a:r>
            <a:endParaRPr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9998</TotalTime>
  <Words>620</Words>
  <Application>Microsoft Office PowerPoint</Application>
  <PresentationFormat>Presentación en pantalla (4:3)</PresentationFormat>
  <Paragraphs>128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Office Theme</vt:lpstr>
      <vt:lpstr>1_Tema de Office</vt:lpstr>
      <vt:lpstr>Taller PAES M1</vt:lpstr>
      <vt:lpstr>Objetivos de la clase</vt:lpstr>
      <vt:lpstr>1. Operatoria Algebraica</vt:lpstr>
      <vt:lpstr> Reducción de términos</vt:lpstr>
      <vt:lpstr> Signos y paréntesis</vt:lpstr>
      <vt:lpstr>Errores comunes </vt:lpstr>
      <vt:lpstr> Ecuaciones</vt:lpstr>
      <vt:lpstr> Ecuación lineal</vt:lpstr>
      <vt:lpstr> Problema contextualizado</vt:lpstr>
      <vt:lpstr>Errores comunes en ecuaciones</vt:lpstr>
      <vt:lpstr>3. Porcentajes</vt:lpstr>
      <vt:lpstr> Cálculo de porcentaje</vt:lpstr>
      <vt:lpstr> Descuento sucesivo</vt:lpstr>
      <vt:lpstr>Errores comunes en porcentajes</vt:lpstr>
      <vt:lpstr>4. Proporcionalidad</vt:lpstr>
      <vt:lpstr>Proporcionalidad directa</vt:lpstr>
      <vt:lpstr>Proporcionalidad inversa</vt:lpstr>
      <vt:lpstr>Errores comunes en proporcionalidad</vt:lpstr>
      <vt:lpstr>Tips aconsejados</vt:lpstr>
      <vt:lpstr>Problema tipo PAES</vt:lpstr>
      <vt:lpstr>Recuerda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Claudio Chávez</cp:lastModifiedBy>
  <cp:revision>4</cp:revision>
  <dcterms:created xsi:type="dcterms:W3CDTF">2013-01-27T09:14:16Z</dcterms:created>
  <dcterms:modified xsi:type="dcterms:W3CDTF">2026-06-04T14:41:09Z</dcterms:modified>
  <cp:category/>
</cp:coreProperties>
</file>