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</p:sldMasterIdLst>
  <p:notesMasterIdLst>
    <p:notesMasterId r:id="rId48"/>
  </p:notesMasterIdLst>
  <p:handoutMasterIdLst>
    <p:handoutMasterId r:id="rId49"/>
  </p:handoutMasterIdLst>
  <p:sldIdLst>
    <p:sldId id="256" r:id="rId11"/>
    <p:sldId id="257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302" r:id="rId20"/>
    <p:sldId id="284" r:id="rId21"/>
    <p:sldId id="285" r:id="rId22"/>
    <p:sldId id="288" r:id="rId23"/>
    <p:sldId id="286" r:id="rId24"/>
    <p:sldId id="289" r:id="rId25"/>
    <p:sldId id="290" r:id="rId26"/>
    <p:sldId id="293" r:id="rId27"/>
    <p:sldId id="294" r:id="rId28"/>
    <p:sldId id="295" r:id="rId29"/>
    <p:sldId id="280" r:id="rId30"/>
    <p:sldId id="281" r:id="rId31"/>
    <p:sldId id="282" r:id="rId32"/>
    <p:sldId id="287" r:id="rId33"/>
    <p:sldId id="263" r:id="rId34"/>
    <p:sldId id="264" r:id="rId35"/>
    <p:sldId id="265" r:id="rId36"/>
    <p:sldId id="291" r:id="rId37"/>
    <p:sldId id="261" r:id="rId38"/>
    <p:sldId id="292" r:id="rId39"/>
    <p:sldId id="266" r:id="rId40"/>
    <p:sldId id="296" r:id="rId41"/>
    <p:sldId id="300" r:id="rId42"/>
    <p:sldId id="301" r:id="rId43"/>
    <p:sldId id="298" r:id="rId44"/>
    <p:sldId id="299" r:id="rId45"/>
    <p:sldId id="297" r:id="rId46"/>
    <p:sldId id="267" r:id="rId47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FF66CC"/>
    <a:srgbClr val="FFFF66"/>
    <a:srgbClr val="AB3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353" autoAdjust="0"/>
    <p:restoredTop sz="94660"/>
  </p:normalViewPr>
  <p:slideViewPr>
    <p:cSldViewPr snapToGrid="0">
      <p:cViewPr varScale="1">
        <p:scale>
          <a:sx n="73" d="100"/>
          <a:sy n="73" d="100"/>
        </p:scale>
        <p:origin x="9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47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874B7448-7A1A-4152-8C43-2B8EA0ACE980}" type="datetime1">
              <a:rPr lang="es-ES" smtClean="0"/>
              <a:t>16/06/2026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73F7AA83-DE31-4E93-AB07-EF7FB05F6670}" type="slidenum">
              <a:rPr lang="es-ES" smtClean="0"/>
              <a:pPr algn="r"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1A84DBA3-0E8D-4848-B1FC-9E9CB5A609E4}" type="datetime1">
              <a:rPr lang="es-ES" noProof="0" smtClean="0"/>
              <a:pPr/>
              <a:t>16/06/2026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935E2820-AFE1-45FA-949E-17BDB534E1DC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35E2820-AFE1-45FA-949E-17BDB534E1DC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7542409-6A04-4DC6-AC3A-D3758287A8F2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60935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7542409-6A04-4DC6-AC3A-D3758287A8F2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241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5943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23412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762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7484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19156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6524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0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es-ES" noProof="0" smtClean="0"/>
              <a:t>Haga clic para editar el estilo de subtítulo del patrón</a:t>
            </a:r>
            <a:endParaRPr lang="es-ES" noProof="0" dirty="0"/>
          </a:p>
        </p:txBody>
      </p:sp>
      <p:sp>
        <p:nvSpPr>
          <p:cNvPr id="8" name="Marcador de posición de fecha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32F3A23-5D3B-4EEB-8401-67C1E1C4E4FD}" type="datetime1">
              <a:rPr lang="es-ES" noProof="0" smtClean="0"/>
              <a:pPr/>
              <a:t>16/06/2026</a:t>
            </a:fld>
            <a:endParaRPr lang="es-ES" noProof="0" dirty="0"/>
          </a:p>
        </p:txBody>
      </p:sp>
      <p:sp>
        <p:nvSpPr>
          <p:cNvPr id="9" name="Marcador de posición de pie de página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0" name="Marcador de posición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9054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274BC01-8283-4412-A750-9470ADB35F66}" type="datetime1">
              <a:rPr lang="es-ES" noProof="0" smtClean="0"/>
              <a:pPr/>
              <a:t>16/06/2026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8999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rtlCol="0" anchor="b">
            <a:normAutofit/>
          </a:bodyPr>
          <a:lstStyle>
            <a:lvl1pPr algn="l" rtl="0">
              <a:defRPr sz="5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FF2D004-E54C-407F-AA91-4A221359DF90}" type="datetime1">
              <a:rPr lang="es-ES" noProof="0" smtClean="0"/>
              <a:pPr/>
              <a:t>16/06/2026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1791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DBBCA44-E97A-4819-ABB4-139F749845ED}" type="datetime1">
              <a:rPr lang="es-ES" noProof="0" smtClean="0"/>
              <a:pPr/>
              <a:t>16/06/2026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0775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0F8CC6E-A133-489E-9766-03A4B67A1467}" type="datetime1">
              <a:rPr lang="es-ES" noProof="0" smtClean="0"/>
              <a:pPr/>
              <a:t>16/06/2026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83304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0E08610-5182-441B-90C7-6A4A9A84C431}" type="datetime1">
              <a:rPr lang="es-ES" noProof="0" smtClean="0"/>
              <a:pPr/>
              <a:t>16/06/2026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9830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361E41A-78BD-485B-9134-D3B10F21247A}" type="datetime1">
              <a:rPr lang="es-ES" noProof="0" smtClean="0"/>
              <a:pPr/>
              <a:t>16/06/2026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22252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F40D475-64E7-4F7A-9EEE-3B47B54E1071}" type="datetime1">
              <a:rPr lang="es-ES" noProof="0" smtClean="0"/>
              <a:pPr/>
              <a:t>16/06/2026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9770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8" name="Rectángulo redondeado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2F2E6CD-E62C-485A-AEE5-F467C10A2B50}" type="datetime1">
              <a:rPr lang="es-ES" noProof="0" smtClean="0"/>
              <a:pPr/>
              <a:t>16/06/2026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3930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A9052A6-8551-477B-8111-1FB3EA9618C2}" type="datetime1">
              <a:rPr lang="es-ES" noProof="0" smtClean="0"/>
              <a:pPr/>
              <a:t>16/06/2026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20766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2BECAFB-4914-413C-8EDD-C4819D72CDD6}" type="datetime1">
              <a:rPr lang="es-ES" noProof="0" smtClean="0"/>
              <a:pPr/>
              <a:t>16/06/2026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994977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62914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6527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25770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9965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1349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06817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70272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03743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39721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86587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02436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40645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29169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17418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64328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81999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92348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340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34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72282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09776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74941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91337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73653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9716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36009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82098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56729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33911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74662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0750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630667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4420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57830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57168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5088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0447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637171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9063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745683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43836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37217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77387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0034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413044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923425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43746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00986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96050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57202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045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99982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45176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715514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195207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983474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885845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59462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353736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126250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358359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61263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33739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475725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055070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701919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502464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20060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81489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98922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36045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428942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626185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236011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918485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56376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38653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421531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27829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812875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217004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39877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895433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026035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501190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297673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890658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744015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80883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86369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947511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482100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413709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382141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765226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14321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246971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591233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4537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fld id="{47B18C25-07DC-4FD2-9915-FADBCF041A6E}" type="datetime1">
              <a:rPr lang="es-ES" noProof="0" smtClean="0"/>
              <a:pPr/>
              <a:t>16/06/2026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 b="1">
                <a:solidFill>
                  <a:srgbClr val="AB3C19"/>
                </a:solidFill>
              </a:defRPr>
            </a:lvl1pPr>
          </a:lstStyle>
          <a:p>
            <a:pPr rtl="0"/>
            <a:fld id="{8FDBFFB2-86D9-4B8F-A59A-553A60B94BB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4318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6061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93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8651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8002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5993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0496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0915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16-06-2026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3443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unit%201%202do%20basico%20kolibri.ppt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T6EFEpP9mc&amp;list=RD8_Fr6EwRJsw&amp;index=2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irSFvoyLHQ&amp;list=PLN8DQHdZDXwbd4DXeOgiwHC2wP3mzXKs0" TargetMode="External"/><Relationship Id="rId2" Type="http://schemas.openxmlformats.org/officeDocument/2006/relationships/hyperlink" Target="https://youtube.com/shorts/f5XCRkhkzSQ?si=9MZke_XxZCADopbs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ACTION VERBS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UNIT 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CL" sz="4400" dirty="0">
                <a:solidFill>
                  <a:prstClr val="black"/>
                </a:solidFill>
                <a:latin typeface="Algerian" panose="04020705040A02060702" pitchFamily="82" charset="0"/>
              </a:rPr>
              <a:t>LINK CANCIÓN DE SALUDO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228600" lvl="0">
              <a:spcBef>
                <a:spcPts val="1000"/>
              </a:spcBef>
              <a:buSzTx/>
              <a:buFont typeface="Arial" panose="020B0604020202020204" pitchFamily="34" charset="0"/>
              <a:buChar char="•"/>
            </a:pPr>
            <a:r>
              <a:rPr lang="es-CL" sz="2800" dirty="0">
                <a:solidFill>
                  <a:prstClr val="black"/>
                </a:solidFill>
                <a:latin typeface="Calibri" panose="020F0502020204030204"/>
                <a:hlinkClick r:id="rId3" action="ppaction://hlinkpres?slideindex=1&amp;slidetitle="/>
              </a:rPr>
              <a:t>https://www.google.com/search?q=canciones+inglesas+para+ni%C3%B1os+saludos+en+ingl%C3%A9s+letra&amp;rlz=1C1AVFB_enCL895CL895&amp;oq=canciones+inglesas+para+ni%C3%B1o&amp;aqs=chrome.0.0i512j69i57j0i512j0i22i30l7.11958j0j15&amp;sourceid=chrome&amp;ie=UTF-8#fpstate=ive&amp;vld=cid:f00acd33,vid:gghDRJVxFxU,st:0</a:t>
            </a:r>
            <a:endParaRPr lang="es-CL" sz="2800" dirty="0">
              <a:solidFill>
                <a:prstClr val="black"/>
              </a:solidFill>
              <a:latin typeface="Calibri" panose="020F0502020204030204"/>
            </a:endParaRPr>
          </a:p>
          <a:p>
            <a:pPr marL="45720" indent="0" rtl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3928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9397" y="365125"/>
            <a:ext cx="11243257" cy="1325563"/>
          </a:xfrm>
        </p:spPr>
        <p:txBody>
          <a:bodyPr>
            <a:noAutofit/>
          </a:bodyPr>
          <a:lstStyle/>
          <a:p>
            <a:pPr algn="ctr"/>
            <a:r>
              <a:rPr lang="es-CL" sz="5400" b="1" dirty="0" smtClean="0">
                <a:solidFill>
                  <a:srgbClr val="FFC000"/>
                </a:solidFill>
                <a:latin typeface="Arial Rounded MT Bold" panose="020F0704030504030204" pitchFamily="34" charset="0"/>
              </a:rPr>
              <a:t>EVERYDAY = TODOS LOS DÍAS</a:t>
            </a:r>
            <a:endParaRPr lang="es-CL" sz="5400" b="1" dirty="0">
              <a:solidFill>
                <a:srgbClr val="FFC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8557" y="2373267"/>
            <a:ext cx="8270598" cy="404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003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6215" y="183864"/>
            <a:ext cx="11694016" cy="1325563"/>
          </a:xfrm>
        </p:spPr>
        <p:txBody>
          <a:bodyPr/>
          <a:lstStyle/>
          <a:p>
            <a:pPr algn="ctr"/>
            <a:r>
              <a:rPr lang="es-CL" b="1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I GO TO SCHOOL = YO VOY AL COLEGIO</a:t>
            </a:r>
            <a:endParaRPr lang="es-CL" b="1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593" r="5369"/>
          <a:stretch/>
        </p:blipFill>
        <p:spPr>
          <a:xfrm>
            <a:off x="3181082" y="1509427"/>
            <a:ext cx="5705341" cy="525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04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577" y="365125"/>
            <a:ext cx="11822805" cy="1325563"/>
          </a:xfrm>
        </p:spPr>
        <p:txBody>
          <a:bodyPr/>
          <a:lstStyle/>
          <a:p>
            <a:r>
              <a:rPr lang="es-CL" b="1" dirty="0" smtClean="0">
                <a:solidFill>
                  <a:schemeClr val="accent3">
                    <a:lumMod val="50000"/>
                  </a:schemeClr>
                </a:solidFill>
                <a:latin typeface="Arial Rounded MT Bold" panose="020F0704030504030204" pitchFamily="34" charset="0"/>
              </a:rPr>
              <a:t>I MEET MY FRIENDS = YO ME ENCUENTRO CON MIS AMIGOS</a:t>
            </a:r>
            <a:endParaRPr lang="es-CL" b="1" dirty="0">
              <a:solidFill>
                <a:schemeClr val="accent3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665" b="17380"/>
          <a:stretch/>
        </p:blipFill>
        <p:spPr>
          <a:xfrm>
            <a:off x="2472744" y="1867437"/>
            <a:ext cx="7226876" cy="479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773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8788" y="365125"/>
            <a:ext cx="12063211" cy="1325563"/>
          </a:xfrm>
        </p:spPr>
        <p:txBody>
          <a:bodyPr>
            <a:normAutofit/>
          </a:bodyPr>
          <a:lstStyle/>
          <a:p>
            <a:r>
              <a:rPr lang="es-CL" sz="40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WE ALL SAY…=TODOS NOSOTROS DECIMOS…</a:t>
            </a:r>
            <a:endParaRPr lang="es-CL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224" t="3303" r="3558" b="11983"/>
          <a:stretch/>
        </p:blipFill>
        <p:spPr>
          <a:xfrm>
            <a:off x="1577917" y="2068415"/>
            <a:ext cx="7707751" cy="448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550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888" y="0"/>
            <a:ext cx="11818513" cy="6473178"/>
          </a:xfrm>
        </p:spPr>
        <p:txBody>
          <a:bodyPr>
            <a:normAutofit/>
          </a:bodyPr>
          <a:lstStyle/>
          <a:p>
            <a:endParaRPr lang="es-CL" sz="4000" dirty="0" smtClean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r>
              <a:rPr lang="es-CL" sz="40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HOW ARE YOU? = ¿CÓMO ESTÁS TÚ?</a:t>
            </a:r>
          </a:p>
          <a:p>
            <a:endParaRPr lang="es-CL" sz="4800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4800" dirty="0" smtClean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es-CL" sz="40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I’M GOOD, I’M GREAT = </a:t>
            </a:r>
          </a:p>
          <a:p>
            <a:pPr marL="0" indent="0">
              <a:buNone/>
            </a:pPr>
            <a:r>
              <a:rPr lang="es-CL" sz="40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ESTOY BIEN, ESTOY GENIAL</a:t>
            </a:r>
          </a:p>
          <a:p>
            <a:pPr marL="0" indent="0">
              <a:buNone/>
            </a:pPr>
            <a:endParaRPr lang="es-CL" sz="4000" dirty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es-CL" sz="40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HOW ABOUT YOU? = ¿Y TÚ?</a:t>
            </a:r>
            <a:endParaRPr lang="es-CL" sz="4000" dirty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6281"/>
          <a:stretch/>
        </p:blipFill>
        <p:spPr>
          <a:xfrm>
            <a:off x="7418231" y="2818778"/>
            <a:ext cx="1380186" cy="129926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6096" t="7644" r="5024" b="30681"/>
          <a:stretch/>
        </p:blipFill>
        <p:spPr>
          <a:xfrm>
            <a:off x="9865217" y="0"/>
            <a:ext cx="2202288" cy="229041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5656" y="4651578"/>
            <a:ext cx="1561849" cy="220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350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577" y="365125"/>
            <a:ext cx="1109622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CL" sz="54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I GO AND  PLAY = YO VOY Y JUEGO</a:t>
            </a:r>
            <a:endParaRPr lang="es-CL" sz="54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0772" y="2137893"/>
            <a:ext cx="7272730" cy="407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261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96214" y="759854"/>
            <a:ext cx="11539471" cy="58034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CL" sz="3600" dirty="0" smtClean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3600" dirty="0">
              <a:latin typeface="Arial Rounded MT Bold" panose="020F0704030504030204" pitchFamily="34" charset="0"/>
            </a:endParaRPr>
          </a:p>
          <a:p>
            <a:r>
              <a:rPr lang="es-CL" sz="36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WHAT’S YOUR NAME? </a:t>
            </a:r>
            <a:r>
              <a:rPr lang="es-CL" sz="3600" dirty="0" smtClean="0">
                <a:latin typeface="Arial Rounded MT Bold" panose="020F0704030504030204" pitchFamily="34" charset="0"/>
              </a:rPr>
              <a:t>= </a:t>
            </a:r>
            <a:r>
              <a:rPr lang="es-CL" sz="3600" b="1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¿CUÁL ES TU NOMBRE?</a:t>
            </a:r>
          </a:p>
          <a:p>
            <a:endParaRPr lang="es-CL" sz="3600" dirty="0" smtClean="0">
              <a:latin typeface="Arial Rounded MT Bold" panose="020F0704030504030204" pitchFamily="34" charset="0"/>
            </a:endParaRPr>
          </a:p>
          <a:p>
            <a:endParaRPr lang="es-CL" sz="3600" dirty="0">
              <a:latin typeface="Arial Rounded MT Bold" panose="020F0704030504030204" pitchFamily="34" charset="0"/>
            </a:endParaRPr>
          </a:p>
          <a:p>
            <a:r>
              <a:rPr lang="es-CL" sz="36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NICE TO MEET YOU </a:t>
            </a:r>
            <a:r>
              <a:rPr lang="es-CL" sz="3600" dirty="0" smtClean="0">
                <a:latin typeface="Arial Rounded MT Bold" panose="020F0704030504030204" pitchFamily="34" charset="0"/>
              </a:rPr>
              <a:t>= </a:t>
            </a:r>
            <a:r>
              <a:rPr lang="es-CL" sz="3600" b="1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GUSTO EN CONOCERTE</a:t>
            </a:r>
          </a:p>
          <a:p>
            <a:endParaRPr lang="es-CL" sz="3600" dirty="0" smtClean="0">
              <a:latin typeface="Arial Rounded MT Bold" panose="020F0704030504030204" pitchFamily="34" charset="0"/>
            </a:endParaRPr>
          </a:p>
          <a:p>
            <a:endParaRPr lang="es-CL" sz="3600" dirty="0">
              <a:latin typeface="Arial Rounded MT Bold" panose="020F0704030504030204" pitchFamily="34" charset="0"/>
            </a:endParaRPr>
          </a:p>
          <a:p>
            <a:r>
              <a:rPr lang="es-CL" sz="36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DO YOU WANT TO PLAY? </a:t>
            </a:r>
            <a:r>
              <a:rPr lang="es-CL" sz="3600" dirty="0" smtClean="0">
                <a:latin typeface="Arial Rounded MT Bold" panose="020F0704030504030204" pitchFamily="34" charset="0"/>
              </a:rPr>
              <a:t>= </a:t>
            </a:r>
            <a:r>
              <a:rPr lang="es-CL" sz="3600" b="1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¿QUIERES JUGAR?</a:t>
            </a:r>
            <a:endParaRPr lang="es-CL" sz="3600" b="1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9499" b="16458"/>
          <a:stretch/>
        </p:blipFill>
        <p:spPr>
          <a:xfrm>
            <a:off x="3000778" y="0"/>
            <a:ext cx="5061397" cy="1791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20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/>
            <a:r>
              <a:rPr lang="es-CL" sz="4400" dirty="0">
                <a:solidFill>
                  <a:prstClr val="black"/>
                </a:solidFill>
                <a:latin typeface="Algerian" panose="04020705040A02060702" pitchFamily="82" charset="0"/>
              </a:rPr>
              <a:t>LINK CANCIÓN 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45720" indent="0">
              <a:buNone/>
            </a:pPr>
            <a:r>
              <a:rPr lang="es-ES" dirty="0">
                <a:hlinkClick r:id="rId3"/>
              </a:rPr>
              <a:t>https://</a:t>
            </a:r>
            <a:r>
              <a:rPr lang="es-ES" dirty="0" smtClean="0">
                <a:hlinkClick r:id="rId3"/>
              </a:rPr>
              <a:t>www.youtube.com/watch?v=9T6EFEpP9mc&amp;list=RD8_Fr6EwRJsw&amp;index=2</a:t>
            </a:r>
            <a:endParaRPr lang="es-ES" dirty="0" smtClean="0"/>
          </a:p>
          <a:p>
            <a:pPr marL="45720" indent="0">
              <a:buNone/>
            </a:pPr>
            <a:endParaRPr lang="es-ES" dirty="0"/>
          </a:p>
          <a:p>
            <a:pPr marL="4572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4120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047206" y="5211445"/>
            <a:ext cx="10515600" cy="1325563"/>
          </a:xfrm>
        </p:spPr>
        <p:txBody>
          <a:bodyPr/>
          <a:lstStyle/>
          <a:p>
            <a:r>
              <a:rPr lang="es-MX" sz="6600" b="1" dirty="0" smtClean="0"/>
              <a:t>Run</a:t>
            </a:r>
            <a:r>
              <a:rPr lang="es-MX" u="sng" dirty="0" smtClean="0"/>
              <a:t> </a:t>
            </a:r>
            <a:endParaRPr lang="en-US" u="sng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122024" y="430485"/>
            <a:ext cx="4754834" cy="475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40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1080" y="5002439"/>
            <a:ext cx="10515600" cy="1325563"/>
          </a:xfrm>
        </p:spPr>
        <p:txBody>
          <a:bodyPr>
            <a:normAutofit/>
          </a:bodyPr>
          <a:lstStyle/>
          <a:p>
            <a:r>
              <a:rPr lang="es-MX" sz="4000" dirty="0" err="1" smtClean="0">
                <a:solidFill>
                  <a:schemeClr val="tx2"/>
                </a:solidFill>
              </a:rPr>
              <a:t>Sleep</a:t>
            </a:r>
            <a:endParaRPr lang="en-US" sz="4000" u="sng" dirty="0">
              <a:solidFill>
                <a:schemeClr val="tx2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5531" y="0"/>
            <a:ext cx="5393599" cy="476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93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4494" y="1831602"/>
            <a:ext cx="4273923" cy="469964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152847" y="261942"/>
            <a:ext cx="380556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Kick</a:t>
            </a:r>
            <a:endParaRPr lang="es-E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083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7206" y="5080816"/>
            <a:ext cx="10515600" cy="1325563"/>
          </a:xfrm>
        </p:spPr>
        <p:txBody>
          <a:bodyPr>
            <a:normAutofit/>
          </a:bodyPr>
          <a:lstStyle/>
          <a:p>
            <a:r>
              <a:rPr lang="es-MX" sz="4000" b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Dance</a:t>
            </a:r>
            <a:endParaRPr lang="en-US" sz="4000" b="1" u="sng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7633"/>
          <a:stretch/>
        </p:blipFill>
        <p:spPr>
          <a:xfrm>
            <a:off x="1661107" y="653143"/>
            <a:ext cx="8328645" cy="351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t="6262" b="5190"/>
          <a:stretch/>
        </p:blipFill>
        <p:spPr>
          <a:xfrm>
            <a:off x="5381897" y="104503"/>
            <a:ext cx="4349932" cy="657508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79828" y="2607217"/>
            <a:ext cx="444036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Climb</a:t>
            </a:r>
            <a:endParaRPr lang="es-E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692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468" y="631666"/>
            <a:ext cx="5697584" cy="569758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7460900" y="2405632"/>
            <a:ext cx="333136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9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Drink</a:t>
            </a:r>
            <a:endParaRPr lang="es-E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600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901148" y="2451652"/>
            <a:ext cx="335279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8800" b="1" cap="none" spc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Jump</a:t>
            </a:r>
            <a:endParaRPr lang="es-ES" sz="88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4453" y="279044"/>
            <a:ext cx="5014706" cy="6343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6457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963864" y="2649283"/>
            <a:ext cx="332014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8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Catch</a:t>
            </a:r>
            <a:endParaRPr lang="es-ES" sz="88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0346" t="4031" r="9710"/>
          <a:stretch/>
        </p:blipFill>
        <p:spPr>
          <a:xfrm>
            <a:off x="5784613" y="940904"/>
            <a:ext cx="4605092" cy="552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84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906771" y="2596274"/>
            <a:ext cx="248016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Eat</a:t>
            </a:r>
            <a:endParaRPr lang="es-ES" sz="115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2915" y="328819"/>
            <a:ext cx="58293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3474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9528" b="5749"/>
          <a:stretch/>
        </p:blipFill>
        <p:spPr>
          <a:xfrm>
            <a:off x="2090057" y="0"/>
            <a:ext cx="7929154" cy="6858000"/>
          </a:xfrm>
          <a:prstGeom prst="rect">
            <a:avLst/>
          </a:prstGeom>
        </p:spPr>
      </p:pic>
      <p:sp>
        <p:nvSpPr>
          <p:cNvPr id="2" name="Elipse 1"/>
          <p:cNvSpPr/>
          <p:nvPr/>
        </p:nvSpPr>
        <p:spPr>
          <a:xfrm>
            <a:off x="8352470" y="583386"/>
            <a:ext cx="1258387" cy="10580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178" y="4567814"/>
            <a:ext cx="1274174" cy="107298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7874" y="1928946"/>
            <a:ext cx="1274174" cy="107298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7258" y="3429000"/>
            <a:ext cx="1274174" cy="107298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8296" y="485841"/>
            <a:ext cx="1274174" cy="107298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3897" y="485841"/>
            <a:ext cx="1274174" cy="107298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9412" y="456624"/>
            <a:ext cx="1274174" cy="107298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883" y="5522373"/>
            <a:ext cx="1274174" cy="1072989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797" y="5495908"/>
            <a:ext cx="1274174" cy="107298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965" y="4133817"/>
            <a:ext cx="1274174" cy="107298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11704"/>
            <a:ext cx="1274174" cy="107298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000" y="2788919"/>
            <a:ext cx="1274174" cy="1072989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797" y="2811032"/>
            <a:ext cx="1274174" cy="1072989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657" y="1550124"/>
            <a:ext cx="1274174" cy="1072989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741" y="1529613"/>
            <a:ext cx="1274174" cy="107298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7803" y="511795"/>
            <a:ext cx="1274174" cy="1072989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0970" y="1882308"/>
            <a:ext cx="127417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39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9726" y="225082"/>
            <a:ext cx="10515600" cy="1631853"/>
          </a:xfrm>
        </p:spPr>
        <p:txBody>
          <a:bodyPr>
            <a:noAutofit/>
          </a:bodyPr>
          <a:lstStyle/>
          <a:p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>
                <a:solidFill>
                  <a:schemeClr val="tx2"/>
                </a:solidFill>
              </a:rPr>
              <a:t/>
            </a:r>
            <a:br>
              <a:rPr lang="es-CL" sz="5400" b="1" dirty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>
                <a:solidFill>
                  <a:schemeClr val="tx2"/>
                </a:solidFill>
              </a:rPr>
              <a:t/>
            </a:r>
            <a:br>
              <a:rPr lang="es-CL" sz="5400" b="1" dirty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>Complete </a:t>
            </a:r>
            <a:r>
              <a:rPr lang="es-CL" sz="5400" b="1" dirty="0" err="1">
                <a:solidFill>
                  <a:schemeClr val="tx2"/>
                </a:solidFill>
              </a:rPr>
              <a:t>with</a:t>
            </a:r>
            <a:r>
              <a:rPr lang="es-CL" sz="5400" b="1" dirty="0">
                <a:solidFill>
                  <a:schemeClr val="tx2"/>
                </a:solidFill>
              </a:rPr>
              <a:t> can / </a:t>
            </a:r>
            <a:r>
              <a:rPr lang="es-CL" sz="5400" b="1" dirty="0" err="1">
                <a:solidFill>
                  <a:schemeClr val="tx2"/>
                </a:solidFill>
              </a:rPr>
              <a:t>can’t</a:t>
            </a:r>
            <a:r>
              <a:rPr lang="es-CL" sz="5400" b="1" dirty="0">
                <a:solidFill>
                  <a:schemeClr val="tx2"/>
                </a:solidFill>
              </a:rPr>
              <a:t/>
            </a:r>
            <a:br>
              <a:rPr lang="es-CL" sz="5400" b="1" dirty="0">
                <a:solidFill>
                  <a:schemeClr val="tx2"/>
                </a:solidFill>
              </a:rPr>
            </a:br>
            <a:endParaRPr lang="es-CL" sz="5400" b="1" dirty="0">
              <a:solidFill>
                <a:schemeClr val="tx2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13117" y="2141304"/>
            <a:ext cx="9888583" cy="4267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_can__</a:t>
            </a:r>
            <a:r>
              <a:rPr lang="en-US" sz="2800" dirty="0" smtClean="0"/>
              <a:t> </a:t>
            </a:r>
            <a:r>
              <a:rPr lang="en-US" sz="2800" b="1" dirty="0"/>
              <a:t>run</a:t>
            </a:r>
            <a:r>
              <a:rPr lang="en-US" sz="2800" dirty="0"/>
              <a:t> fast. </a:t>
            </a:r>
            <a:r>
              <a:rPr lang="en-US" sz="2800" dirty="0" smtClean="0"/>
              <a:t>🏃  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correr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rápido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_can’t__</a:t>
            </a:r>
            <a:r>
              <a:rPr lang="en-US" sz="2800" dirty="0" smtClean="0"/>
              <a:t> </a:t>
            </a:r>
            <a:r>
              <a:rPr lang="en-US" sz="2800" b="1" dirty="0"/>
              <a:t>sleep</a:t>
            </a:r>
            <a:r>
              <a:rPr lang="en-US" sz="2800" dirty="0"/>
              <a:t> in class. </a:t>
            </a:r>
            <a:r>
              <a:rPr lang="en-US" sz="2800" dirty="0" smtClean="0"/>
              <a:t>😴 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no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dormir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en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clases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_can___</a:t>
            </a:r>
            <a:r>
              <a:rPr lang="en-US" sz="2800" dirty="0" smtClean="0"/>
              <a:t> </a:t>
            </a:r>
            <a:r>
              <a:rPr lang="en-US" sz="2800" b="1" dirty="0"/>
              <a:t>dance</a:t>
            </a:r>
            <a:r>
              <a:rPr lang="en-US" sz="2800" dirty="0"/>
              <a:t> very well. </a:t>
            </a:r>
            <a:r>
              <a:rPr lang="en-US" sz="2800" dirty="0" smtClean="0"/>
              <a:t>💃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bailar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muy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bien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800" dirty="0" smtClean="0"/>
              <a:t>Babies </a:t>
            </a:r>
            <a:r>
              <a:rPr lang="en-US" sz="2800" u="sng" dirty="0" smtClean="0"/>
              <a:t>_can’t_</a:t>
            </a:r>
            <a:r>
              <a:rPr lang="en-US" sz="2800" dirty="0" smtClean="0"/>
              <a:t> </a:t>
            </a:r>
            <a:r>
              <a:rPr lang="en-US" sz="2800" b="1" dirty="0"/>
              <a:t>dance</a:t>
            </a:r>
            <a:r>
              <a:rPr lang="en-US" sz="2800" dirty="0" smtClean="0"/>
              <a:t>. </a:t>
            </a:r>
            <a:r>
              <a:rPr lang="en-US" sz="2800" dirty="0" smtClean="0">
                <a:solidFill>
                  <a:srgbClr val="FF0000"/>
                </a:solidFill>
              </a:rPr>
              <a:t>Los </a:t>
            </a:r>
            <a:r>
              <a:rPr lang="en-US" sz="2800" dirty="0" err="1" smtClean="0">
                <a:solidFill>
                  <a:srgbClr val="FF0000"/>
                </a:solidFill>
              </a:rPr>
              <a:t>bebes</a:t>
            </a:r>
            <a:r>
              <a:rPr lang="en-US" sz="2800" dirty="0" smtClean="0">
                <a:solidFill>
                  <a:srgbClr val="FF0000"/>
                </a:solidFill>
              </a:rPr>
              <a:t> no </a:t>
            </a:r>
            <a:r>
              <a:rPr lang="en-US" sz="2800" dirty="0" err="1" smtClean="0">
                <a:solidFill>
                  <a:srgbClr val="FF0000"/>
                </a:solidFill>
              </a:rPr>
              <a:t>pueden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bailar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_can_</a:t>
            </a:r>
            <a:r>
              <a:rPr lang="en-US" sz="2800" dirty="0" smtClean="0"/>
              <a:t> </a:t>
            </a:r>
            <a:r>
              <a:rPr lang="en-US" sz="2800" b="1" dirty="0"/>
              <a:t>run</a:t>
            </a:r>
            <a:r>
              <a:rPr lang="en-US" sz="2800" dirty="0"/>
              <a:t> in the park</a:t>
            </a:r>
            <a:r>
              <a:rPr lang="en-US" sz="2800" dirty="0" smtClean="0"/>
              <a:t>. 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correr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en</a:t>
            </a:r>
            <a:r>
              <a:rPr lang="en-US" sz="2800" dirty="0" smtClean="0">
                <a:solidFill>
                  <a:srgbClr val="FF0000"/>
                </a:solidFill>
              </a:rPr>
              <a:t> el </a:t>
            </a:r>
            <a:r>
              <a:rPr lang="en-US" sz="2800" dirty="0" err="1" smtClean="0">
                <a:solidFill>
                  <a:srgbClr val="FF0000"/>
                </a:solidFill>
              </a:rPr>
              <a:t>parque</a:t>
            </a:r>
            <a:endParaRPr lang="es-CL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422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39069" y="0"/>
            <a:ext cx="9372600" cy="1200416"/>
          </a:xfrm>
        </p:spPr>
        <p:txBody>
          <a:bodyPr>
            <a:normAutofit/>
          </a:bodyPr>
          <a:lstStyle/>
          <a:p>
            <a:r>
              <a:rPr lang="es-CL" sz="4000" dirty="0" smtClean="0">
                <a:latin typeface="Arial Rounded MT Bold" panose="020F0704030504030204" pitchFamily="34" charset="0"/>
              </a:rPr>
              <a:t>LINKS</a:t>
            </a:r>
            <a:endParaRPr lang="es-CL" sz="4000" dirty="0">
              <a:latin typeface="Arial Rounded MT Bold" panose="020F07040305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180078" y="1200416"/>
            <a:ext cx="9372600" cy="4114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s-CL" dirty="0" smtClean="0">
              <a:hlinkClick r:id="rId2"/>
            </a:endParaRPr>
          </a:p>
          <a:p>
            <a:pPr marL="0" indent="0">
              <a:buNone/>
            </a:pPr>
            <a:endParaRPr lang="es-CL" u="sng" dirty="0" smtClean="0">
              <a:hlinkClick r:id="rId2"/>
            </a:endParaRPr>
          </a:p>
          <a:p>
            <a:pPr marL="0" indent="0">
              <a:buNone/>
            </a:pPr>
            <a:r>
              <a:rPr lang="es-CL" u="sng" dirty="0" smtClean="0"/>
              <a:t>Verbos:</a:t>
            </a:r>
            <a:r>
              <a:rPr lang="es-CL" dirty="0" smtClean="0"/>
              <a:t> </a:t>
            </a:r>
          </a:p>
          <a:p>
            <a:pPr marL="0" indent="0">
              <a:buNone/>
            </a:pPr>
            <a:r>
              <a:rPr lang="es-CL" dirty="0">
                <a:hlinkClick r:id="rId2"/>
              </a:rPr>
              <a:t>https://youtube.com/shorts/f5XCRkhkzSQ?si=9MZke_XxZCADopbs</a:t>
            </a:r>
            <a:endParaRPr lang="es-CL" dirty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r>
              <a:rPr lang="es-CL" u="sng" dirty="0" smtClean="0"/>
              <a:t>Cuento:</a:t>
            </a:r>
            <a:endParaRPr lang="es-CL" u="sng" dirty="0"/>
          </a:p>
          <a:p>
            <a:r>
              <a:rPr lang="es-CL" dirty="0">
                <a:hlinkClick r:id="rId3"/>
              </a:rPr>
              <a:t>https://</a:t>
            </a:r>
            <a:r>
              <a:rPr lang="es-CL" dirty="0" smtClean="0">
                <a:hlinkClick r:id="rId3"/>
              </a:rPr>
              <a:t>www.youtube.com/watch?v=8irSFvoyLHQ&amp;list=PLN8DQHdZDXwbd4DXeOgiwHC2wP3mzXKs0</a:t>
            </a:r>
            <a:endParaRPr lang="es-CL" dirty="0" smtClean="0"/>
          </a:p>
          <a:p>
            <a:pPr marL="45720" indent="0">
              <a:buNone/>
            </a:pPr>
            <a:r>
              <a:rPr lang="es-CL" dirty="0" smtClean="0"/>
              <a:t>(en curso)</a:t>
            </a:r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54297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457" y="1857103"/>
            <a:ext cx="3043646" cy="304364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t="12263" b="15091"/>
          <a:stretch/>
        </p:blipFill>
        <p:spPr>
          <a:xfrm>
            <a:off x="4145440" y="2332361"/>
            <a:ext cx="3535486" cy="256838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4973" y="1857103"/>
            <a:ext cx="2753285" cy="2753285"/>
          </a:xfrm>
          <a:prstGeom prst="rect">
            <a:avLst/>
          </a:prstGeom>
        </p:spPr>
      </p:pic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60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MEMORY GAME</a:t>
            </a:r>
            <a:endParaRPr lang="en-US" sz="6000" b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927" y="5092065"/>
            <a:ext cx="10516511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998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65715" y="529045"/>
            <a:ext cx="4352542" cy="4780356"/>
          </a:xfrm>
          <a:prstGeom prst="rect">
            <a:avLst/>
          </a:prstGeom>
        </p:spPr>
      </p:pic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1751013" y="5360125"/>
            <a:ext cx="9372600" cy="1200416"/>
          </a:xfrm>
        </p:spPr>
        <p:txBody>
          <a:bodyPr/>
          <a:lstStyle/>
          <a:p>
            <a:r>
              <a:rPr lang="es-MX" dirty="0" smtClean="0"/>
              <a:t>HE CAN KICK  </a:t>
            </a:r>
            <a:r>
              <a:rPr lang="es-MX" u="sng" dirty="0" smtClean="0"/>
              <a:t>VERDADERO</a:t>
            </a:r>
            <a:r>
              <a:rPr lang="es-MX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01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9700" y="5383264"/>
            <a:ext cx="9372600" cy="1200416"/>
          </a:xfrm>
        </p:spPr>
        <p:txBody>
          <a:bodyPr rtlCol="0"/>
          <a:lstStyle/>
          <a:p>
            <a:pPr rtl="0"/>
            <a:r>
              <a:rPr lang="es-ES" dirty="0" smtClean="0"/>
              <a:t>HE CAN´T DRINK </a:t>
            </a:r>
            <a:r>
              <a:rPr lang="es-ES" u="sng" dirty="0" smtClean="0"/>
              <a:t>FALSO</a:t>
            </a:r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b="9154"/>
          <a:stretch/>
        </p:blipFill>
        <p:spPr>
          <a:xfrm>
            <a:off x="3245873" y="0"/>
            <a:ext cx="5700254" cy="517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24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3105" y="5255623"/>
            <a:ext cx="6922724" cy="1200416"/>
          </a:xfrm>
        </p:spPr>
        <p:txBody>
          <a:bodyPr rtlCol="0"/>
          <a:lstStyle/>
          <a:p>
            <a:pPr rtl="0"/>
            <a:r>
              <a:rPr lang="es-ES" dirty="0" smtClean="0"/>
              <a:t>HE CAN’T CLIMB </a:t>
            </a:r>
            <a:r>
              <a:rPr lang="es-ES" u="sng" dirty="0" smtClean="0"/>
              <a:t>FALSO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0187" y="152986"/>
            <a:ext cx="4346825" cy="6578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944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400" u="sng" dirty="0" err="1" smtClean="0">
                <a:solidFill>
                  <a:srgbClr val="FF0000"/>
                </a:solidFill>
              </a:rPr>
              <a:t>Write</a:t>
            </a:r>
            <a:r>
              <a:rPr lang="es-MX" sz="4400" u="sng" dirty="0" smtClean="0">
                <a:solidFill>
                  <a:srgbClr val="FF0000"/>
                </a:solidFill>
              </a:rPr>
              <a:t> </a:t>
            </a:r>
            <a:r>
              <a:rPr lang="es-MX" sz="4400" u="sng" dirty="0" err="1" smtClean="0">
                <a:solidFill>
                  <a:srgbClr val="FF0000"/>
                </a:solidFill>
              </a:rPr>
              <a:t>the</a:t>
            </a:r>
            <a:r>
              <a:rPr lang="es-MX" sz="4400" u="sng" dirty="0" smtClean="0">
                <a:solidFill>
                  <a:srgbClr val="FF0000"/>
                </a:solidFill>
              </a:rPr>
              <a:t> </a:t>
            </a:r>
            <a:r>
              <a:rPr lang="es-MX" sz="4400" u="sng" dirty="0" err="1" smtClean="0">
                <a:solidFill>
                  <a:srgbClr val="FF0000"/>
                </a:solidFill>
              </a:rPr>
              <a:t>correct</a:t>
            </a:r>
            <a:r>
              <a:rPr lang="es-MX" sz="4400" u="sng" dirty="0" smtClean="0">
                <a:solidFill>
                  <a:srgbClr val="FF0000"/>
                </a:solidFill>
              </a:rPr>
              <a:t> </a:t>
            </a:r>
            <a:r>
              <a:rPr lang="es-MX" sz="4400" u="sng" dirty="0" err="1" smtClean="0">
                <a:solidFill>
                  <a:srgbClr val="FF0000"/>
                </a:solidFill>
              </a:rPr>
              <a:t>letter</a:t>
            </a:r>
            <a:endParaRPr lang="en-US" sz="4400" u="sng" dirty="0">
              <a:solidFill>
                <a:srgbClr val="FF0000"/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392891" y="2196301"/>
            <a:ext cx="10974977" cy="4661672"/>
          </a:xfrm>
        </p:spPr>
        <p:txBody>
          <a:bodyPr numCol="2">
            <a:normAutofit fontScale="40000" lnSpcReduction="20000"/>
          </a:bodyPr>
          <a:lstStyle/>
          <a:p>
            <a:pPr>
              <a:lnSpc>
                <a:spcPct val="170000"/>
              </a:lnSpc>
            </a:pPr>
            <a:r>
              <a:rPr lang="en-US" sz="8600" dirty="0" smtClean="0">
                <a:solidFill>
                  <a:schemeClr val="tx2"/>
                </a:solidFill>
              </a:rPr>
              <a:t>Kick </a:t>
            </a:r>
            <a:r>
              <a:rPr lang="en-US" sz="8600" dirty="0">
                <a:solidFill>
                  <a:schemeClr val="tx2"/>
                </a:solidFill>
              </a:rPr>
              <a:t>→ </a:t>
            </a:r>
            <a:r>
              <a:rPr lang="en-US" sz="8600" u="sng" dirty="0" smtClean="0">
                <a:solidFill>
                  <a:schemeClr val="tx2"/>
                </a:solidFill>
              </a:rPr>
              <a:t>_b____</a:t>
            </a:r>
            <a:r>
              <a:rPr lang="en-US" sz="8600" dirty="0" smtClean="0">
                <a:solidFill>
                  <a:schemeClr val="tx2"/>
                </a:solidFill>
              </a:rPr>
              <a:t> </a:t>
            </a:r>
            <a:endParaRPr lang="en-US" sz="8600" dirty="0">
              <a:solidFill>
                <a:schemeClr val="tx2"/>
              </a:solidFill>
            </a:endParaRPr>
          </a:p>
          <a:p>
            <a:pPr>
              <a:lnSpc>
                <a:spcPct val="170000"/>
              </a:lnSpc>
            </a:pPr>
            <a:r>
              <a:rPr lang="en-US" sz="8600" dirty="0">
                <a:solidFill>
                  <a:schemeClr val="tx2"/>
                </a:solidFill>
              </a:rPr>
              <a:t>Climb → </a:t>
            </a:r>
            <a:r>
              <a:rPr lang="en-US" sz="8600" u="sng" dirty="0" smtClean="0">
                <a:solidFill>
                  <a:schemeClr val="tx2"/>
                </a:solidFill>
              </a:rPr>
              <a:t>__c___</a:t>
            </a:r>
            <a:r>
              <a:rPr lang="en-US" sz="8600" dirty="0" smtClean="0">
                <a:solidFill>
                  <a:schemeClr val="tx2"/>
                </a:solidFill>
              </a:rPr>
              <a:t> </a:t>
            </a:r>
            <a:endParaRPr lang="en-US" sz="8600" dirty="0">
              <a:solidFill>
                <a:schemeClr val="tx2"/>
              </a:solidFill>
            </a:endParaRPr>
          </a:p>
          <a:p>
            <a:pPr>
              <a:lnSpc>
                <a:spcPct val="170000"/>
              </a:lnSpc>
            </a:pPr>
            <a:r>
              <a:rPr lang="en-US" sz="8600" dirty="0">
                <a:solidFill>
                  <a:schemeClr val="tx2"/>
                </a:solidFill>
              </a:rPr>
              <a:t>Drink → </a:t>
            </a:r>
            <a:r>
              <a:rPr lang="en-US" sz="8600" u="sng" dirty="0" smtClean="0">
                <a:solidFill>
                  <a:schemeClr val="tx2"/>
                </a:solidFill>
              </a:rPr>
              <a:t>__a___</a:t>
            </a:r>
          </a:p>
          <a:p>
            <a:endParaRPr lang="es-MX" sz="8600" dirty="0" smtClean="0">
              <a:solidFill>
                <a:schemeClr val="tx2"/>
              </a:solidFill>
            </a:endParaRPr>
          </a:p>
          <a:p>
            <a:endParaRPr lang="es-MX" sz="8600" dirty="0">
              <a:solidFill>
                <a:schemeClr val="tx2"/>
              </a:solidFill>
            </a:endParaRPr>
          </a:p>
          <a:p>
            <a:endParaRPr lang="es-MX" sz="8600" dirty="0" smtClean="0">
              <a:solidFill>
                <a:schemeClr val="tx2"/>
              </a:solidFill>
            </a:endParaRPr>
          </a:p>
          <a:p>
            <a:endParaRPr lang="es-MX" sz="8600" dirty="0">
              <a:solidFill>
                <a:schemeClr val="tx2"/>
              </a:solidFill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en-US" sz="8600" b="1" dirty="0" smtClean="0">
                <a:solidFill>
                  <a:schemeClr val="tx2"/>
                </a:solidFill>
              </a:rPr>
              <a:t>a</a:t>
            </a:r>
            <a:r>
              <a:rPr lang="en-US" sz="8600" b="1" dirty="0">
                <a:solidFill>
                  <a:schemeClr val="tx2"/>
                </a:solidFill>
              </a:rPr>
              <a:t>)</a:t>
            </a:r>
            <a:r>
              <a:rPr lang="en-US" sz="8600" dirty="0">
                <a:solidFill>
                  <a:schemeClr val="tx2"/>
                </a:solidFill>
              </a:rPr>
              <a:t> </a:t>
            </a:r>
            <a:r>
              <a:rPr lang="en-US" sz="8600" dirty="0" err="1" smtClean="0">
                <a:solidFill>
                  <a:schemeClr val="tx2"/>
                </a:solidFill>
              </a:rPr>
              <a:t>tomar</a:t>
            </a:r>
            <a:r>
              <a:rPr lang="en-US" sz="8600" dirty="0">
                <a:solidFill>
                  <a:schemeClr val="tx2"/>
                </a:solidFill>
              </a:rPr>
              <a:t/>
            </a:r>
            <a:br>
              <a:rPr lang="en-US" sz="8600" dirty="0">
                <a:solidFill>
                  <a:schemeClr val="tx2"/>
                </a:solidFill>
              </a:rPr>
            </a:br>
            <a:r>
              <a:rPr lang="en-US" sz="8600" b="1" dirty="0">
                <a:solidFill>
                  <a:schemeClr val="tx2"/>
                </a:solidFill>
              </a:rPr>
              <a:t>b) </a:t>
            </a:r>
            <a:r>
              <a:rPr lang="en-US" sz="8600" dirty="0" err="1">
                <a:solidFill>
                  <a:schemeClr val="tx2"/>
                </a:solidFill>
              </a:rPr>
              <a:t>patear</a:t>
            </a:r>
            <a:r>
              <a:rPr lang="en-US" sz="8600" dirty="0">
                <a:solidFill>
                  <a:schemeClr val="tx2"/>
                </a:solidFill>
              </a:rPr>
              <a:t/>
            </a:r>
            <a:br>
              <a:rPr lang="en-US" sz="8600" dirty="0">
                <a:solidFill>
                  <a:schemeClr val="tx2"/>
                </a:solidFill>
              </a:rPr>
            </a:br>
            <a:r>
              <a:rPr lang="en-US" sz="8600" b="1" dirty="0">
                <a:solidFill>
                  <a:schemeClr val="tx2"/>
                </a:solidFill>
              </a:rPr>
              <a:t>c) </a:t>
            </a:r>
            <a:r>
              <a:rPr lang="en-US" sz="8600" dirty="0" err="1">
                <a:solidFill>
                  <a:schemeClr val="tx2"/>
                </a:solidFill>
              </a:rPr>
              <a:t>escalar</a:t>
            </a:r>
            <a:endParaRPr lang="en-US" sz="8600" dirty="0" smtClean="0">
              <a:solidFill>
                <a:schemeClr val="tx2"/>
              </a:solidFill>
            </a:endParaRPr>
          </a:p>
          <a:p>
            <a:endParaRPr lang="es-MX" sz="3100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56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z="7200" b="1" u="sng" dirty="0" smtClean="0">
                <a:solidFill>
                  <a:srgbClr val="CC0099"/>
                </a:solidFill>
                <a:latin typeface="Calibri Light" panose="020F0302020204030204"/>
              </a:rPr>
              <a:t>Complete</a:t>
            </a:r>
            <a:endParaRPr lang="es-ES" dirty="0">
              <a:solidFill>
                <a:srgbClr val="CC0099"/>
              </a:solidFill>
            </a:endParaRPr>
          </a:p>
        </p:txBody>
      </p:sp>
      <p:sp>
        <p:nvSpPr>
          <p:cNvPr id="3" name="Marcador de posición de texto 2"/>
          <p:cNvSpPr>
            <a:spLocks noGrp="1"/>
          </p:cNvSpPr>
          <p:nvPr>
            <p:ph idx="1"/>
          </p:nvPr>
        </p:nvSpPr>
        <p:spPr>
          <a:xfrm>
            <a:off x="1153551" y="1600200"/>
            <a:ext cx="10427262" cy="4114800"/>
          </a:xfrm>
        </p:spPr>
        <p:txBody>
          <a:bodyPr rtlCol="0"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I can </a:t>
            </a:r>
            <a:r>
              <a:rPr lang="en-US" altLang="en-US" sz="3200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_kick_</a:t>
            </a:r>
            <a:r>
              <a:rPr lang="en-US" altLang="en-US" sz="32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the ball.</a:t>
            </a:r>
            <a:b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</a:b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(kick / drink)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endParaRPr lang="en-US" altLang="en-US" sz="3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I can </a:t>
            </a:r>
            <a:r>
              <a:rPr lang="en-US" altLang="en-US" sz="3200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_drink__</a:t>
            </a:r>
            <a:r>
              <a:rPr lang="en-US" altLang="en-US" sz="32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water.</a:t>
            </a:r>
            <a:b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</a:b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(climb / drink)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endParaRPr lang="en-US" altLang="en-US" sz="3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I can </a:t>
            </a:r>
            <a:r>
              <a:rPr lang="en-US" altLang="en-US" sz="3200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_climb_</a:t>
            </a:r>
            <a:r>
              <a:rPr lang="en-US" altLang="en-US" sz="32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a tree.</a:t>
            </a:r>
            <a:b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</a:b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(kick / climb)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endParaRPr lang="es-ES" dirty="0"/>
          </a:p>
        </p:txBody>
      </p:sp>
      <p:sp>
        <p:nvSpPr>
          <p:cNvPr id="4" name="Estrella de 5 puntas 3"/>
          <p:cNvSpPr/>
          <p:nvPr/>
        </p:nvSpPr>
        <p:spPr>
          <a:xfrm>
            <a:off x="6897189" y="1750423"/>
            <a:ext cx="1332411" cy="10972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razón 4"/>
          <p:cNvSpPr/>
          <p:nvPr/>
        </p:nvSpPr>
        <p:spPr>
          <a:xfrm>
            <a:off x="7289074" y="3540034"/>
            <a:ext cx="1149532" cy="953589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149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409700" y="-110808"/>
            <a:ext cx="9372600" cy="1200416"/>
          </a:xfrm>
        </p:spPr>
        <p:txBody>
          <a:bodyPr>
            <a:normAutofit/>
          </a:bodyPr>
          <a:lstStyle/>
          <a:p>
            <a:r>
              <a:rPr lang="en-US" sz="5400" b="1" u="sng" dirty="0" smtClean="0">
                <a:solidFill>
                  <a:schemeClr val="accent6"/>
                </a:solidFill>
              </a:rPr>
              <a:t> Paint red the correct verb:</a:t>
            </a:r>
            <a:endParaRPr lang="en-US" sz="5400" b="1" u="sng" dirty="0">
              <a:solidFill>
                <a:schemeClr val="accent6"/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5621"/>
          </a:xfrm>
        </p:spPr>
        <p:txBody>
          <a:bodyPr numCol="2"/>
          <a:lstStyle/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2"/>
                </a:solidFill>
              </a:rPr>
              <a:t>a</a:t>
            </a:r>
            <a:r>
              <a:rPr lang="en-US" sz="2400" b="1" dirty="0">
                <a:solidFill>
                  <a:schemeClr val="tx2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sz="2400" dirty="0">
                <a:solidFill>
                  <a:srgbClr val="FF0000"/>
                </a:solidFill>
              </a:rPr>
              <a:t>Kick</a:t>
            </a:r>
            <a:r>
              <a:rPr lang="en-US" sz="2400" dirty="0">
                <a:solidFill>
                  <a:schemeClr val="tx2"/>
                </a:solidFill>
              </a:rPr>
              <a:t> / Drink / Climb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s-MX" sz="2400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24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2"/>
                </a:solidFill>
              </a:rPr>
              <a:t>b</a:t>
            </a:r>
            <a:r>
              <a:rPr lang="en-US" sz="2400" b="1" dirty="0">
                <a:solidFill>
                  <a:schemeClr val="tx2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2"/>
                </a:solidFill>
              </a:rPr>
              <a:t/>
            </a:r>
            <a:br>
              <a:rPr lang="en-US" sz="2400" dirty="0">
                <a:solidFill>
                  <a:schemeClr val="tx2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Drink</a:t>
            </a:r>
            <a:r>
              <a:rPr lang="en-US" sz="2400" dirty="0">
                <a:solidFill>
                  <a:schemeClr val="tx2"/>
                </a:solidFill>
              </a:rPr>
              <a:t> / Kick / </a:t>
            </a:r>
            <a:r>
              <a:rPr lang="en-US" sz="2400" dirty="0" smtClean="0">
                <a:solidFill>
                  <a:schemeClr val="tx2"/>
                </a:solidFill>
              </a:rPr>
              <a:t>Climb</a:t>
            </a:r>
          </a:p>
          <a:p>
            <a:pPr marL="0" indent="0">
              <a:buNone/>
            </a:pPr>
            <a:endParaRPr lang="es-MX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s-MX" sz="24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tx2"/>
                </a:solidFill>
              </a:rPr>
              <a:t>c)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2"/>
                </a:solidFill>
              </a:rPr>
              <a:t/>
            </a:r>
            <a:br>
              <a:rPr lang="en-US" sz="2400" dirty="0">
                <a:solidFill>
                  <a:schemeClr val="tx2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Climb</a:t>
            </a:r>
            <a:r>
              <a:rPr lang="en-US" sz="2400" dirty="0">
                <a:solidFill>
                  <a:schemeClr val="tx2"/>
                </a:solidFill>
              </a:rPr>
              <a:t> / Drink / Kick</a:t>
            </a:r>
          </a:p>
          <a:p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509" y="4307705"/>
            <a:ext cx="962491" cy="174772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22533" t="20052" r="22498" b="17469"/>
          <a:stretch/>
        </p:blipFill>
        <p:spPr>
          <a:xfrm>
            <a:off x="1323509" y="1493859"/>
            <a:ext cx="1328251" cy="15097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8182" y="1735425"/>
            <a:ext cx="1267098" cy="2138015"/>
          </a:xfrm>
          <a:prstGeom prst="rect">
            <a:avLst/>
          </a:prstGeom>
        </p:spPr>
      </p:pic>
      <p:sp>
        <p:nvSpPr>
          <p:cNvPr id="2" name="Cara sonriente 1"/>
          <p:cNvSpPr/>
          <p:nvPr/>
        </p:nvSpPr>
        <p:spPr>
          <a:xfrm>
            <a:off x="9470571" y="2181497"/>
            <a:ext cx="1541418" cy="146304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138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20047" t="8626" r="19750" b="9281"/>
          <a:stretch/>
        </p:blipFill>
        <p:spPr>
          <a:xfrm>
            <a:off x="4851921" y="2186608"/>
            <a:ext cx="2716696" cy="3704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713" y="165446"/>
            <a:ext cx="4428573" cy="44069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ángulo 5"/>
          <p:cNvSpPr/>
          <p:nvPr/>
        </p:nvSpPr>
        <p:spPr>
          <a:xfrm>
            <a:off x="432438" y="245873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1</a:t>
            </a:r>
            <a:endParaRPr lang="es-E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851921" y="2186608"/>
            <a:ext cx="56938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</a:t>
            </a:r>
          </a:p>
          <a:p>
            <a:pPr algn="ctr"/>
            <a:endParaRPr lang="es-E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4223" y="887897"/>
            <a:ext cx="3620882" cy="50032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ángulo 7"/>
          <p:cNvSpPr/>
          <p:nvPr/>
        </p:nvSpPr>
        <p:spPr>
          <a:xfrm>
            <a:off x="9831752" y="887897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79647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28399" y="683622"/>
            <a:ext cx="9372600" cy="695319"/>
          </a:xfrm>
        </p:spPr>
        <p:txBody>
          <a:bodyPr>
            <a:normAutofit/>
          </a:bodyPr>
          <a:lstStyle/>
          <a:p>
            <a:r>
              <a:rPr lang="es-MX" sz="3600" b="1" dirty="0" smtClean="0">
                <a:solidFill>
                  <a:srgbClr val="00B0F0"/>
                </a:solidFill>
              </a:rPr>
              <a:t>ESCRIBE EL VERBO CORRECTO</a:t>
            </a:r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1703" y="1520686"/>
            <a:ext cx="11207931" cy="5171661"/>
          </a:xfrm>
        </p:spPr>
        <p:txBody>
          <a:bodyPr numCol="1">
            <a:normAutofit/>
          </a:bodyPr>
          <a:lstStyle/>
          <a:p>
            <a:pPr marL="502920" indent="-457200">
              <a:lnSpc>
                <a:spcPct val="150000"/>
              </a:lnSpc>
              <a:buFont typeface="+mj-lt"/>
              <a:buAutoNum type="alphaLcParenR"/>
            </a:pPr>
            <a:endParaRPr lang="en-US" sz="2400" dirty="0" smtClean="0">
              <a:solidFill>
                <a:schemeClr val="tx2"/>
              </a:solidFill>
            </a:endParaRPr>
          </a:p>
          <a:p>
            <a:pPr marL="502920" indent="-457200">
              <a:lnSpc>
                <a:spcPct val="200000"/>
              </a:lnSpc>
              <a:buFont typeface="+mj-lt"/>
              <a:buAutoNum type="alphaLcParenR"/>
            </a:pPr>
            <a:r>
              <a:rPr lang="en-US" sz="2800" dirty="0" smtClean="0">
                <a:solidFill>
                  <a:schemeClr val="tx2"/>
                </a:solidFill>
              </a:rPr>
              <a:t>I </a:t>
            </a:r>
            <a:r>
              <a:rPr lang="en-US" sz="2800" dirty="0">
                <a:solidFill>
                  <a:schemeClr val="tx2"/>
                </a:solidFill>
              </a:rPr>
              <a:t>can </a:t>
            </a:r>
            <a:r>
              <a:rPr lang="en-US" sz="2800" u="sng" dirty="0" smtClean="0">
                <a:solidFill>
                  <a:schemeClr val="tx2"/>
                </a:solidFill>
              </a:rPr>
              <a:t>_jump_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chemeClr val="tx2"/>
                </a:solidFill>
              </a:rPr>
              <a:t>high.(jump / </a:t>
            </a:r>
            <a:r>
              <a:rPr lang="en-US" sz="2800" dirty="0" smtClean="0">
                <a:solidFill>
                  <a:schemeClr val="tx2"/>
                </a:solidFill>
              </a:rPr>
              <a:t>eat) </a:t>
            </a:r>
            <a:r>
              <a:rPr lang="en-US" sz="2800" dirty="0" err="1" smtClean="0">
                <a:solidFill>
                  <a:srgbClr val="7030A0"/>
                </a:solidFill>
              </a:rPr>
              <a:t>yo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puedo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saltar</a:t>
            </a:r>
            <a:r>
              <a:rPr lang="en-US" sz="2800" dirty="0" smtClean="0">
                <a:solidFill>
                  <a:srgbClr val="7030A0"/>
                </a:solidFill>
              </a:rPr>
              <a:t> alto</a:t>
            </a:r>
          </a:p>
          <a:p>
            <a:pPr marL="502920" indent="-457200">
              <a:lnSpc>
                <a:spcPct val="200000"/>
              </a:lnSpc>
              <a:buFont typeface="+mj-lt"/>
              <a:buAutoNum type="alphaLcParenR"/>
            </a:pPr>
            <a:r>
              <a:rPr lang="en-US" sz="2800" dirty="0" smtClean="0">
                <a:solidFill>
                  <a:schemeClr val="tx2"/>
                </a:solidFill>
              </a:rPr>
              <a:t>I </a:t>
            </a:r>
            <a:r>
              <a:rPr lang="en-US" sz="2800" dirty="0">
                <a:solidFill>
                  <a:schemeClr val="tx2"/>
                </a:solidFill>
              </a:rPr>
              <a:t>can </a:t>
            </a:r>
            <a:r>
              <a:rPr lang="en-US" sz="2800" u="sng" dirty="0" smtClean="0">
                <a:solidFill>
                  <a:schemeClr val="tx2"/>
                </a:solidFill>
              </a:rPr>
              <a:t>_catch__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chemeClr val="tx2"/>
                </a:solidFill>
              </a:rPr>
              <a:t>a ball.(catch / </a:t>
            </a:r>
            <a:r>
              <a:rPr lang="en-US" sz="2800" dirty="0" smtClean="0">
                <a:solidFill>
                  <a:schemeClr val="tx2"/>
                </a:solidFill>
              </a:rPr>
              <a:t>jump) </a:t>
            </a:r>
            <a:r>
              <a:rPr lang="en-US" sz="2800" dirty="0" err="1" smtClean="0">
                <a:solidFill>
                  <a:srgbClr val="7030A0"/>
                </a:solidFill>
              </a:rPr>
              <a:t>yo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puedo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atrapar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una</a:t>
            </a:r>
            <a:r>
              <a:rPr lang="en-US" sz="2800" dirty="0" smtClean="0">
                <a:solidFill>
                  <a:srgbClr val="7030A0"/>
                </a:solidFill>
              </a:rPr>
              <a:t> pelota</a:t>
            </a:r>
          </a:p>
          <a:p>
            <a:pPr marL="502920" indent="-457200">
              <a:lnSpc>
                <a:spcPct val="200000"/>
              </a:lnSpc>
              <a:buFont typeface="+mj-lt"/>
              <a:buAutoNum type="alphaLcParenR"/>
            </a:pPr>
            <a:r>
              <a:rPr lang="en-US" sz="2800" dirty="0" smtClean="0">
                <a:solidFill>
                  <a:schemeClr val="tx2"/>
                </a:solidFill>
              </a:rPr>
              <a:t>I </a:t>
            </a:r>
            <a:r>
              <a:rPr lang="en-US" sz="2800" dirty="0">
                <a:solidFill>
                  <a:schemeClr val="tx2"/>
                </a:solidFill>
              </a:rPr>
              <a:t>can </a:t>
            </a:r>
            <a:r>
              <a:rPr lang="en-US" sz="2800" u="sng" dirty="0" smtClean="0">
                <a:solidFill>
                  <a:schemeClr val="tx2"/>
                </a:solidFill>
              </a:rPr>
              <a:t>_eat_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chemeClr val="tx2"/>
                </a:solidFill>
              </a:rPr>
              <a:t>pizza.(eat / catch</a:t>
            </a:r>
            <a:r>
              <a:rPr lang="en-US" sz="2800" dirty="0" smtClean="0">
                <a:solidFill>
                  <a:schemeClr val="tx2"/>
                </a:solidFill>
              </a:rPr>
              <a:t>) </a:t>
            </a:r>
            <a:r>
              <a:rPr lang="en-US" sz="2800" dirty="0" err="1" smtClean="0">
                <a:solidFill>
                  <a:srgbClr val="7030A0"/>
                </a:solidFill>
              </a:rPr>
              <a:t>yo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puedo</a:t>
            </a:r>
            <a:r>
              <a:rPr lang="en-US" sz="2800" dirty="0" smtClean="0">
                <a:solidFill>
                  <a:srgbClr val="7030A0"/>
                </a:solidFill>
              </a:rPr>
              <a:t> comer pizza</a:t>
            </a:r>
          </a:p>
          <a:p>
            <a:pPr marL="45720" indent="0">
              <a:lnSpc>
                <a:spcPct val="200000"/>
              </a:lnSpc>
              <a:buNone/>
            </a:pPr>
            <a:endParaRPr lang="es-MX" sz="2800" dirty="0">
              <a:solidFill>
                <a:schemeClr val="tx2"/>
              </a:solidFill>
            </a:endParaRPr>
          </a:p>
          <a:p>
            <a:pPr marL="502920" indent="-457200">
              <a:lnSpc>
                <a:spcPct val="150000"/>
              </a:lnSpc>
              <a:buFont typeface="+mj-lt"/>
              <a:buAutoNum type="alphaLcParenR"/>
            </a:pPr>
            <a:endParaRPr lang="es-MX" sz="2400" dirty="0" smtClean="0">
              <a:solidFill>
                <a:schemeClr val="tx2"/>
              </a:solidFill>
            </a:endParaRPr>
          </a:p>
          <a:p>
            <a:pPr marL="502920" indent="-457200">
              <a:lnSpc>
                <a:spcPct val="150000"/>
              </a:lnSpc>
              <a:buFont typeface="+mj-lt"/>
              <a:buAutoNum type="alphaLcParenR"/>
            </a:pPr>
            <a:endParaRPr lang="es-MX" sz="2400" dirty="0">
              <a:solidFill>
                <a:schemeClr val="tx2"/>
              </a:solidFill>
            </a:endParaRPr>
          </a:p>
          <a:p>
            <a:pPr marL="45720" indent="0">
              <a:lnSpc>
                <a:spcPct val="150000"/>
              </a:lnSpc>
              <a:buNone/>
            </a:pPr>
            <a:endParaRPr lang="en-US" sz="24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385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4556" y="106017"/>
            <a:ext cx="11542643" cy="882364"/>
          </a:xfrm>
        </p:spPr>
        <p:txBody>
          <a:bodyPr>
            <a:noAutofit/>
          </a:bodyPr>
          <a:lstStyle/>
          <a:p>
            <a:r>
              <a:rPr lang="es-MX" sz="4400" b="1" dirty="0" smtClean="0">
                <a:solidFill>
                  <a:srgbClr val="FF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Lee el texto de la nube y responde: </a:t>
            </a:r>
            <a:endParaRPr lang="en-US" sz="4400" b="1" dirty="0">
              <a:solidFill>
                <a:srgbClr val="FF0000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38036" y="1660757"/>
            <a:ext cx="10074742" cy="5015753"/>
          </a:xfrm>
        </p:spPr>
        <p:txBody>
          <a:bodyPr>
            <a:normAutofit fontScale="85000" lnSpcReduction="20000"/>
          </a:bodyPr>
          <a:lstStyle/>
          <a:p>
            <a:pPr marL="45720" lvl="0" indent="0">
              <a:lnSpc>
                <a:spcPct val="150000"/>
              </a:lnSpc>
              <a:buNone/>
            </a:pPr>
            <a:r>
              <a:rPr lang="en-US" sz="2800" b="1" dirty="0" smtClean="0">
                <a:solidFill>
                  <a:srgbClr val="000000"/>
                </a:solidFill>
              </a:rPr>
              <a:t>Tom can eat pizza, </a:t>
            </a:r>
            <a:r>
              <a:rPr lang="en-US" sz="2800" b="1" dirty="0" smtClean="0">
                <a:solidFill>
                  <a:srgbClr val="000000"/>
                </a:solidFill>
              </a:rPr>
              <a:t>He </a:t>
            </a:r>
            <a:r>
              <a:rPr lang="en-US" sz="2800" b="1" dirty="0" smtClean="0">
                <a:solidFill>
                  <a:srgbClr val="000000"/>
                </a:solidFill>
              </a:rPr>
              <a:t>can </a:t>
            </a:r>
            <a:r>
              <a:rPr lang="en-US" sz="2800" b="1" dirty="0">
                <a:solidFill>
                  <a:srgbClr val="000000"/>
                </a:solidFill>
              </a:rPr>
              <a:t>jump. </a:t>
            </a:r>
            <a:endParaRPr lang="en-US" sz="2800" b="1" dirty="0" smtClean="0">
              <a:solidFill>
                <a:srgbClr val="000000"/>
              </a:solidFill>
            </a:endParaRP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800" b="1" dirty="0" smtClean="0">
                <a:solidFill>
                  <a:srgbClr val="000000"/>
                </a:solidFill>
              </a:rPr>
              <a:t>But </a:t>
            </a:r>
            <a:r>
              <a:rPr lang="en-US" sz="2800" b="1" dirty="0">
                <a:solidFill>
                  <a:srgbClr val="000000"/>
                </a:solidFill>
              </a:rPr>
              <a:t>he can’t catch a ball</a:t>
            </a:r>
            <a:r>
              <a:rPr lang="en-US" sz="2800" b="1" dirty="0" smtClean="0">
                <a:solidFill>
                  <a:srgbClr val="000000"/>
                </a:solidFill>
              </a:rPr>
              <a:t>.</a:t>
            </a:r>
          </a:p>
          <a:p>
            <a:pPr marL="45720" lvl="0" indent="0">
              <a:lnSpc>
                <a:spcPct val="150000"/>
              </a:lnSpc>
              <a:buNone/>
            </a:pPr>
            <a:endParaRPr lang="en-US" sz="2800" b="1" u="sng" dirty="0" smtClean="0">
              <a:solidFill>
                <a:srgbClr val="000000"/>
              </a:solidFill>
            </a:endParaRP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800" b="1" u="sng" dirty="0" err="1" smtClean="0">
                <a:solidFill>
                  <a:srgbClr val="000000"/>
                </a:solidFill>
              </a:rPr>
              <a:t>Preguntas</a:t>
            </a:r>
            <a:endParaRPr lang="en-US" sz="2800" b="1" u="sng" dirty="0" smtClean="0">
              <a:solidFill>
                <a:srgbClr val="000000"/>
              </a:solidFill>
            </a:endParaRP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Can Tom jump?		</a:t>
            </a: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Can Tom catch a ball?</a:t>
            </a: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What can Tom eat? </a:t>
            </a:r>
            <a:endParaRPr lang="en-US" sz="2800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939" y="1295935"/>
            <a:ext cx="8275260" cy="232053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47534" y="3721860"/>
            <a:ext cx="1942523" cy="830997"/>
          </a:xfrm>
          <a:prstGeom prst="rect">
            <a:avLst/>
          </a:prstGeom>
          <a:ln w="2857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2400" u="sng" dirty="0" smtClean="0"/>
              <a:t>Vocabulary</a:t>
            </a:r>
            <a:r>
              <a:rPr lang="es-MX" sz="2400" dirty="0" smtClean="0"/>
              <a:t>:</a:t>
            </a:r>
          </a:p>
          <a:p>
            <a:r>
              <a:rPr lang="es-MX" sz="2400" dirty="0" smtClean="0"/>
              <a:t>What = Qué</a:t>
            </a:r>
            <a:endParaRPr lang="en-US" sz="2400" dirty="0"/>
          </a:p>
        </p:txBody>
      </p:sp>
      <p:sp>
        <p:nvSpPr>
          <p:cNvPr id="6" name="CuadroTexto 5"/>
          <p:cNvSpPr txBox="1"/>
          <p:nvPr/>
        </p:nvSpPr>
        <p:spPr>
          <a:xfrm>
            <a:off x="2671353" y="4961823"/>
            <a:ext cx="150223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Yes, he can</a:t>
            </a:r>
            <a:endParaRPr lang="en-US" dirty="0"/>
          </a:p>
        </p:txBody>
      </p:sp>
      <p:sp>
        <p:nvSpPr>
          <p:cNvPr id="7" name="CuadroTexto 6"/>
          <p:cNvSpPr txBox="1"/>
          <p:nvPr/>
        </p:nvSpPr>
        <p:spPr>
          <a:xfrm>
            <a:off x="2671353" y="5632167"/>
            <a:ext cx="1658983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No, he </a:t>
            </a:r>
            <a:r>
              <a:rPr lang="es-MX" dirty="0" err="1" smtClean="0"/>
              <a:t>can’t</a:t>
            </a:r>
            <a:endParaRPr lang="en-US" dirty="0"/>
          </a:p>
        </p:txBody>
      </p:sp>
      <p:sp>
        <p:nvSpPr>
          <p:cNvPr id="8" name="CuadroTexto 7"/>
          <p:cNvSpPr txBox="1"/>
          <p:nvPr/>
        </p:nvSpPr>
        <p:spPr>
          <a:xfrm>
            <a:off x="2671353" y="6307177"/>
            <a:ext cx="2044339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He can eat pizza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1393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0122" y="0"/>
            <a:ext cx="9372600" cy="596537"/>
          </a:xfrm>
        </p:spPr>
        <p:txBody>
          <a:bodyPr>
            <a:normAutofit/>
          </a:bodyPr>
          <a:lstStyle/>
          <a:p>
            <a:r>
              <a:rPr lang="es-MX" sz="3200" b="1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Elige la alternativa correcta</a:t>
            </a:r>
            <a:endParaRPr lang="en-US" sz="3200" b="1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1703" y="596537"/>
            <a:ext cx="11019110" cy="6117772"/>
          </a:xfrm>
        </p:spPr>
        <p:txBody>
          <a:bodyPr numCol="2"/>
          <a:lstStyle/>
          <a:p>
            <a:pPr marL="502920" indent="-457200">
              <a:buClr>
                <a:schemeClr val="tx2"/>
              </a:buClr>
              <a:buSzPct val="83000"/>
              <a:buFont typeface="+mj-lt"/>
              <a:buAutoNum type="arabicPeriod"/>
            </a:pPr>
            <a:r>
              <a:rPr lang="en-US" b="1" dirty="0" smtClean="0">
                <a:solidFill>
                  <a:schemeClr val="tx2"/>
                </a:solidFill>
              </a:rPr>
              <a:t>I can </a:t>
            </a:r>
            <a:r>
              <a:rPr lang="en-US" b="1" dirty="0">
                <a:solidFill>
                  <a:schemeClr val="tx2"/>
                </a:solidFill>
              </a:rPr>
              <a:t>______ water</a:t>
            </a:r>
            <a:r>
              <a:rPr lang="en-US" b="1" dirty="0" smtClean="0">
                <a:solidFill>
                  <a:schemeClr val="tx2"/>
                </a:solidFill>
              </a:rPr>
              <a:t>.</a:t>
            </a:r>
          </a:p>
          <a:p>
            <a:pPr marL="502920" indent="-457200">
              <a:lnSpc>
                <a:spcPct val="100000"/>
              </a:lnSpc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Climb</a:t>
            </a:r>
          </a:p>
          <a:p>
            <a:pPr marL="502920" indent="-457200">
              <a:lnSpc>
                <a:spcPct val="100000"/>
              </a:lnSpc>
              <a:buAutoNum type="alphaLcParenR"/>
            </a:pPr>
            <a:r>
              <a:rPr lang="en-US" dirty="0" smtClean="0">
                <a:solidFill>
                  <a:srgbClr val="FF0000"/>
                </a:solidFill>
              </a:rPr>
              <a:t>Drink</a:t>
            </a:r>
          </a:p>
          <a:p>
            <a:pPr marL="502920" indent="-457200">
              <a:lnSpc>
                <a:spcPct val="100000"/>
              </a:lnSpc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kick</a:t>
            </a:r>
          </a:p>
          <a:p>
            <a:pPr marL="502920" indent="-457200">
              <a:buFont typeface="+mj-lt"/>
              <a:buAutoNum type="arabicPeriod" startAt="2"/>
            </a:pPr>
            <a:r>
              <a:rPr lang="en-US" b="1" dirty="0" smtClean="0">
                <a:solidFill>
                  <a:schemeClr val="tx2"/>
                </a:solidFill>
              </a:rPr>
              <a:t>I can </a:t>
            </a:r>
            <a:r>
              <a:rPr lang="en-US" b="1" dirty="0">
                <a:solidFill>
                  <a:schemeClr val="tx2"/>
                </a:solidFill>
              </a:rPr>
              <a:t>______ a sandwich</a:t>
            </a:r>
            <a:r>
              <a:rPr lang="en-US" b="1" dirty="0" smtClean="0">
                <a:solidFill>
                  <a:schemeClr val="tx2"/>
                </a:solidFill>
              </a:rPr>
              <a:t>.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rgbClr val="FF0000"/>
                </a:solidFill>
              </a:rPr>
              <a:t>Eat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Jump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Catch</a:t>
            </a:r>
          </a:p>
          <a:p>
            <a:pPr marL="502920" indent="-457200">
              <a:buFont typeface="+mj-lt"/>
              <a:buAutoNum type="arabicPeriod" startAt="3"/>
            </a:pPr>
            <a:r>
              <a:rPr lang="en-US" b="1" dirty="0" smtClean="0">
                <a:solidFill>
                  <a:schemeClr val="tx2"/>
                </a:solidFill>
              </a:rPr>
              <a:t>I can </a:t>
            </a:r>
            <a:r>
              <a:rPr lang="en-US" b="1" dirty="0">
                <a:solidFill>
                  <a:schemeClr val="tx2"/>
                </a:solidFill>
              </a:rPr>
              <a:t>______ at night</a:t>
            </a:r>
            <a:r>
              <a:rPr lang="en-US" b="1" dirty="0" smtClean="0">
                <a:solidFill>
                  <a:schemeClr val="tx2"/>
                </a:solidFill>
              </a:rPr>
              <a:t>.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rgbClr val="FF0000"/>
                </a:solidFill>
              </a:rPr>
              <a:t>Sleep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Dance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Run</a:t>
            </a:r>
          </a:p>
          <a:p>
            <a:pPr>
              <a:buFont typeface="+mj-lt"/>
              <a:buAutoNum type="arabicPeriod" startAt="4"/>
            </a:pPr>
            <a:r>
              <a:rPr lang="en-US" b="1" dirty="0" smtClean="0">
                <a:solidFill>
                  <a:schemeClr val="tx2"/>
                </a:solidFill>
              </a:rPr>
              <a:t>I can </a:t>
            </a:r>
            <a:r>
              <a:rPr lang="en-US" b="1" dirty="0">
                <a:solidFill>
                  <a:schemeClr val="tx2"/>
                </a:solidFill>
              </a:rPr>
              <a:t>______ a tree. 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Drink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rgbClr val="FF0000"/>
                </a:solidFill>
              </a:rPr>
              <a:t>climb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 eat</a:t>
            </a:r>
          </a:p>
          <a:p>
            <a:pPr marL="502920" indent="-457200">
              <a:buAutoNum type="alphaLcParenR"/>
            </a:pPr>
            <a:endParaRPr lang="es-MX" dirty="0">
              <a:solidFill>
                <a:schemeClr val="tx2"/>
              </a:solidFill>
            </a:endParaRPr>
          </a:p>
          <a:p>
            <a:pPr marL="502920" indent="-457200">
              <a:buFont typeface="+mj-lt"/>
              <a:buAutoNum type="arabicPeriod" startAt="5"/>
            </a:pPr>
            <a:r>
              <a:rPr lang="es-MX" b="1" dirty="0" smtClean="0">
                <a:solidFill>
                  <a:schemeClr val="tx2"/>
                </a:solidFill>
              </a:rPr>
              <a:t>I can ______ at </a:t>
            </a:r>
            <a:r>
              <a:rPr lang="es-MX" b="1" dirty="0" err="1" smtClean="0">
                <a:solidFill>
                  <a:schemeClr val="tx2"/>
                </a:solidFill>
              </a:rPr>
              <a:t>the</a:t>
            </a:r>
            <a:r>
              <a:rPr lang="es-MX" b="1" dirty="0" smtClean="0">
                <a:solidFill>
                  <a:schemeClr val="tx2"/>
                </a:solidFill>
              </a:rPr>
              <a:t> </a:t>
            </a:r>
            <a:r>
              <a:rPr lang="es-MX" b="1" dirty="0" err="1" smtClean="0">
                <a:solidFill>
                  <a:schemeClr val="tx2"/>
                </a:solidFill>
              </a:rPr>
              <a:t>party</a:t>
            </a:r>
            <a:endParaRPr lang="es-MX" b="1" dirty="0" smtClean="0">
              <a:solidFill>
                <a:schemeClr val="tx2"/>
              </a:solidFill>
            </a:endParaRPr>
          </a:p>
          <a:p>
            <a:pPr marL="502920" indent="-457200">
              <a:buFont typeface="+mj-lt"/>
              <a:buAutoNum type="alphaLcParenR"/>
            </a:pPr>
            <a:r>
              <a:rPr lang="es-MX" dirty="0" err="1" smtClean="0">
                <a:solidFill>
                  <a:schemeClr val="tx2"/>
                </a:solidFill>
              </a:rPr>
              <a:t>Climb</a:t>
            </a:r>
            <a:endParaRPr lang="es-MX" dirty="0" smtClean="0">
              <a:solidFill>
                <a:schemeClr val="tx2"/>
              </a:solidFill>
            </a:endParaRPr>
          </a:p>
          <a:p>
            <a:pPr marL="502920" indent="-457200">
              <a:buFont typeface="+mj-lt"/>
              <a:buAutoNum type="alphaLcParenR"/>
            </a:pPr>
            <a:r>
              <a:rPr lang="es-MX" dirty="0" smtClean="0">
                <a:solidFill>
                  <a:srgbClr val="FF0000"/>
                </a:solidFill>
              </a:rPr>
              <a:t>Dance</a:t>
            </a:r>
          </a:p>
          <a:p>
            <a:pPr marL="502920" indent="-457200">
              <a:buFont typeface="+mj-lt"/>
              <a:buAutoNum type="alphaLcParenR"/>
            </a:pPr>
            <a:r>
              <a:rPr lang="es-MX" dirty="0" err="1" smtClean="0">
                <a:solidFill>
                  <a:schemeClr val="tx2"/>
                </a:solidFill>
              </a:rPr>
              <a:t>kick</a:t>
            </a:r>
            <a:endParaRPr lang="en-US" dirty="0" smtClean="0">
              <a:solidFill>
                <a:schemeClr val="tx2"/>
              </a:solidFill>
            </a:endParaRPr>
          </a:p>
          <a:p>
            <a:pPr marL="502920" indent="-457200">
              <a:buAutoNum type="alphaLcParenR"/>
            </a:pPr>
            <a:endParaRPr lang="es-MX" dirty="0">
              <a:solidFill>
                <a:schemeClr val="tx2"/>
              </a:solidFill>
            </a:endParaRPr>
          </a:p>
          <a:p>
            <a:pPr marL="45720" indent="0">
              <a:buNone/>
            </a:pPr>
            <a:endParaRPr lang="en-US" dirty="0">
              <a:solidFill>
                <a:schemeClr val="tx2"/>
              </a:solidFill>
            </a:endParaRPr>
          </a:p>
          <a:p>
            <a:pPr marL="502920" indent="-457200">
              <a:buFont typeface="+mj-lt"/>
              <a:buAutoNum type="arabicPeriod" startAt="4"/>
            </a:pP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3409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0890" y="213360"/>
            <a:ext cx="10802983" cy="661851"/>
          </a:xfrm>
        </p:spPr>
        <p:txBody>
          <a:bodyPr>
            <a:normAutofit/>
          </a:bodyPr>
          <a:lstStyle/>
          <a:p>
            <a:r>
              <a:rPr lang="es-MX" sz="3600" b="1" dirty="0" smtClean="0">
                <a:solidFill>
                  <a:srgbClr val="00B0F0"/>
                </a:solidFill>
              </a:rPr>
              <a:t>AQUÍ HAY ORACIONES MALAS, ¡CORRIGELAS!</a:t>
            </a:r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9451" y="875211"/>
            <a:ext cx="11071362" cy="5839097"/>
          </a:xfrm>
        </p:spPr>
        <p:txBody>
          <a:bodyPr/>
          <a:lstStyle/>
          <a:p>
            <a:r>
              <a:rPr lang="en-US" sz="3200" dirty="0">
                <a:solidFill>
                  <a:schemeClr val="tx2"/>
                </a:solidFill>
              </a:rPr>
              <a:t>I can </a:t>
            </a:r>
            <a:r>
              <a:rPr lang="en-US" sz="3200" strike="sngStrike" dirty="0">
                <a:solidFill>
                  <a:schemeClr val="tx2"/>
                </a:solidFill>
              </a:rPr>
              <a:t>eat</a:t>
            </a:r>
            <a:r>
              <a:rPr lang="en-US" sz="3200" dirty="0">
                <a:solidFill>
                  <a:schemeClr val="tx2"/>
                </a:solidFill>
              </a:rPr>
              <a:t> a tree</a:t>
            </a:r>
            <a:r>
              <a:rPr lang="en-US" sz="3200" dirty="0" smtClean="0">
                <a:solidFill>
                  <a:schemeClr val="tx2"/>
                </a:solidFill>
              </a:rPr>
              <a:t>.</a:t>
            </a:r>
          </a:p>
          <a:p>
            <a:pPr marL="45720" indent="0">
              <a:buNone/>
            </a:pPr>
            <a:r>
              <a:rPr lang="es-MX" sz="3200" u="sng" dirty="0" smtClean="0">
                <a:solidFill>
                  <a:schemeClr val="tx2"/>
                </a:solidFill>
              </a:rPr>
              <a:t>__I can </a:t>
            </a:r>
            <a:r>
              <a:rPr lang="es-MX" sz="3200" u="sng" dirty="0" err="1" smtClean="0">
                <a:solidFill>
                  <a:schemeClr val="tx2"/>
                </a:solidFill>
              </a:rPr>
              <a:t>climb</a:t>
            </a:r>
            <a:r>
              <a:rPr lang="es-MX" sz="3200" u="sng" dirty="0" smtClean="0">
                <a:solidFill>
                  <a:schemeClr val="tx2"/>
                </a:solidFill>
              </a:rPr>
              <a:t> a </a:t>
            </a:r>
            <a:r>
              <a:rPr lang="es-MX" sz="3200" u="sng" dirty="0" err="1" smtClean="0">
                <a:solidFill>
                  <a:schemeClr val="tx2"/>
                </a:solidFill>
              </a:rPr>
              <a:t>tree</a:t>
            </a:r>
            <a:r>
              <a:rPr lang="es-MX" sz="3200" u="sng" dirty="0" smtClean="0">
                <a:solidFill>
                  <a:schemeClr val="tx2"/>
                </a:solidFill>
              </a:rPr>
              <a:t>___________________</a:t>
            </a:r>
            <a:endParaRPr lang="en-US" sz="3200" u="sng" dirty="0">
              <a:solidFill>
                <a:schemeClr val="tx2"/>
              </a:solidFill>
            </a:endParaRPr>
          </a:p>
          <a:p>
            <a:r>
              <a:rPr lang="en-US" sz="3200" dirty="0" smtClean="0">
                <a:solidFill>
                  <a:schemeClr val="tx2"/>
                </a:solidFill>
              </a:rPr>
              <a:t>I </a:t>
            </a:r>
            <a:r>
              <a:rPr lang="en-US" sz="3200" dirty="0">
                <a:solidFill>
                  <a:schemeClr val="tx2"/>
                </a:solidFill>
              </a:rPr>
              <a:t>can </a:t>
            </a:r>
            <a:r>
              <a:rPr lang="en-US" sz="3200" strike="sngStrike" dirty="0">
                <a:solidFill>
                  <a:schemeClr val="tx2"/>
                </a:solidFill>
              </a:rPr>
              <a:t>sleep</a:t>
            </a:r>
            <a:r>
              <a:rPr lang="en-US" sz="3200" dirty="0">
                <a:solidFill>
                  <a:schemeClr val="tx2"/>
                </a:solidFill>
              </a:rPr>
              <a:t> water</a:t>
            </a:r>
            <a:r>
              <a:rPr lang="en-US" sz="3200" dirty="0" smtClean="0">
                <a:solidFill>
                  <a:schemeClr val="tx2"/>
                </a:solidFill>
              </a:rPr>
              <a:t>.</a:t>
            </a:r>
          </a:p>
          <a:p>
            <a:pPr marL="45720" indent="0">
              <a:buNone/>
            </a:pPr>
            <a:r>
              <a:rPr lang="es-MX" sz="3200" u="sng" dirty="0" smtClean="0">
                <a:solidFill>
                  <a:schemeClr val="tx2"/>
                </a:solidFill>
              </a:rPr>
              <a:t>_I can </a:t>
            </a:r>
            <a:r>
              <a:rPr lang="es-MX" sz="3200" u="sng" dirty="0" err="1" smtClean="0">
                <a:solidFill>
                  <a:schemeClr val="tx2"/>
                </a:solidFill>
              </a:rPr>
              <a:t>drink</a:t>
            </a:r>
            <a:r>
              <a:rPr lang="es-MX" sz="3200" u="sng" dirty="0" smtClean="0">
                <a:solidFill>
                  <a:schemeClr val="tx2"/>
                </a:solidFill>
              </a:rPr>
              <a:t> </a:t>
            </a:r>
            <a:r>
              <a:rPr lang="es-MX" sz="3200" u="sng" dirty="0" err="1" smtClean="0">
                <a:solidFill>
                  <a:schemeClr val="tx2"/>
                </a:solidFill>
              </a:rPr>
              <a:t>water</a:t>
            </a:r>
            <a:r>
              <a:rPr lang="es-MX" sz="3200" u="sng" dirty="0" smtClean="0">
                <a:solidFill>
                  <a:schemeClr val="tx2"/>
                </a:solidFill>
              </a:rPr>
              <a:t>_____________________</a:t>
            </a:r>
            <a:endParaRPr lang="en-US" sz="3200" u="sng" dirty="0">
              <a:solidFill>
                <a:schemeClr val="tx2"/>
              </a:solidFill>
            </a:endParaRPr>
          </a:p>
          <a:p>
            <a:r>
              <a:rPr lang="en-US" sz="3200" dirty="0" smtClean="0">
                <a:solidFill>
                  <a:schemeClr val="tx2"/>
                </a:solidFill>
              </a:rPr>
              <a:t>I </a:t>
            </a:r>
            <a:r>
              <a:rPr lang="en-US" sz="3200" dirty="0">
                <a:solidFill>
                  <a:schemeClr val="tx2"/>
                </a:solidFill>
              </a:rPr>
              <a:t>can </a:t>
            </a:r>
            <a:r>
              <a:rPr lang="en-US" sz="3200" strike="sngStrike" dirty="0">
                <a:solidFill>
                  <a:schemeClr val="tx2"/>
                </a:solidFill>
              </a:rPr>
              <a:t>climb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smtClean="0">
                <a:solidFill>
                  <a:schemeClr val="tx2"/>
                </a:solidFill>
              </a:rPr>
              <a:t>an apple.</a:t>
            </a:r>
          </a:p>
          <a:p>
            <a:pPr marL="45720" indent="0">
              <a:buNone/>
            </a:pPr>
            <a:r>
              <a:rPr lang="es-MX" sz="3200" u="sng" dirty="0" smtClean="0">
                <a:solidFill>
                  <a:schemeClr val="tx2"/>
                </a:solidFill>
              </a:rPr>
              <a:t>_I can eat </a:t>
            </a:r>
            <a:r>
              <a:rPr lang="es-MX" sz="3200" u="sng" dirty="0" err="1" smtClean="0">
                <a:solidFill>
                  <a:schemeClr val="tx2"/>
                </a:solidFill>
              </a:rPr>
              <a:t>an</a:t>
            </a:r>
            <a:r>
              <a:rPr lang="es-MX" sz="3200" u="sng" dirty="0" smtClean="0">
                <a:solidFill>
                  <a:schemeClr val="tx2"/>
                </a:solidFill>
              </a:rPr>
              <a:t> </a:t>
            </a:r>
            <a:r>
              <a:rPr lang="es-MX" sz="3200" u="sng" dirty="0" err="1" smtClean="0">
                <a:solidFill>
                  <a:schemeClr val="tx2"/>
                </a:solidFill>
              </a:rPr>
              <a:t>apple</a:t>
            </a:r>
            <a:r>
              <a:rPr lang="es-MX" sz="3200" u="sng" dirty="0" smtClean="0">
                <a:solidFill>
                  <a:schemeClr val="tx2"/>
                </a:solidFill>
              </a:rPr>
              <a:t>_____________________</a:t>
            </a:r>
            <a:endParaRPr lang="en-US" sz="3200" u="sng" dirty="0">
              <a:solidFill>
                <a:schemeClr val="tx2"/>
              </a:solidFill>
            </a:endParaRPr>
          </a:p>
          <a:p>
            <a:r>
              <a:rPr lang="en-US" sz="3200" dirty="0" smtClean="0">
                <a:solidFill>
                  <a:schemeClr val="tx2"/>
                </a:solidFill>
              </a:rPr>
              <a:t>I </a:t>
            </a:r>
            <a:r>
              <a:rPr lang="en-US" sz="3200" dirty="0">
                <a:solidFill>
                  <a:schemeClr val="tx2"/>
                </a:solidFill>
              </a:rPr>
              <a:t>can </a:t>
            </a:r>
            <a:r>
              <a:rPr lang="en-US" sz="3200" strike="sngStrike" dirty="0">
                <a:solidFill>
                  <a:schemeClr val="tx2"/>
                </a:solidFill>
              </a:rPr>
              <a:t>drink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smtClean="0">
                <a:solidFill>
                  <a:schemeClr val="tx2"/>
                </a:solidFill>
              </a:rPr>
              <a:t>ballet.</a:t>
            </a:r>
          </a:p>
          <a:p>
            <a:pPr marL="45720" indent="0">
              <a:buNone/>
            </a:pPr>
            <a:r>
              <a:rPr lang="es-MX" sz="3200" u="sng" dirty="0" smtClean="0">
                <a:solidFill>
                  <a:schemeClr val="tx2"/>
                </a:solidFill>
              </a:rPr>
              <a:t>_I can dance ballet._______________</a:t>
            </a:r>
            <a:r>
              <a:rPr lang="es-MX" u="sng" dirty="0" smtClean="0">
                <a:solidFill>
                  <a:schemeClr val="tx2"/>
                </a:solidFill>
              </a:rPr>
              <a:t>____________</a:t>
            </a:r>
            <a:endParaRPr lang="en-US" u="sng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4680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08213" y="0"/>
            <a:ext cx="9372600" cy="839010"/>
          </a:xfrm>
        </p:spPr>
        <p:txBody>
          <a:bodyPr>
            <a:normAutofit/>
          </a:bodyPr>
          <a:lstStyle/>
          <a:p>
            <a:r>
              <a:rPr lang="es-MX" sz="4400" dirty="0" smtClean="0">
                <a:solidFill>
                  <a:srgbClr val="FF0000"/>
                </a:solidFill>
                <a:latin typeface="Rockwell Extra Bold" panose="02060903040505020403" pitchFamily="18" charset="0"/>
              </a:rPr>
              <a:t>SIMON SAYS…</a:t>
            </a:r>
            <a:endParaRPr lang="en-US" sz="4400" dirty="0">
              <a:solidFill>
                <a:srgbClr val="FF0000"/>
              </a:solidFill>
              <a:latin typeface="Rockwell Extra Bold" panose="02060903040505020403" pitchFamily="18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1886" y="1210449"/>
            <a:ext cx="11188927" cy="4504551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s-MX" sz="2400" dirty="0" smtClean="0">
                <a:solidFill>
                  <a:schemeClr val="tx2"/>
                </a:solidFill>
              </a:rPr>
              <a:t>Para empezar todos tienen que prender sus cámara		</a:t>
            </a:r>
            <a:r>
              <a:rPr lang="es-MX" sz="3600" dirty="0" smtClean="0">
                <a:solidFill>
                  <a:schemeClr val="tx2"/>
                </a:solidFill>
              </a:rPr>
              <a:t>=</a:t>
            </a:r>
            <a:r>
              <a:rPr lang="es-MX" sz="2400" dirty="0" smtClean="0">
                <a:solidFill>
                  <a:schemeClr val="tx2"/>
                </a:solidFill>
              </a:rPr>
              <a:t> </a:t>
            </a:r>
          </a:p>
          <a:p>
            <a:pPr marL="45720" indent="0">
              <a:buNone/>
            </a:pPr>
            <a:r>
              <a:rPr lang="es-MX" sz="2400" dirty="0" smtClean="0">
                <a:solidFill>
                  <a:schemeClr val="tx2"/>
                </a:solidFill>
              </a:rPr>
              <a:t>La profesora va a decir: </a:t>
            </a:r>
            <a:r>
              <a:rPr lang="es-MX" sz="2400" dirty="0" err="1" smtClean="0">
                <a:solidFill>
                  <a:schemeClr val="tx2"/>
                </a:solidFill>
              </a:rPr>
              <a:t>Simon</a:t>
            </a:r>
            <a:r>
              <a:rPr lang="es-MX" sz="2400" dirty="0" smtClean="0">
                <a:solidFill>
                  <a:schemeClr val="tx2"/>
                </a:solidFill>
              </a:rPr>
              <a:t> </a:t>
            </a:r>
            <a:r>
              <a:rPr lang="es-MX" sz="2400" dirty="0" err="1" smtClean="0">
                <a:solidFill>
                  <a:schemeClr val="tx2"/>
                </a:solidFill>
              </a:rPr>
              <a:t>says</a:t>
            </a:r>
            <a:r>
              <a:rPr lang="es-MX" sz="2400" dirty="0" smtClean="0">
                <a:solidFill>
                  <a:schemeClr val="tx2"/>
                </a:solidFill>
              </a:rPr>
              <a:t> y una acción o verbo de todos los aprendidos hasta el momento (9)</a:t>
            </a:r>
          </a:p>
          <a:p>
            <a:pPr marL="45720" indent="0">
              <a:buNone/>
            </a:pPr>
            <a:r>
              <a:rPr lang="es-MX" sz="2400" dirty="0" smtClean="0">
                <a:solidFill>
                  <a:schemeClr val="tx2"/>
                </a:solidFill>
              </a:rPr>
              <a:t>Y tú debes hacer una mímica de la acción</a:t>
            </a:r>
          </a:p>
          <a:p>
            <a:pPr marL="45720" indent="0">
              <a:buNone/>
            </a:pPr>
            <a:endParaRPr lang="es-MX" sz="2400" dirty="0">
              <a:solidFill>
                <a:schemeClr val="tx2"/>
              </a:solidFill>
            </a:endParaRPr>
          </a:p>
          <a:p>
            <a:pPr marL="45720" indent="0">
              <a:buNone/>
            </a:pPr>
            <a:r>
              <a:rPr lang="es-MX" sz="2400" dirty="0" err="1" smtClean="0">
                <a:solidFill>
                  <a:schemeClr val="tx2"/>
                </a:solidFill>
              </a:rPr>
              <a:t>Ej</a:t>
            </a:r>
            <a:r>
              <a:rPr lang="es-MX" sz="2400" dirty="0" smtClean="0">
                <a:solidFill>
                  <a:schemeClr val="tx2"/>
                </a:solidFill>
              </a:rPr>
              <a:t>: 	</a:t>
            </a:r>
            <a:r>
              <a:rPr lang="es-MX" sz="2400" dirty="0" err="1" smtClean="0">
                <a:solidFill>
                  <a:schemeClr val="tx2"/>
                </a:solidFill>
              </a:rPr>
              <a:t>Simon</a:t>
            </a:r>
            <a:r>
              <a:rPr lang="es-MX" sz="2400" dirty="0" smtClean="0">
                <a:solidFill>
                  <a:schemeClr val="tx2"/>
                </a:solidFill>
              </a:rPr>
              <a:t> </a:t>
            </a:r>
            <a:r>
              <a:rPr lang="es-MX" sz="2400" dirty="0" err="1" smtClean="0">
                <a:solidFill>
                  <a:schemeClr val="tx2"/>
                </a:solidFill>
              </a:rPr>
              <a:t>says</a:t>
            </a:r>
            <a:r>
              <a:rPr lang="es-MX" sz="2400" dirty="0">
                <a:solidFill>
                  <a:schemeClr val="tx2"/>
                </a:solidFill>
              </a:rPr>
              <a:t> </a:t>
            </a:r>
            <a:r>
              <a:rPr lang="es-MX" sz="2400" dirty="0" smtClean="0">
                <a:solidFill>
                  <a:schemeClr val="tx2"/>
                </a:solidFill>
              </a:rPr>
              <a:t>DANCE</a:t>
            </a:r>
          </a:p>
          <a:p>
            <a:pPr marL="45720" indent="0">
              <a:buNone/>
            </a:pPr>
            <a:r>
              <a:rPr lang="es-MX" sz="2400" dirty="0" smtClean="0">
                <a:solidFill>
                  <a:schemeClr val="tx2"/>
                </a:solidFill>
              </a:rPr>
              <a:t>Y tu debes bailar en la pantalla 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1734" t="19439" r="11370" b="19219"/>
          <a:stretch/>
        </p:blipFill>
        <p:spPr>
          <a:xfrm>
            <a:off x="7652035" y="914545"/>
            <a:ext cx="982514" cy="78377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11143" t="29892" r="10649"/>
          <a:stretch/>
        </p:blipFill>
        <p:spPr>
          <a:xfrm>
            <a:off x="9180198" y="314941"/>
            <a:ext cx="1583597" cy="141957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1239" y="3825376"/>
            <a:ext cx="2640796" cy="238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9459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46961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Agregar un título de diapositiva (4)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088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iños jugando 16x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273_TF03461883_TF03461883.potx" id="{7E51FD36-221A-40E9-B563-1B1438601F37}" vid="{C48C6374-1D00-407F-A436-D7B12AD3050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ema de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ema de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Diseño de la presentación para el ámbito educativo de niños jugando (ilustración de dibujos animados, pantalla panorámica)</Template>
  <TotalTime>2662</TotalTime>
  <Words>497</Words>
  <Application>Microsoft Office PowerPoint</Application>
  <PresentationFormat>Panorámica</PresentationFormat>
  <Paragraphs>161</Paragraphs>
  <Slides>37</Slides>
  <Notes>9</Notes>
  <HiddenSlides>10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10</vt:i4>
      </vt:variant>
      <vt:variant>
        <vt:lpstr>Títulos de diapositiva</vt:lpstr>
      </vt:variant>
      <vt:variant>
        <vt:i4>37</vt:i4>
      </vt:variant>
    </vt:vector>
  </HeadingPairs>
  <TitlesOfParts>
    <vt:vector size="57" baseType="lpstr">
      <vt:lpstr>Algerian</vt:lpstr>
      <vt:lpstr>Arial</vt:lpstr>
      <vt:lpstr>Arial Rounded MT Bold</vt:lpstr>
      <vt:lpstr>Calibri</vt:lpstr>
      <vt:lpstr>Calibri Light</vt:lpstr>
      <vt:lpstr>Comic Sans MS</vt:lpstr>
      <vt:lpstr>Ebrima</vt:lpstr>
      <vt:lpstr>Euphemia</vt:lpstr>
      <vt:lpstr>Rockwell Extra Bold</vt:lpstr>
      <vt:lpstr>Wingdings</vt:lpstr>
      <vt:lpstr>Niños jugando 16x9</vt:lpstr>
      <vt:lpstr>Tema de Office</vt:lpstr>
      <vt:lpstr>1_Tema de Office</vt:lpstr>
      <vt:lpstr>2_Tema de Office</vt:lpstr>
      <vt:lpstr>3_Tema de Office</vt:lpstr>
      <vt:lpstr>4_Tema de Office</vt:lpstr>
      <vt:lpstr>5_Tema de Office</vt:lpstr>
      <vt:lpstr>6_Tema de Office</vt:lpstr>
      <vt:lpstr>7_Tema de Office</vt:lpstr>
      <vt:lpstr>8_Tema de Office</vt:lpstr>
      <vt:lpstr>ACTION VERBS</vt:lpstr>
      <vt:lpstr>LINK CANCIÓN DE SALUDO</vt:lpstr>
      <vt:lpstr>EVERYDAY = TODOS LOS DÍAS</vt:lpstr>
      <vt:lpstr>I GO TO SCHOOL = YO VOY AL COLEGIO</vt:lpstr>
      <vt:lpstr>I MEET MY FRIENDS = YO ME ENCUENTRO CON MIS AMIGOS</vt:lpstr>
      <vt:lpstr>WE ALL SAY…=TODOS NOSOTROS DECIMOS…</vt:lpstr>
      <vt:lpstr>Presentación de PowerPoint</vt:lpstr>
      <vt:lpstr>I GO AND  PLAY = YO VOY Y JUEGO</vt:lpstr>
      <vt:lpstr>Presentación de PowerPoint</vt:lpstr>
      <vt:lpstr>LINK CANCIÓN </vt:lpstr>
      <vt:lpstr>Run </vt:lpstr>
      <vt:lpstr>Sleep</vt:lpstr>
      <vt:lpstr>Presentación de PowerPoint</vt:lpstr>
      <vt:lpstr>Dance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    Complete with can / can’t </vt:lpstr>
      <vt:lpstr>LINKS</vt:lpstr>
      <vt:lpstr>MEMORY GAME</vt:lpstr>
      <vt:lpstr>HE CAN KICK  VERDADERO </vt:lpstr>
      <vt:lpstr>HE CAN´T DRINK FALSO</vt:lpstr>
      <vt:lpstr>HE CAN’T CLIMB FALSO</vt:lpstr>
      <vt:lpstr>Write the correct letter</vt:lpstr>
      <vt:lpstr>Complete</vt:lpstr>
      <vt:lpstr> Paint red the correct verb:</vt:lpstr>
      <vt:lpstr>Presentación de PowerPoint</vt:lpstr>
      <vt:lpstr>ESCRIBE EL VERBO CORRECTO</vt:lpstr>
      <vt:lpstr>Lee el texto de la nube y responde: </vt:lpstr>
      <vt:lpstr>Elige la alternativa correcta</vt:lpstr>
      <vt:lpstr>AQUÍ HAY ORACIONES MALAS, ¡CORRIGELAS!</vt:lpstr>
      <vt:lpstr>SIMON SAYS…</vt:lpstr>
      <vt:lpstr>Presentación de PowerPoint</vt:lpstr>
      <vt:lpstr>Agregar un título de diapositiva (4)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ACTION VERBS</dc:title>
  <dc:creator>dell</dc:creator>
  <cp:lastModifiedBy>dell</cp:lastModifiedBy>
  <cp:revision>39</cp:revision>
  <dcterms:created xsi:type="dcterms:W3CDTF">2026-05-13T15:28:13Z</dcterms:created>
  <dcterms:modified xsi:type="dcterms:W3CDTF">2026-06-17T13:59:49Z</dcterms:modified>
</cp:coreProperties>
</file>