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  <p:sldMasterId id="2147483684" r:id="rId5"/>
  </p:sldMasterIdLst>
  <p:sldIdLst>
    <p:sldId id="256" r:id="rId6"/>
    <p:sldId id="257" r:id="rId7"/>
    <p:sldId id="261" r:id="rId8"/>
    <p:sldId id="262" r:id="rId9"/>
    <p:sldId id="263" r:id="rId10"/>
    <p:sldId id="258" r:id="rId11"/>
    <p:sldId id="259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6192"/>
    <a:srgbClr val="0C72AA"/>
    <a:srgbClr val="0987CD"/>
    <a:srgbClr val="027FD4"/>
    <a:srgbClr val="19A1FD"/>
    <a:srgbClr val="006CCE"/>
    <a:srgbClr val="02B9CC"/>
    <a:srgbClr val="008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00" autoAdjust="0"/>
  </p:normalViewPr>
  <p:slideViewPr>
    <p:cSldViewPr>
      <p:cViewPr varScale="1">
        <p:scale>
          <a:sx n="73" d="100"/>
          <a:sy n="73" d="100"/>
        </p:scale>
        <p:origin x="13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187700"/>
            <a:ext cx="6172200" cy="8509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  <a:endParaRPr lang="es-ES" noProof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1850" y="4452938"/>
            <a:ext cx="62484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s-ES" noProof="0" smtClean="0"/>
              <a:t>Haga clic para editar el estilo de subtítulo del patrón</a:t>
            </a:r>
            <a:endParaRPr lang="es-ES" noProof="0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9FF9B-6D5C-4B66-8C02-ACD4217AFE3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9ABC-15C9-464C-8BA7-63A588EA5A6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9E26A-BD00-40F5-9864-1791337885C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3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C04-FCEE-46D3-A3CB-3F185788DEA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6B7AE-B15C-48F4-9DC0-E2A05ABCCAD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31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846CE-24E2-4CA0-BA17-EB1D4CFC6D3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0E0-8240-4A93-BAF0-41DA3C43530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06A05-BD19-4857-80B7-6D19EA551B5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4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8165C-200F-4380-BE33-AD96D613D71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09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2FEC-EFA3-4F97-8BC4-97591A49FB6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0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1BAD5-1126-40BB-9A0D-2072407DA23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5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963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5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6609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78785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2221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4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80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15751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83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7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85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950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7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4656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567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762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70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893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22249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13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563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12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3581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958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7472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460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4799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4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99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860666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4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1998CA-D20B-4417-A58C-D2055C68377C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6057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32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05/07/2026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03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uG0g5ti3-I" TargetMode="External"/><Relationship Id="rId2" Type="http://schemas.openxmlformats.org/officeDocument/2006/relationships/hyperlink" Target="https://www.youtube.com/watch?v=YmrKuiNzsQ8" TargetMode="External"/><Relationship Id="rId1" Type="http://schemas.openxmlformats.org/officeDocument/2006/relationships/slideLayout" Target="../slideLayouts/slideLayout35.xml"/><Relationship Id="rId5" Type="http://schemas.openxmlformats.org/officeDocument/2006/relationships/hyperlink" Target="https://www.youtube.com/watch?v=jGCxpoWHWe8" TargetMode="External"/><Relationship Id="rId4" Type="http://schemas.openxmlformats.org/officeDocument/2006/relationships/hyperlink" Target="https://www.youtube.com/watch?v=uHHNX89uiwY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SPORTS AND FREE TIME ACTIVITIES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OBJECTIVES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1900" b="0" dirty="0"/>
              <a:t>En esta unidad, se espera que los estudiantes usen el idioma para expresarse acerca de actividades </a:t>
            </a:r>
            <a:r>
              <a:rPr lang="es-MX" sz="1900" b="0" dirty="0">
                <a:solidFill>
                  <a:srgbClr val="FF0000"/>
                </a:solidFill>
              </a:rPr>
              <a:t>presentes y pasadas </a:t>
            </a:r>
            <a:r>
              <a:rPr lang="es-MX" sz="1900" b="0" dirty="0"/>
              <a:t>relacionadas con deportes y pasatiempos. Además, se busca que amplíen su </a:t>
            </a:r>
            <a:r>
              <a:rPr lang="es-MX" sz="1900" b="0" dirty="0">
                <a:solidFill>
                  <a:srgbClr val="FF0000"/>
                </a:solidFill>
              </a:rPr>
              <a:t>vocabulario</a:t>
            </a:r>
            <a:r>
              <a:rPr lang="es-MX" sz="1900" b="0" dirty="0"/>
              <a:t> al aprender nuevas palabras y expresiones relacionadas con el tema de la unidad por medio de los textos orales y escritos. También se pretende que se motiven a seguir desarrollando la habilidad de escribir en inglés, siguiendo los pasos del proceso de escritura al hacer descripciones relacionadas con deportes de su preferencia o deportistas que admiren, o al crear narraciones breves. Se busca, además, que amplíen su conocimiento y apreciación de otras culturas y países al leer acerca de los deportes y actividades que los caracterizan. </a:t>
            </a:r>
            <a:endParaRPr lang="en-US" sz="1900" b="0" dirty="0"/>
          </a:p>
        </p:txBody>
      </p:sp>
    </p:spTree>
    <p:extLst>
      <p:ext uri="{BB962C8B-B14F-4D97-AF65-F5344CB8AC3E}">
        <p14:creationId xmlns:p14="http://schemas.microsoft.com/office/powerpoint/2010/main" val="200337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1925138"/>
            <a:ext cx="8004266" cy="3791495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👉 </a:t>
            </a:r>
            <a:r>
              <a:rPr lang="en-US" sz="1800" dirty="0">
                <a:solidFill>
                  <a:schemeClr val="tx1"/>
                </a:solidFill>
              </a:rPr>
              <a:t>Se </a:t>
            </a:r>
            <a:r>
              <a:rPr lang="en-US" sz="1800" dirty="0" err="1">
                <a:solidFill>
                  <a:schemeClr val="tx1"/>
                </a:solidFill>
              </a:rPr>
              <a:t>usa</a:t>
            </a:r>
            <a:r>
              <a:rPr lang="en-US" sz="18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dar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consejos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recomendaciones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sugerencias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📌 Meaning: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chemeClr val="tx1"/>
                </a:solidFill>
              </a:rPr>
              <a:t>should = </a:t>
            </a:r>
            <a:r>
              <a:rPr lang="en-US" sz="1800" b="1" dirty="0" err="1">
                <a:solidFill>
                  <a:schemeClr val="tx1"/>
                </a:solidFill>
              </a:rPr>
              <a:t>deberías</a:t>
            </a:r>
            <a:endParaRPr lang="en-US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1800" dirty="0">
                <a:solidFill>
                  <a:schemeClr val="tx1"/>
                </a:solidFill>
              </a:rPr>
              <a:t>You should </a:t>
            </a:r>
            <a:r>
              <a:rPr lang="en-US" sz="1800" dirty="0">
                <a:solidFill>
                  <a:srgbClr val="C00000"/>
                </a:solidFill>
              </a:rPr>
              <a:t>drink</a:t>
            </a:r>
            <a:r>
              <a:rPr lang="en-US" sz="1800" dirty="0">
                <a:solidFill>
                  <a:schemeClr val="tx1"/>
                </a:solidFill>
              </a:rPr>
              <a:t> water. </a:t>
            </a:r>
          </a:p>
          <a:p>
            <a:r>
              <a:rPr lang="en-US" sz="1800" dirty="0">
                <a:solidFill>
                  <a:schemeClr val="tx1"/>
                </a:solidFill>
              </a:rPr>
              <a:t>We should </a:t>
            </a:r>
            <a:r>
              <a:rPr lang="en-US" sz="1800" dirty="0">
                <a:solidFill>
                  <a:srgbClr val="C00000"/>
                </a:solidFill>
              </a:rPr>
              <a:t>eat</a:t>
            </a:r>
            <a:r>
              <a:rPr lang="en-US" sz="1800" dirty="0">
                <a:solidFill>
                  <a:schemeClr val="tx1"/>
                </a:solidFill>
              </a:rPr>
              <a:t> vegetables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endParaRPr lang="es-MX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👉 Se </a:t>
            </a:r>
            <a:r>
              <a:rPr lang="en-US" sz="1800" dirty="0" err="1">
                <a:solidFill>
                  <a:schemeClr val="tx1"/>
                </a:solidFill>
              </a:rPr>
              <a:t>usa</a:t>
            </a:r>
            <a:r>
              <a:rPr lang="en-US" sz="18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obligaciones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reglas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r>
              <a:rPr lang="en-US" sz="1800" dirty="0" err="1">
                <a:solidFill>
                  <a:schemeClr val="tx1"/>
                </a:solidFill>
              </a:rPr>
              <a:t>cosas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muy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importantes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📌 Meaning: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chemeClr val="tx1"/>
                </a:solidFill>
              </a:rPr>
              <a:t>must = </a:t>
            </a:r>
            <a:r>
              <a:rPr lang="en-US" sz="1800" b="1" dirty="0" err="1">
                <a:solidFill>
                  <a:schemeClr val="tx1"/>
                </a:solidFill>
              </a:rPr>
              <a:t>debes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1800" dirty="0">
                <a:solidFill>
                  <a:schemeClr val="tx1"/>
                </a:solidFill>
              </a:rPr>
              <a:t>You must </a:t>
            </a:r>
            <a:r>
              <a:rPr lang="en-US" sz="1800" dirty="0">
                <a:solidFill>
                  <a:srgbClr val="C00000"/>
                </a:solidFill>
              </a:rPr>
              <a:t>do</a:t>
            </a:r>
            <a:r>
              <a:rPr lang="en-US" sz="1800" dirty="0">
                <a:solidFill>
                  <a:schemeClr val="tx1"/>
                </a:solidFill>
              </a:rPr>
              <a:t> your homework. </a:t>
            </a:r>
          </a:p>
          <a:p>
            <a:r>
              <a:rPr lang="en-US" sz="1800" dirty="0">
                <a:solidFill>
                  <a:schemeClr val="tx1"/>
                </a:solidFill>
              </a:rPr>
              <a:t>Students must </a:t>
            </a:r>
            <a:r>
              <a:rPr lang="en-US" sz="1800" dirty="0">
                <a:solidFill>
                  <a:srgbClr val="C00000"/>
                </a:solidFill>
              </a:rPr>
              <a:t>wear</a:t>
            </a:r>
            <a:r>
              <a:rPr lang="en-US" sz="1800" dirty="0">
                <a:solidFill>
                  <a:schemeClr val="tx1"/>
                </a:solidFill>
              </a:rPr>
              <a:t> uniforms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938212" y="2346416"/>
          <a:ext cx="7634288" cy="2831376"/>
        </p:xfrm>
        <a:graphic>
          <a:graphicData uri="http://schemas.openxmlformats.org/drawingml/2006/table">
            <a:tbl>
              <a:tblPr/>
              <a:tblGrid>
                <a:gridCol w="3817144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3817144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707844">
                <a:tc>
                  <a:txBody>
                    <a:bodyPr/>
                    <a:lstStyle/>
                    <a:p>
                      <a:r>
                        <a:rPr lang="en-US" sz="2700" u="sng" dirty="0" smtClean="0">
                          <a:solidFill>
                            <a:srgbClr val="0070C0"/>
                          </a:solidFill>
                        </a:rPr>
                        <a:t>SHOULD:  DEBERÍA</a:t>
                      </a:r>
                      <a:endParaRPr lang="en-US" sz="2700" u="sng" dirty="0">
                        <a:solidFill>
                          <a:srgbClr val="0070C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1" u="sng" dirty="0" smtClean="0">
                          <a:solidFill>
                            <a:srgbClr val="FF0000"/>
                          </a:solidFill>
                        </a:rPr>
                        <a:t>MUST:  DEBES</a:t>
                      </a:r>
                      <a:endParaRPr lang="en-US" sz="2700" b="1" u="sng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rule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763243"/>
            <a:ext cx="13856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endParaRPr lang="en-US" altLang="en-US" sz="1650" b="1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defTabSz="685800" eaLnBrk="0" hangingPunct="0"/>
            <a:endParaRPr lang="en-US" altLang="en-US" sz="135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055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86375"/>
          </a:xfrm>
        </p:spPr>
        <p:txBody>
          <a:bodyPr/>
          <a:lstStyle/>
          <a:p>
            <a:r>
              <a:rPr lang="es-MX" dirty="0" smtClean="0"/>
              <a:t>EDUCATIONAL LINKS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Explanation</a:t>
            </a:r>
            <a:r>
              <a:rPr lang="es-MX" dirty="0" smtClean="0"/>
              <a:t>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</a:t>
            </a:r>
            <a:r>
              <a:rPr lang="es-MX" dirty="0" smtClean="0">
                <a:hlinkClick r:id="rId2"/>
              </a:rPr>
              <a:t>www.youtube.com/watch?v=YmrKuiNzsQ8</a:t>
            </a:r>
            <a:endParaRPr lang="es-MX" dirty="0" smtClean="0"/>
          </a:p>
          <a:p>
            <a:pPr marL="0" indent="0">
              <a:buNone/>
            </a:pPr>
            <a:r>
              <a:rPr lang="es-MX" dirty="0">
                <a:hlinkClick r:id="rId3"/>
              </a:rPr>
              <a:t>https://</a:t>
            </a:r>
            <a:r>
              <a:rPr lang="es-MX" dirty="0" smtClean="0">
                <a:hlinkClick r:id="rId3"/>
              </a:rPr>
              <a:t>www.youtube.com/watch?v=muG0g5ti3-I</a:t>
            </a: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 err="1" smtClean="0"/>
              <a:t>Exercises</a:t>
            </a:r>
            <a:endParaRPr lang="es-MX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www.youtube.com/watch?v=uHHNX89uiwY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www.youtube.com/watch?v=jGCxpoWHWe8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Advice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Obligation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5410200"/>
          </a:xfrm>
        </p:spPr>
        <p:txBody>
          <a:bodyPr/>
          <a:lstStyle/>
          <a:p>
            <a:r>
              <a:rPr lang="en-US" sz="2800" i="1" dirty="0">
                <a:latin typeface="Agency FB" panose="020B0503020202020204" pitchFamily="34" charset="0"/>
              </a:rPr>
              <a:t>Example:</a:t>
            </a:r>
            <a:br>
              <a:rPr lang="en-US" sz="2800" i="1" dirty="0">
                <a:latin typeface="Agency FB" panose="020B0503020202020204" pitchFamily="34" charset="0"/>
              </a:rPr>
            </a:br>
            <a:r>
              <a:rPr lang="en-US" sz="2800" i="1" dirty="0">
                <a:latin typeface="Agency FB" panose="020B0503020202020204" pitchFamily="34" charset="0"/>
              </a:rPr>
              <a:t>You should eat healthy food. → </a:t>
            </a:r>
            <a:r>
              <a:rPr lang="en-US" sz="2800" i="1" dirty="0" smtClean="0">
                <a:latin typeface="Agency FB" panose="020B0503020202020204" pitchFamily="34" charset="0"/>
              </a:rPr>
              <a:t>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must wear sports shoes</a:t>
            </a:r>
            <a:r>
              <a:rPr lang="en-US" sz="2400" dirty="0" smtClean="0"/>
              <a:t>. ___________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/>
              <a:t>should play outside</a:t>
            </a:r>
            <a:r>
              <a:rPr lang="en-US" sz="2400" dirty="0" smtClean="0"/>
              <a:t>. ____________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Students </a:t>
            </a:r>
            <a:r>
              <a:rPr lang="en-US" sz="2400" dirty="0"/>
              <a:t>must arrive on time for P.E</a:t>
            </a:r>
            <a:r>
              <a:rPr lang="en-US" sz="2400" dirty="0" smtClean="0"/>
              <a:t>.__________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/>
              <a:t>should ride your bike</a:t>
            </a:r>
            <a:r>
              <a:rPr lang="en-US" sz="2400" dirty="0" smtClean="0"/>
              <a:t>.____________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Players </a:t>
            </a:r>
            <a:r>
              <a:rPr lang="en-US" sz="2400" dirty="0"/>
              <a:t>must follow the rules</a:t>
            </a:r>
            <a:r>
              <a:rPr lang="en-US" sz="2400" dirty="0" smtClean="0"/>
              <a:t>.____________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/>
              <a:t>should spend time with your family</a:t>
            </a:r>
            <a:r>
              <a:rPr lang="en-US" sz="2400" dirty="0" smtClean="0"/>
              <a:t>._________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/>
              <a:t>must listen to the coach</a:t>
            </a:r>
            <a:r>
              <a:rPr lang="en-US" sz="2400" dirty="0" smtClean="0"/>
              <a:t>.____________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/>
              <a:t>should read a book in your free </a:t>
            </a:r>
            <a:r>
              <a:rPr lang="en-US" sz="2400" dirty="0" smtClean="0"/>
              <a:t>time________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383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1340768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srgbClr val="FF0000"/>
                </a:solidFill>
              </a:rPr>
              <a:t>Complete with should or must</a:t>
            </a:r>
            <a:br>
              <a:rPr lang="en-US" sz="3600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606282"/>
            <a:ext cx="8077852" cy="4178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__________ warm up before playing soccer.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__________ wear sports shoes in P.E. class.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__________ exercise at least three times a week.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__________ drink water after exercising.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__________ respect the referee.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__________ stretch your muscles after running.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__________ have fun during our free time. </a:t>
            </a:r>
          </a:p>
        </p:txBody>
      </p:sp>
    </p:spTree>
    <p:extLst>
      <p:ext uri="{BB962C8B-B14F-4D97-AF65-F5344CB8AC3E}">
        <p14:creationId xmlns:p14="http://schemas.microsoft.com/office/powerpoint/2010/main" val="3821268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 with </a:t>
            </a:r>
            <a:r>
              <a:rPr lang="en-US" b="1" dirty="0">
                <a:solidFill>
                  <a:srgbClr val="FF0000"/>
                </a:solidFill>
              </a:rPr>
              <a:t>shouldn't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rgbClr val="FF0000"/>
                </a:solidFill>
              </a:rPr>
              <a:t>mustn't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606283"/>
            <a:ext cx="8574783" cy="4178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__________ eat junk food before a race.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__________ cheat during a sports competition.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__________ forget to drink water after exercising.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__________ push other players during the game.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__________ spend all day playing video games.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__________ run in the school hallways.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Athletes __________ ignore the coach's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411280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Choose the correct answer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606282"/>
            <a:ext cx="8042586" cy="4178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must) exercise regularly to stay healthy.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 / must) wear the school uniform.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(shouldn't / mustn't) drink too much soda.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(should / must) respect the rules.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must) enjoy your free time.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(shouldn't / mustn't) fight during a game.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must) wear a seatbelt on the school bus. </a:t>
            </a:r>
          </a:p>
        </p:txBody>
      </p:sp>
    </p:spTree>
    <p:extLst>
      <p:ext uri="{BB962C8B-B14F-4D97-AF65-F5344CB8AC3E}">
        <p14:creationId xmlns:p14="http://schemas.microsoft.com/office/powerpoint/2010/main" val="932660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words to make complete sentences.</a:t>
            </a:r>
          </a:p>
          <a:p>
            <a:r>
              <a:rPr lang="en-US" dirty="0"/>
              <a:t>should / you / exercise / every day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</a:t>
            </a:r>
            <a:endParaRPr lang="en-US" dirty="0"/>
          </a:p>
          <a:p>
            <a:r>
              <a:rPr lang="en-US" dirty="0"/>
              <a:t>must / students / respect / the rules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r>
              <a:rPr lang="en-US" dirty="0"/>
              <a:t>shouldn't / eat / you / too much candy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_________________________________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45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/ we / play / sports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r>
              <a:rPr lang="en-US" dirty="0"/>
              <a:t>must / wear / a helmet / cyclists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r>
              <a:rPr lang="en-US" dirty="0"/>
              <a:t>shouldn't / spend / all day / you / on your </a:t>
            </a:r>
            <a:r>
              <a:rPr lang="en-US" dirty="0" smtClean="0"/>
              <a:t>phone</a:t>
            </a:r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395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 8">
      <a:dk1>
        <a:srgbClr val="000000"/>
      </a:dk1>
      <a:lt1>
        <a:srgbClr val="CC9900"/>
      </a:lt1>
      <a:dk2>
        <a:srgbClr val="FBBC09"/>
      </a:dk2>
      <a:lt2>
        <a:srgbClr val="666633"/>
      </a:lt2>
      <a:accent1>
        <a:srgbClr val="339933"/>
      </a:accent1>
      <a:accent2>
        <a:srgbClr val="800000"/>
      </a:accent2>
      <a:accent3>
        <a:srgbClr val="E2CAAA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Impac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3.xml><?xml version="1.0" encoding="utf-8"?>
<a:theme xmlns:a="http://schemas.openxmlformats.org/drawingml/2006/main" name="1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4.xml><?xml version="1.0" encoding="utf-8"?>
<a:theme xmlns:a="http://schemas.openxmlformats.org/drawingml/2006/main" name="2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F1010-27C6-4AEC-9101-E04F0DFBF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para deportes extremos</Template>
  <TotalTime>752</TotalTime>
  <Words>465</Words>
  <Application>Microsoft Office PowerPoint</Application>
  <PresentationFormat>Presentación en pantalla (4:3)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Agency FB</vt:lpstr>
      <vt:lpstr>Arial</vt:lpstr>
      <vt:lpstr>Gill Sans MT</vt:lpstr>
      <vt:lpstr>Impact</vt:lpstr>
      <vt:lpstr>Tema de Office</vt:lpstr>
      <vt:lpstr>Insignia</vt:lpstr>
      <vt:lpstr>1_Insignia</vt:lpstr>
      <vt:lpstr>2_Insignia</vt:lpstr>
      <vt:lpstr>SPORTS AND FREE TIME ACTIVITIES</vt:lpstr>
      <vt:lpstr>OBJECTIVES</vt:lpstr>
      <vt:lpstr>SHOULD and MUST</vt:lpstr>
      <vt:lpstr>EASY RULES</vt:lpstr>
      <vt:lpstr>EDUCATIONAL LINKS</vt:lpstr>
      <vt:lpstr>Write Advice or Obligation</vt:lpstr>
      <vt:lpstr>  Complete with should or must </vt:lpstr>
      <vt:lpstr>Complete with shouldn't or mustn't</vt:lpstr>
      <vt:lpstr>Choose the correct answer</vt:lpstr>
      <vt:lpstr>Make sentences</vt:lpstr>
      <vt:lpstr>Make sentences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AND FREE TIME ACTIVITIES</dc:title>
  <dc:subject/>
  <dc:creator>dell</dc:creator>
  <cp:keywords/>
  <dc:description/>
  <cp:lastModifiedBy>dell</cp:lastModifiedBy>
  <cp:revision>8</cp:revision>
  <dcterms:created xsi:type="dcterms:W3CDTF">2026-07-06T02:36:56Z</dcterms:created>
  <dcterms:modified xsi:type="dcterms:W3CDTF">2026-07-06T15:09:19Z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TC010902863082</vt:lpwstr>
  </property>
</Properties>
</file>