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</p:sldMasterIdLst>
  <p:notesMasterIdLst>
    <p:notesMasterId r:id="rId54"/>
  </p:notesMasterIdLst>
  <p:handoutMasterIdLst>
    <p:handoutMasterId r:id="rId55"/>
  </p:handoutMasterIdLst>
  <p:sldIdLst>
    <p:sldId id="256" r:id="rId11"/>
    <p:sldId id="257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302" r:id="rId20"/>
    <p:sldId id="284" r:id="rId21"/>
    <p:sldId id="285" r:id="rId22"/>
    <p:sldId id="288" r:id="rId23"/>
    <p:sldId id="286" r:id="rId24"/>
    <p:sldId id="289" r:id="rId25"/>
    <p:sldId id="290" r:id="rId26"/>
    <p:sldId id="293" r:id="rId27"/>
    <p:sldId id="294" r:id="rId28"/>
    <p:sldId id="295" r:id="rId29"/>
    <p:sldId id="280" r:id="rId30"/>
    <p:sldId id="307" r:id="rId31"/>
    <p:sldId id="308" r:id="rId32"/>
    <p:sldId id="309" r:id="rId33"/>
    <p:sldId id="303" r:id="rId34"/>
    <p:sldId id="306" r:id="rId35"/>
    <p:sldId id="305" r:id="rId36"/>
    <p:sldId id="304" r:id="rId37"/>
    <p:sldId id="281" r:id="rId38"/>
    <p:sldId id="287" r:id="rId39"/>
    <p:sldId id="263" r:id="rId40"/>
    <p:sldId id="264" r:id="rId41"/>
    <p:sldId id="265" r:id="rId42"/>
    <p:sldId id="291" r:id="rId43"/>
    <p:sldId id="261" r:id="rId44"/>
    <p:sldId id="292" r:id="rId45"/>
    <p:sldId id="266" r:id="rId46"/>
    <p:sldId id="296" r:id="rId47"/>
    <p:sldId id="300" r:id="rId48"/>
    <p:sldId id="301" r:id="rId49"/>
    <p:sldId id="298" r:id="rId50"/>
    <p:sldId id="299" r:id="rId51"/>
    <p:sldId id="297" r:id="rId52"/>
    <p:sldId id="267" r:id="rId53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F66CC"/>
    <a:srgbClr val="FFFF66"/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53" autoAdjust="0"/>
    <p:restoredTop sz="94660"/>
  </p:normalViewPr>
  <p:slideViewPr>
    <p:cSldViewPr snapToGrid="0">
      <p:cViewPr varScale="1">
        <p:scale>
          <a:sx n="73" d="100"/>
          <a:sy n="73" d="100"/>
        </p:scale>
        <p:origin x="9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47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tableStyles" Target="tableStyle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74B7448-7A1A-4152-8C43-2B8EA0ACE980}" type="datetime1">
              <a:rPr lang="es-ES" smtClean="0"/>
              <a:t>08/07/2026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1A84DBA3-0E8D-4848-B1FC-9E9CB5A609E4}" type="datetime1">
              <a:rPr lang="es-ES" noProof="0" smtClean="0"/>
              <a:pPr/>
              <a:t>08/07/2026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935E2820-AFE1-45FA-949E-17BDB534E1DC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241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5943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2341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762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7484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1915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6524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2F3A23-5D3B-4EEB-8401-67C1E1C4E4FD}" type="datetime1">
              <a:rPr lang="es-ES" noProof="0" smtClean="0"/>
              <a:pPr/>
              <a:t>08/07/2026</a:t>
            </a:fld>
            <a:endParaRPr lang="es-ES" noProof="0" dirty="0"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274BC01-8283-4412-A750-9470ADB35F66}" type="datetime1">
              <a:rPr lang="es-ES" noProof="0" smtClean="0"/>
              <a:pPr/>
              <a:t>08/07/2026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FF2D004-E54C-407F-AA91-4A221359DF90}" type="datetime1">
              <a:rPr lang="es-ES" noProof="0" smtClean="0"/>
              <a:pPr/>
              <a:t>08/07/2026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DBBCA44-E97A-4819-ABB4-139F749845ED}" type="datetime1">
              <a:rPr lang="es-ES" noProof="0" smtClean="0"/>
              <a:pPr/>
              <a:t>08/07/2026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F8CC6E-A133-489E-9766-03A4B67A1467}" type="datetime1">
              <a:rPr lang="es-ES" noProof="0" smtClean="0"/>
              <a:pPr/>
              <a:t>08/07/2026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0E08610-5182-441B-90C7-6A4A9A84C431}" type="datetime1">
              <a:rPr lang="es-ES" noProof="0" smtClean="0"/>
              <a:pPr/>
              <a:t>08/07/2026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361E41A-78BD-485B-9134-D3B10F21247A}" type="datetime1">
              <a:rPr lang="es-ES" noProof="0" smtClean="0"/>
              <a:pPr/>
              <a:t>08/07/2026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F40D475-64E7-4F7A-9EEE-3B47B54E1071}" type="datetime1">
              <a:rPr lang="es-ES" noProof="0" smtClean="0"/>
              <a:pPr/>
              <a:t>08/07/2026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F2E6CD-E62C-485A-AEE5-F467C10A2B50}" type="datetime1">
              <a:rPr lang="es-ES" noProof="0" smtClean="0"/>
              <a:pPr/>
              <a:t>08/07/2026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9052A6-8551-477B-8111-1FB3EA9618C2}" type="datetime1">
              <a:rPr lang="es-ES" noProof="0" smtClean="0"/>
              <a:pPr/>
              <a:t>08/07/2026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BECAFB-4914-413C-8EDD-C4819D72CDD6}" type="datetime1">
              <a:rPr lang="es-ES" noProof="0" smtClean="0"/>
              <a:pPr/>
              <a:t>08/07/2026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6291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6527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577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996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349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681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0272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374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3972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658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2436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40645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29169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7418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64328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199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92348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340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34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2282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9776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4941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1337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3653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9716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36009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2098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6729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3911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4662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0750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3066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42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57830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7168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088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447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3717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9063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4568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43836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7217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7387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0034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1304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2342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3746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0986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6050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7202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45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998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5176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1551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19520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83474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85845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59462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5373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2625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5835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6126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3373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75725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055070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0191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0246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2006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81489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98922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36045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2894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26185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3601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18485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637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3865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2153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2782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12875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17004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3987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895433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2603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01190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29767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9065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4401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80883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8636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4751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48210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413709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38214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65226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4321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46971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91233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53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fld id="{47B18C25-07DC-4FD2-9915-FADBCF041A6E}" type="datetime1">
              <a:rPr lang="es-ES" noProof="0" smtClean="0"/>
              <a:pPr/>
              <a:t>08/07/2026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318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06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9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65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002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99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49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91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3443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unit%201%202do%20basico%20kolibri.ppt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T6EFEpP9mc&amp;list=RD8_Fr6EwRJsw&amp;index=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8irSFvoyLHQ&amp;list=PLN8DQHdZDXwbd4DXeOgiwHC2wP3mzXKs0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ACTION VERBS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UNIT 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DE SALUDO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228600" lvl="0">
              <a:spcBef>
                <a:spcPts val="1000"/>
              </a:spcBef>
              <a:buSzTx/>
              <a:buFont typeface="Arial" panose="020B0604020202020204" pitchFamily="34" charset="0"/>
              <a:buChar char="•"/>
            </a:pPr>
            <a:r>
              <a:rPr lang="es-CL" sz="2800" dirty="0">
                <a:solidFill>
                  <a:prstClr val="black"/>
                </a:solidFill>
                <a:latin typeface="Calibri" panose="020F0502020204030204"/>
                <a:hlinkClick r:id="rId3" action="ppaction://hlinkpres?slideindex=1&amp;slidetitle="/>
              </a:rPr>
              <a:t>https://www.google.com/search?q=canciones+inglesas+para+ni%C3%B1os+saludos+en+ingl%C3%A9s+letra&amp;rlz=1C1AVFB_enCL895CL895&amp;oq=canciones+inglesas+para+ni%C3%B1o&amp;aqs=chrome.0.0i512j69i57j0i512j0i22i30l7.11958j0j15&amp;sourceid=chrome&amp;ie=UTF-8#fpstate=ive&amp;vld=cid:f00acd33,vid:gghDRJVxFxU,st:0</a:t>
            </a:r>
            <a:endParaRPr lang="es-CL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45720" indent="0" rtl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9397" y="365125"/>
            <a:ext cx="11243257" cy="1325563"/>
          </a:xfrm>
        </p:spPr>
        <p:txBody>
          <a:bodyPr>
            <a:noAutofit/>
          </a:bodyPr>
          <a:lstStyle/>
          <a:p>
            <a:pPr algn="ctr"/>
            <a:r>
              <a:rPr lang="es-CL" sz="5400" b="1" dirty="0" smtClean="0">
                <a:solidFill>
                  <a:srgbClr val="FFC000"/>
                </a:solidFill>
                <a:latin typeface="Arial Rounded MT Bold" panose="020F0704030504030204" pitchFamily="34" charset="0"/>
              </a:rPr>
              <a:t>EVERYDAY = TODOS LOS DÍAS</a:t>
            </a:r>
            <a:endParaRPr lang="es-CL" sz="5400" b="1" dirty="0">
              <a:solidFill>
                <a:srgbClr val="FFC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8557" y="2373267"/>
            <a:ext cx="8270598" cy="404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0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6215" y="183864"/>
            <a:ext cx="11694016" cy="1325563"/>
          </a:xfrm>
        </p:spPr>
        <p:txBody>
          <a:bodyPr/>
          <a:lstStyle/>
          <a:p>
            <a:pPr algn="ctr"/>
            <a:r>
              <a:rPr lang="es-CL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I GO TO SCHOOL = YO VOY AL COLEGIO</a:t>
            </a:r>
            <a:endParaRPr lang="es-CL" b="1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93" r="5369"/>
          <a:stretch/>
        </p:blipFill>
        <p:spPr>
          <a:xfrm>
            <a:off x="3181082" y="1509427"/>
            <a:ext cx="5705341" cy="525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822805" cy="1325563"/>
          </a:xfrm>
        </p:spPr>
        <p:txBody>
          <a:bodyPr/>
          <a:lstStyle/>
          <a:p>
            <a:r>
              <a:rPr lang="es-CL" b="1" dirty="0" smtClean="0">
                <a:solidFill>
                  <a:schemeClr val="accent3">
                    <a:lumMod val="50000"/>
                  </a:schemeClr>
                </a:solidFill>
                <a:latin typeface="Arial Rounded MT Bold" panose="020F0704030504030204" pitchFamily="34" charset="0"/>
              </a:rPr>
              <a:t>I MEET MY FRIENDS = YO ME ENCUENTRO CON MIS AMIGOS</a:t>
            </a:r>
            <a:endParaRPr lang="es-CL" b="1" dirty="0">
              <a:solidFill>
                <a:schemeClr val="accent3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665" b="17380"/>
          <a:stretch/>
        </p:blipFill>
        <p:spPr>
          <a:xfrm>
            <a:off x="2472744" y="1867437"/>
            <a:ext cx="7226876" cy="479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73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788" y="365125"/>
            <a:ext cx="12063211" cy="1325563"/>
          </a:xfrm>
        </p:spPr>
        <p:txBody>
          <a:bodyPr>
            <a:normAutofit/>
          </a:bodyPr>
          <a:lstStyle/>
          <a:p>
            <a:r>
              <a:rPr lang="es-CL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WE ALL SAY…=TODOS NOSOTROS DECIMOS…</a:t>
            </a:r>
            <a:endParaRPr lang="es-CL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24" t="3303" r="3558" b="11983"/>
          <a:stretch/>
        </p:blipFill>
        <p:spPr>
          <a:xfrm>
            <a:off x="1577917" y="2068415"/>
            <a:ext cx="7707751" cy="448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550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888" y="0"/>
            <a:ext cx="11818513" cy="6473178"/>
          </a:xfrm>
        </p:spPr>
        <p:txBody>
          <a:bodyPr>
            <a:normAutofit/>
          </a:bodyPr>
          <a:lstStyle/>
          <a:p>
            <a:endParaRPr lang="es-CL" sz="4000" dirty="0" smtClean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HOW ARE YOU? = ¿CÓMO ESTÁS TÚ?</a:t>
            </a:r>
          </a:p>
          <a:p>
            <a:endParaRPr lang="es-CL" sz="4800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4800" dirty="0" smtClean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I’M GOOD, I’M GREAT = </a:t>
            </a:r>
          </a:p>
          <a:p>
            <a:pPr marL="0" indent="0">
              <a:buNone/>
            </a:pPr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ESTOY BIEN, ESTOY GENIAL</a:t>
            </a:r>
          </a:p>
          <a:p>
            <a:pPr marL="0" indent="0">
              <a:buNone/>
            </a:pPr>
            <a:endParaRPr lang="es-CL" sz="4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HOW ABOUT YOU? = ¿Y TÚ?</a:t>
            </a:r>
            <a:endParaRPr lang="es-CL" sz="4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6281"/>
          <a:stretch/>
        </p:blipFill>
        <p:spPr>
          <a:xfrm>
            <a:off x="7418231" y="2818778"/>
            <a:ext cx="1380186" cy="129926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6096" t="7644" r="5024" b="30681"/>
          <a:stretch/>
        </p:blipFill>
        <p:spPr>
          <a:xfrm>
            <a:off x="9865217" y="0"/>
            <a:ext cx="2202288" cy="229041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5656" y="4651578"/>
            <a:ext cx="1561849" cy="220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50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09622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CL" sz="54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I GO AND  PLAY = YO VOY Y JUEGO</a:t>
            </a:r>
            <a:endParaRPr lang="es-CL" sz="54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0772" y="2137893"/>
            <a:ext cx="7272730" cy="407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61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6214" y="759854"/>
            <a:ext cx="11539471" cy="58034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L" sz="3600" dirty="0" smtClean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WHAT’S YOUR NAME?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¿CUÁL ES TU NOMBRE?</a:t>
            </a:r>
          </a:p>
          <a:p>
            <a:endParaRPr lang="es-CL" sz="3600" dirty="0" smtClean="0">
              <a:latin typeface="Arial Rounded MT Bold" panose="020F0704030504030204" pitchFamily="34" charset="0"/>
            </a:endParaRPr>
          </a:p>
          <a:p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NICE TO MEET YOU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GUSTO EN CONOCERTE</a:t>
            </a:r>
          </a:p>
          <a:p>
            <a:endParaRPr lang="es-CL" sz="3600" dirty="0" smtClean="0">
              <a:latin typeface="Arial Rounded MT Bold" panose="020F0704030504030204" pitchFamily="34" charset="0"/>
            </a:endParaRPr>
          </a:p>
          <a:p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DO YOU WANT TO PLAY?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¿QUIERES JUGAR?</a:t>
            </a:r>
            <a:endParaRPr lang="es-CL" sz="3600" b="1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499" b="16458"/>
          <a:stretch/>
        </p:blipFill>
        <p:spPr>
          <a:xfrm>
            <a:off x="3000778" y="0"/>
            <a:ext cx="5061397" cy="179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20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45720" indent="0">
              <a:buNone/>
            </a:pPr>
            <a:r>
              <a:rPr lang="es-ES" dirty="0">
                <a:hlinkClick r:id="rId3"/>
              </a:rPr>
              <a:t>https://</a:t>
            </a:r>
            <a:r>
              <a:rPr lang="es-ES" dirty="0" smtClean="0">
                <a:hlinkClick r:id="rId3"/>
              </a:rPr>
              <a:t>www.youtube.com/watch?v=9T6EFEpP9mc&amp;list=RD8_Fr6EwRJsw&amp;index=2</a:t>
            </a:r>
            <a:endParaRPr lang="es-ES" dirty="0" smtClean="0"/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CL" u="sng" dirty="0"/>
              <a:t>Cuento:</a:t>
            </a:r>
          </a:p>
          <a:p>
            <a:pPr marL="45720" indent="0">
              <a:buNone/>
            </a:pPr>
            <a:r>
              <a:rPr lang="es-CL" dirty="0">
                <a:hlinkClick r:id="rId4"/>
              </a:rPr>
              <a:t>https://www.youtube.com/watch?v=8irSFvoyLHQ&amp;list=PLN8DQHdZDXwbd4DXeOgiwHC2wP3mzXKs0</a:t>
            </a:r>
            <a:endParaRPr lang="es-CL" dirty="0"/>
          </a:p>
          <a:p>
            <a:pPr marL="45720" indent="0">
              <a:buNone/>
            </a:pPr>
            <a:r>
              <a:rPr lang="es-CL" dirty="0"/>
              <a:t>(en curso)</a:t>
            </a:r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4120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047206" y="5211445"/>
            <a:ext cx="10515600" cy="1325563"/>
          </a:xfrm>
        </p:spPr>
        <p:txBody>
          <a:bodyPr>
            <a:normAutofit/>
          </a:bodyPr>
          <a:lstStyle/>
          <a:p>
            <a:r>
              <a:rPr lang="es-MX" sz="8800" b="1" dirty="0" smtClean="0"/>
              <a:t>Run</a:t>
            </a:r>
            <a:r>
              <a:rPr lang="es-MX" sz="6000" u="sng" dirty="0" smtClean="0"/>
              <a:t> </a:t>
            </a:r>
            <a:endParaRPr lang="en-US" sz="6000" u="sng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122024" y="430485"/>
            <a:ext cx="4754834" cy="475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0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1080" y="5002439"/>
            <a:ext cx="10515600" cy="1325563"/>
          </a:xfrm>
        </p:spPr>
        <p:txBody>
          <a:bodyPr>
            <a:normAutofit/>
          </a:bodyPr>
          <a:lstStyle/>
          <a:p>
            <a:r>
              <a:rPr lang="es-MX" sz="6600" dirty="0" err="1" smtClean="0">
                <a:solidFill>
                  <a:schemeClr val="tx2"/>
                </a:solidFill>
              </a:rPr>
              <a:t>Sleep</a:t>
            </a:r>
            <a:endParaRPr lang="en-US" sz="6600" u="sng" dirty="0">
              <a:solidFill>
                <a:schemeClr val="tx2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531" y="0"/>
            <a:ext cx="5393599" cy="476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3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4494" y="1831602"/>
            <a:ext cx="4273923" cy="469964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152847" y="261942"/>
            <a:ext cx="380556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Kick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083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7206" y="5080816"/>
            <a:ext cx="10515600" cy="1325563"/>
          </a:xfrm>
        </p:spPr>
        <p:txBody>
          <a:bodyPr>
            <a:normAutofit/>
          </a:bodyPr>
          <a:lstStyle/>
          <a:p>
            <a:r>
              <a:rPr lang="es-MX" sz="72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Dance</a:t>
            </a:r>
            <a:endParaRPr lang="en-US" sz="7200" b="1" u="sng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7633"/>
          <a:stretch/>
        </p:blipFill>
        <p:spPr>
          <a:xfrm>
            <a:off x="1661107" y="653143"/>
            <a:ext cx="8328645" cy="351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6262" b="5190"/>
          <a:stretch/>
        </p:blipFill>
        <p:spPr>
          <a:xfrm>
            <a:off x="5381897" y="104503"/>
            <a:ext cx="4349932" cy="657508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79828" y="2607217"/>
            <a:ext cx="444036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Climb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692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468" y="631666"/>
            <a:ext cx="5697584" cy="569758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460899" y="2405632"/>
            <a:ext cx="33313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Drink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600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01148" y="2451652"/>
            <a:ext cx="335279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88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Jump</a:t>
            </a:r>
            <a:endParaRPr lang="es-ES" sz="8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4453" y="279044"/>
            <a:ext cx="5014706" cy="634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45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963865" y="2649283"/>
            <a:ext cx="332014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Catch</a:t>
            </a:r>
            <a:endParaRPr lang="es-ES" sz="8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0346" t="4031" r="9710"/>
          <a:stretch/>
        </p:blipFill>
        <p:spPr>
          <a:xfrm>
            <a:off x="5784613" y="940904"/>
            <a:ext cx="4605092" cy="552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4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06771" y="2596274"/>
            <a:ext cx="248016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Eat</a:t>
            </a:r>
            <a:endParaRPr lang="es-ES" sz="115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915" y="328819"/>
            <a:ext cx="58293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47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528" b="5749"/>
          <a:stretch/>
        </p:blipFill>
        <p:spPr>
          <a:xfrm>
            <a:off x="2090057" y="0"/>
            <a:ext cx="7929154" cy="6858000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8352470" y="583386"/>
            <a:ext cx="1258387" cy="10580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178" y="4567814"/>
            <a:ext cx="1274174" cy="10729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7874" y="1928946"/>
            <a:ext cx="1274174" cy="107298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7258" y="3429000"/>
            <a:ext cx="1274174" cy="107298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296" y="485841"/>
            <a:ext cx="1274174" cy="107298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897" y="485841"/>
            <a:ext cx="1274174" cy="107298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9412" y="456624"/>
            <a:ext cx="1274174" cy="107298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883" y="5522373"/>
            <a:ext cx="1274174" cy="107298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797" y="5495908"/>
            <a:ext cx="1274174" cy="107298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965" y="4133817"/>
            <a:ext cx="1274174" cy="107298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11704"/>
            <a:ext cx="1274174" cy="107298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970" y="2999641"/>
            <a:ext cx="1274174" cy="1072989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797" y="2811032"/>
            <a:ext cx="1274174" cy="1072989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434" y="5640803"/>
            <a:ext cx="1274174" cy="107298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017" y="4133816"/>
            <a:ext cx="1274174" cy="107298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803" y="511795"/>
            <a:ext cx="1274174" cy="107298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970" y="1882308"/>
            <a:ext cx="127417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9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8000" b="1" dirty="0" smtClean="0">
                <a:solidFill>
                  <a:srgbClr val="FF0000"/>
                </a:solidFill>
              </a:rPr>
              <a:t>READ</a:t>
            </a:r>
            <a:endParaRPr lang="en-US" sz="8000" b="1" dirty="0">
              <a:solidFill>
                <a:srgbClr val="FF0000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6018" y="1690688"/>
            <a:ext cx="3655918" cy="43513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4575" r="3805" b="6163"/>
          <a:stretch/>
        </p:blipFill>
        <p:spPr>
          <a:xfrm>
            <a:off x="5591284" y="2543266"/>
            <a:ext cx="5188721" cy="312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72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8000" b="1" dirty="0" smtClean="0">
                <a:solidFill>
                  <a:srgbClr val="FF0000"/>
                </a:solidFill>
              </a:rPr>
              <a:t>SWIM</a:t>
            </a:r>
            <a:endParaRPr lang="en-US" sz="8000" b="1" dirty="0">
              <a:solidFill>
                <a:srgbClr val="FF0000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3941" y="1690688"/>
            <a:ext cx="5307088" cy="43513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9523" r="9512" b="20367"/>
          <a:stretch/>
        </p:blipFill>
        <p:spPr>
          <a:xfrm>
            <a:off x="6936377" y="2670265"/>
            <a:ext cx="4624253" cy="306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11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8000" b="1" dirty="0" smtClean="0">
                <a:solidFill>
                  <a:srgbClr val="FF0000"/>
                </a:solidFill>
              </a:rPr>
              <a:t>WALK</a:t>
            </a:r>
            <a:endParaRPr lang="en-US" sz="8000" b="1" dirty="0">
              <a:solidFill>
                <a:srgbClr val="FF0000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5325" y="1690688"/>
            <a:ext cx="4351338" cy="43513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788" y="1690688"/>
            <a:ext cx="445669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8688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rgbClr val="7030A0"/>
                </a:solidFill>
              </a:rPr>
              <a:t>Complete </a:t>
            </a:r>
            <a:r>
              <a:rPr lang="es-MX" b="1" dirty="0" err="1" smtClean="0">
                <a:solidFill>
                  <a:srgbClr val="7030A0"/>
                </a:solidFill>
              </a:rPr>
              <a:t>with</a:t>
            </a:r>
            <a:r>
              <a:rPr lang="es-MX" b="1" dirty="0" smtClean="0">
                <a:solidFill>
                  <a:srgbClr val="7030A0"/>
                </a:solidFill>
              </a:rPr>
              <a:t> </a:t>
            </a:r>
            <a:r>
              <a:rPr lang="es-MX" b="1" dirty="0" err="1" smtClean="0">
                <a:solidFill>
                  <a:srgbClr val="7030A0"/>
                </a:solidFill>
              </a:rPr>
              <a:t>the</a:t>
            </a:r>
            <a:r>
              <a:rPr lang="es-MX" b="1" dirty="0" smtClean="0">
                <a:solidFill>
                  <a:srgbClr val="7030A0"/>
                </a:solidFill>
              </a:rPr>
              <a:t> </a:t>
            </a:r>
            <a:r>
              <a:rPr lang="es-MX" b="1" dirty="0" err="1" smtClean="0">
                <a:solidFill>
                  <a:srgbClr val="7030A0"/>
                </a:solidFill>
              </a:rPr>
              <a:t>correct</a:t>
            </a:r>
            <a:r>
              <a:rPr lang="es-MX" b="1" dirty="0" smtClean="0">
                <a:solidFill>
                  <a:srgbClr val="7030A0"/>
                </a:solidFill>
              </a:rPr>
              <a:t> </a:t>
            </a:r>
            <a:r>
              <a:rPr lang="es-MX" b="1" dirty="0" err="1" smtClean="0">
                <a:solidFill>
                  <a:srgbClr val="7030A0"/>
                </a:solidFill>
              </a:rPr>
              <a:t>verb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Word Bank:</a:t>
            </a:r>
            <a:r>
              <a:rPr lang="en-US" dirty="0"/>
              <a:t> read – walk – </a:t>
            </a:r>
            <a:r>
              <a:rPr lang="en-US" dirty="0" smtClean="0"/>
              <a:t>swim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 smtClean="0"/>
              <a:t>_read_____</a:t>
            </a:r>
            <a:r>
              <a:rPr lang="en-US" dirty="0" smtClean="0"/>
              <a:t> </a:t>
            </a:r>
            <a:r>
              <a:rPr lang="en-US" dirty="0"/>
              <a:t>a book.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Fish can </a:t>
            </a:r>
            <a:r>
              <a:rPr lang="en-US" u="sng" dirty="0" smtClean="0"/>
              <a:t>_swim_.</a:t>
            </a:r>
            <a:r>
              <a:rPr lang="en-US" dirty="0" smtClean="0"/>
              <a:t>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 smtClean="0"/>
              <a:t>_walk__</a:t>
            </a:r>
            <a:r>
              <a:rPr lang="en-US" dirty="0" smtClean="0"/>
              <a:t> </a:t>
            </a:r>
            <a:r>
              <a:rPr lang="en-US" dirty="0"/>
              <a:t>to school.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Dolphins </a:t>
            </a:r>
            <a:r>
              <a:rPr lang="en-US" dirty="0"/>
              <a:t>can </a:t>
            </a:r>
            <a:r>
              <a:rPr lang="en-US" u="sng" dirty="0" smtClean="0"/>
              <a:t>_swim__.</a:t>
            </a:r>
            <a:r>
              <a:rPr lang="en-US" dirty="0" smtClean="0"/>
              <a:t>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She </a:t>
            </a:r>
            <a:r>
              <a:rPr lang="en-US" u="sng" dirty="0" smtClean="0"/>
              <a:t>_reads__</a:t>
            </a:r>
            <a:r>
              <a:rPr lang="en-US" dirty="0" smtClean="0"/>
              <a:t> </a:t>
            </a:r>
            <a:r>
              <a:rPr lang="en-US" dirty="0"/>
              <a:t>a story.</a:t>
            </a:r>
          </a:p>
          <a:p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7184572" y="1998617"/>
            <a:ext cx="38535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u="sng" dirty="0" smtClean="0">
                <a:solidFill>
                  <a:srgbClr val="7030A0"/>
                </a:solidFill>
              </a:rPr>
              <a:t>VOCABULARY</a:t>
            </a:r>
          </a:p>
          <a:p>
            <a:pPr algn="ctr"/>
            <a:endParaRPr lang="es-MX" dirty="0">
              <a:solidFill>
                <a:srgbClr val="7030A0"/>
              </a:solidFill>
            </a:endParaRPr>
          </a:p>
          <a:p>
            <a:pPr algn="just"/>
            <a:r>
              <a:rPr lang="es-MX" b="1" dirty="0" smtClean="0">
                <a:solidFill>
                  <a:srgbClr val="7030A0"/>
                </a:solidFill>
              </a:rPr>
              <a:t>FISH</a:t>
            </a:r>
            <a:r>
              <a:rPr lang="es-MX" dirty="0" smtClean="0">
                <a:solidFill>
                  <a:srgbClr val="7030A0"/>
                </a:solidFill>
              </a:rPr>
              <a:t> = PEZ</a:t>
            </a:r>
          </a:p>
          <a:p>
            <a:pPr algn="just"/>
            <a:r>
              <a:rPr lang="es-MX" b="1" dirty="0" smtClean="0">
                <a:solidFill>
                  <a:srgbClr val="7030A0"/>
                </a:solidFill>
              </a:rPr>
              <a:t>DOLPHINS</a:t>
            </a:r>
            <a:r>
              <a:rPr lang="es-MX" dirty="0" smtClean="0">
                <a:solidFill>
                  <a:srgbClr val="7030A0"/>
                </a:solidFill>
              </a:rPr>
              <a:t> = DELFINES</a:t>
            </a:r>
          </a:p>
          <a:p>
            <a:pPr algn="just"/>
            <a:r>
              <a:rPr lang="es-MX" b="1" dirty="0" smtClean="0">
                <a:solidFill>
                  <a:srgbClr val="7030A0"/>
                </a:solidFill>
              </a:rPr>
              <a:t>SHE</a:t>
            </a:r>
            <a:r>
              <a:rPr lang="es-MX" dirty="0" smtClean="0">
                <a:solidFill>
                  <a:srgbClr val="7030A0"/>
                </a:solidFill>
              </a:rPr>
              <a:t> = ELLA</a:t>
            </a:r>
          </a:p>
          <a:p>
            <a:pPr algn="just"/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197634" y="2037806"/>
            <a:ext cx="3866606" cy="16589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4247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latin typeface="Algerian" panose="04020705040A02060702" pitchFamily="82" charset="0"/>
              </a:rPr>
              <a:t>Unscramble the words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570135"/>
            <a:ext cx="5724644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DAER →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_READ____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KLAW →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_WALK_____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MSWI →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_SWIM_____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6123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True or False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Fish can read. </a:t>
            </a:r>
            <a:r>
              <a:rPr lang="en-US" u="sng" dirty="0" smtClean="0"/>
              <a:t>___F_______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I </a:t>
            </a:r>
            <a:r>
              <a:rPr lang="en-US" dirty="0"/>
              <a:t>can read a book. </a:t>
            </a:r>
            <a:r>
              <a:rPr lang="en-US" u="sng" dirty="0" smtClean="0"/>
              <a:t>_T_________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Birds can swim. </a:t>
            </a:r>
            <a:r>
              <a:rPr lang="en-US" u="sng" dirty="0" smtClean="0"/>
              <a:t>__F________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Penguins can swim. </a:t>
            </a:r>
            <a:r>
              <a:rPr lang="en-US" u="sng" dirty="0" smtClean="0"/>
              <a:t>_T_________</a:t>
            </a:r>
            <a:endParaRPr lang="en-US" u="sng" dirty="0" smtClean="0"/>
          </a:p>
          <a:p>
            <a:pPr>
              <a:lnSpc>
                <a:spcPct val="150000"/>
              </a:lnSpc>
              <a:buFont typeface="+mj-lt"/>
              <a:buAutoNum type="arabicPeriod"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Berlin Sans FB" panose="020E0602020502020306" pitchFamily="34" charset="0"/>
              </a:rPr>
              <a:t>DEVOLVERNOS A LA HOJA DE VERBOS A ENCERRAR LOS QUE HEMOS VISTO </a:t>
            </a:r>
            <a:endParaRPr lang="en-US" sz="2000" dirty="0">
              <a:latin typeface="Berlin Sans FB" panose="020E0602020502020306" pitchFamily="34" charset="0"/>
            </a:endParaRPr>
          </a:p>
          <a:p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7184572" y="1998617"/>
            <a:ext cx="38535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u="sng" dirty="0" smtClean="0">
                <a:solidFill>
                  <a:srgbClr val="7030A0"/>
                </a:solidFill>
              </a:rPr>
              <a:t>VOCABULARY</a:t>
            </a:r>
          </a:p>
          <a:p>
            <a:pPr algn="ctr"/>
            <a:endParaRPr lang="es-MX" dirty="0">
              <a:solidFill>
                <a:srgbClr val="7030A0"/>
              </a:solidFill>
            </a:endParaRPr>
          </a:p>
          <a:p>
            <a:pPr algn="just"/>
            <a:r>
              <a:rPr lang="es-MX" b="1" dirty="0" smtClean="0">
                <a:solidFill>
                  <a:srgbClr val="7030A0"/>
                </a:solidFill>
              </a:rPr>
              <a:t>BIRDS</a:t>
            </a:r>
            <a:r>
              <a:rPr lang="es-MX" dirty="0" smtClean="0">
                <a:solidFill>
                  <a:srgbClr val="7030A0"/>
                </a:solidFill>
              </a:rPr>
              <a:t>= PÁJAROS</a:t>
            </a:r>
          </a:p>
          <a:p>
            <a:pPr algn="just"/>
            <a:r>
              <a:rPr lang="es-MX" b="1" dirty="0" smtClean="0">
                <a:solidFill>
                  <a:srgbClr val="7030A0"/>
                </a:solidFill>
              </a:rPr>
              <a:t>PENGUINS</a:t>
            </a:r>
            <a:r>
              <a:rPr lang="es-MX" dirty="0" smtClean="0">
                <a:solidFill>
                  <a:srgbClr val="7030A0"/>
                </a:solidFill>
              </a:rPr>
              <a:t> = PINGÜINOS</a:t>
            </a:r>
          </a:p>
          <a:p>
            <a:pPr algn="just"/>
            <a:endParaRPr lang="es-MX" dirty="0" smtClean="0">
              <a:solidFill>
                <a:srgbClr val="7030A0"/>
              </a:solidFill>
            </a:endParaRPr>
          </a:p>
          <a:p>
            <a:pPr algn="just"/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Elipse 4"/>
          <p:cNvSpPr/>
          <p:nvPr/>
        </p:nvSpPr>
        <p:spPr>
          <a:xfrm>
            <a:off x="7053943" y="1690688"/>
            <a:ext cx="4193177" cy="229348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346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2941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9726" y="225082"/>
            <a:ext cx="10515600" cy="1631853"/>
          </a:xfrm>
        </p:spPr>
        <p:txBody>
          <a:bodyPr>
            <a:noAutofit/>
          </a:bodyPr>
          <a:lstStyle/>
          <a:p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>Complete </a:t>
            </a:r>
            <a:r>
              <a:rPr lang="es-CL" sz="5400" b="1" dirty="0" err="1">
                <a:solidFill>
                  <a:schemeClr val="tx2"/>
                </a:solidFill>
              </a:rPr>
              <a:t>with</a:t>
            </a:r>
            <a:r>
              <a:rPr lang="es-CL" sz="5400" b="1" dirty="0">
                <a:solidFill>
                  <a:schemeClr val="tx2"/>
                </a:solidFill>
              </a:rPr>
              <a:t> can / </a:t>
            </a:r>
            <a:r>
              <a:rPr lang="es-CL" sz="5400" b="1" dirty="0" err="1">
                <a:solidFill>
                  <a:schemeClr val="tx2"/>
                </a:solidFill>
              </a:rPr>
              <a:t>can’t</a:t>
            </a: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endParaRPr lang="es-CL" sz="5400" b="1" dirty="0">
              <a:solidFill>
                <a:schemeClr val="tx2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13117" y="2141304"/>
            <a:ext cx="9888583" cy="4267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_can__</a:t>
            </a:r>
            <a:r>
              <a:rPr lang="en-US" sz="2800" dirty="0" smtClean="0"/>
              <a:t> </a:t>
            </a:r>
            <a:r>
              <a:rPr lang="en-US" sz="2800" b="1" dirty="0"/>
              <a:t>run</a:t>
            </a:r>
            <a:r>
              <a:rPr lang="en-US" sz="2800" dirty="0"/>
              <a:t> fast. </a:t>
            </a:r>
            <a:r>
              <a:rPr lang="en-US" sz="2800" dirty="0" smtClean="0"/>
              <a:t>🏃 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correr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rápido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_can’t__</a:t>
            </a:r>
            <a:r>
              <a:rPr lang="en-US" sz="2800" dirty="0" smtClean="0"/>
              <a:t> </a:t>
            </a:r>
            <a:r>
              <a:rPr lang="en-US" sz="2800" b="1" dirty="0"/>
              <a:t>sleep</a:t>
            </a:r>
            <a:r>
              <a:rPr lang="en-US" sz="2800" dirty="0"/>
              <a:t> in class. </a:t>
            </a:r>
            <a:r>
              <a:rPr lang="en-US" sz="2800" dirty="0" smtClean="0"/>
              <a:t>😴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no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dormir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clases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_can___</a:t>
            </a:r>
            <a:r>
              <a:rPr lang="en-US" sz="2800" dirty="0" smtClean="0"/>
              <a:t> </a:t>
            </a:r>
            <a:r>
              <a:rPr lang="en-US" sz="2800" b="1" dirty="0"/>
              <a:t>dance</a:t>
            </a:r>
            <a:r>
              <a:rPr lang="en-US" sz="2800" dirty="0"/>
              <a:t> very well. </a:t>
            </a:r>
            <a:r>
              <a:rPr lang="en-US" sz="2800" dirty="0" smtClean="0"/>
              <a:t>💃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bailar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muy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bien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Babies </a:t>
            </a:r>
            <a:r>
              <a:rPr lang="en-US" sz="2800" u="sng" dirty="0" smtClean="0"/>
              <a:t>_can’t_</a:t>
            </a:r>
            <a:r>
              <a:rPr lang="en-US" sz="2800" dirty="0" smtClean="0"/>
              <a:t> </a:t>
            </a:r>
            <a:r>
              <a:rPr lang="en-US" sz="2800" b="1" dirty="0"/>
              <a:t>dance</a:t>
            </a:r>
            <a:r>
              <a:rPr lang="en-US" sz="2800" dirty="0" smtClean="0"/>
              <a:t>. </a:t>
            </a:r>
            <a:r>
              <a:rPr lang="en-US" sz="2800" dirty="0" smtClean="0">
                <a:solidFill>
                  <a:srgbClr val="FF0000"/>
                </a:solidFill>
              </a:rPr>
              <a:t>Los </a:t>
            </a:r>
            <a:r>
              <a:rPr lang="en-US" sz="2800" dirty="0" err="1" smtClean="0">
                <a:solidFill>
                  <a:srgbClr val="FF0000"/>
                </a:solidFill>
              </a:rPr>
              <a:t>bebes</a:t>
            </a:r>
            <a:r>
              <a:rPr lang="en-US" sz="2800" dirty="0" smtClean="0">
                <a:solidFill>
                  <a:srgbClr val="FF0000"/>
                </a:solidFill>
              </a:rPr>
              <a:t> no </a:t>
            </a:r>
            <a:r>
              <a:rPr lang="en-US" sz="2800" dirty="0" err="1" smtClean="0">
                <a:solidFill>
                  <a:srgbClr val="FF0000"/>
                </a:solidFill>
              </a:rPr>
              <a:t>pueden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bailar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</a:t>
            </a:r>
            <a:r>
              <a:rPr lang="en-US" sz="2800" dirty="0" smtClean="0"/>
              <a:t> </a:t>
            </a:r>
            <a:r>
              <a:rPr lang="en-US" sz="2800" b="1" dirty="0"/>
              <a:t>run</a:t>
            </a:r>
            <a:r>
              <a:rPr lang="en-US" sz="2800" dirty="0"/>
              <a:t> in the park</a:t>
            </a:r>
            <a:r>
              <a:rPr lang="en-US" sz="2800" dirty="0" smtClean="0"/>
              <a:t>.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correr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en</a:t>
            </a:r>
            <a:r>
              <a:rPr lang="en-US" sz="2800" dirty="0" smtClean="0">
                <a:solidFill>
                  <a:srgbClr val="FF0000"/>
                </a:solidFill>
              </a:rPr>
              <a:t> el </a:t>
            </a:r>
            <a:r>
              <a:rPr lang="en-US" sz="2800" dirty="0" err="1" smtClean="0">
                <a:solidFill>
                  <a:srgbClr val="FF0000"/>
                </a:solidFill>
              </a:rPr>
              <a:t>parque</a:t>
            </a:r>
            <a:endParaRPr lang="es-CL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42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" y="1857103"/>
            <a:ext cx="3043646" cy="304364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t="12263" b="15091"/>
          <a:stretch/>
        </p:blipFill>
        <p:spPr>
          <a:xfrm>
            <a:off x="4145440" y="2332361"/>
            <a:ext cx="3535486" cy="25683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4973" y="1857103"/>
            <a:ext cx="2753285" cy="2753285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MEMORY GAME</a:t>
            </a:r>
            <a:endParaRPr lang="en-US" sz="60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27" y="5092065"/>
            <a:ext cx="10516511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9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65715" y="529045"/>
            <a:ext cx="4352542" cy="4780356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751013" y="5360125"/>
            <a:ext cx="9372600" cy="1200416"/>
          </a:xfrm>
        </p:spPr>
        <p:txBody>
          <a:bodyPr/>
          <a:lstStyle/>
          <a:p>
            <a:r>
              <a:rPr lang="es-MX" dirty="0" smtClean="0"/>
              <a:t>HE CAN KICK  </a:t>
            </a:r>
            <a:r>
              <a:rPr lang="es-MX" u="sng" dirty="0" smtClean="0"/>
              <a:t>VERDADERO</a:t>
            </a:r>
            <a:r>
              <a:rPr lang="es-MX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0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9700" y="5383264"/>
            <a:ext cx="9372600" cy="1200416"/>
          </a:xfrm>
        </p:spPr>
        <p:txBody>
          <a:bodyPr rtlCol="0"/>
          <a:lstStyle/>
          <a:p>
            <a:pPr rtl="0"/>
            <a:r>
              <a:rPr lang="es-ES" dirty="0" smtClean="0"/>
              <a:t>HE CAN´T DRINK </a:t>
            </a:r>
            <a:r>
              <a:rPr lang="es-ES" u="sng" dirty="0" smtClean="0"/>
              <a:t>FALSO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b="9154"/>
          <a:stretch/>
        </p:blipFill>
        <p:spPr>
          <a:xfrm>
            <a:off x="3245873" y="0"/>
            <a:ext cx="5700254" cy="517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3105" y="5255623"/>
            <a:ext cx="6922724" cy="1200416"/>
          </a:xfrm>
        </p:spPr>
        <p:txBody>
          <a:bodyPr rtlCol="0"/>
          <a:lstStyle/>
          <a:p>
            <a:pPr rtl="0"/>
            <a:r>
              <a:rPr lang="es-ES" dirty="0" smtClean="0"/>
              <a:t>HE CAN’T CLIMB </a:t>
            </a:r>
            <a:r>
              <a:rPr lang="es-ES" u="sng" dirty="0" smtClean="0"/>
              <a:t>FALSO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0187" y="152986"/>
            <a:ext cx="4346825" cy="657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4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u="sng" dirty="0" err="1" smtClean="0">
                <a:solidFill>
                  <a:srgbClr val="FF0000"/>
                </a:solidFill>
              </a:rPr>
              <a:t>Write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the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correct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letter</a:t>
            </a:r>
            <a:endParaRPr lang="en-US" sz="4400" u="sng" dirty="0">
              <a:solidFill>
                <a:srgbClr val="FF0000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392891" y="2196301"/>
            <a:ext cx="10974977" cy="4661672"/>
          </a:xfrm>
        </p:spPr>
        <p:txBody>
          <a:bodyPr numCol="2">
            <a:normAutofit fontScale="40000" lnSpcReduction="20000"/>
          </a:bodyPr>
          <a:lstStyle/>
          <a:p>
            <a:pPr>
              <a:lnSpc>
                <a:spcPct val="170000"/>
              </a:lnSpc>
            </a:pPr>
            <a:r>
              <a:rPr lang="en-US" sz="8600" dirty="0" smtClean="0">
                <a:solidFill>
                  <a:schemeClr val="tx2"/>
                </a:solidFill>
              </a:rPr>
              <a:t>Kick </a:t>
            </a:r>
            <a:r>
              <a:rPr lang="en-US" sz="8600" dirty="0">
                <a:solidFill>
                  <a:schemeClr val="tx2"/>
                </a:solidFill>
              </a:rPr>
              <a:t>→ </a:t>
            </a:r>
            <a:r>
              <a:rPr lang="en-US" sz="8600" u="sng" dirty="0" smtClean="0">
                <a:solidFill>
                  <a:schemeClr val="tx2"/>
                </a:solidFill>
              </a:rPr>
              <a:t>_b____</a:t>
            </a:r>
            <a:r>
              <a:rPr lang="en-US" sz="8600" dirty="0" smtClean="0">
                <a:solidFill>
                  <a:schemeClr val="tx2"/>
                </a:solidFill>
              </a:rPr>
              <a:t> </a:t>
            </a:r>
            <a:endParaRPr lang="en-US" sz="8600" dirty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r>
              <a:rPr lang="en-US" sz="8600" dirty="0">
                <a:solidFill>
                  <a:schemeClr val="tx2"/>
                </a:solidFill>
              </a:rPr>
              <a:t>Climb → </a:t>
            </a:r>
            <a:r>
              <a:rPr lang="en-US" sz="8600" u="sng" dirty="0" smtClean="0">
                <a:solidFill>
                  <a:schemeClr val="tx2"/>
                </a:solidFill>
              </a:rPr>
              <a:t>__c___</a:t>
            </a:r>
            <a:r>
              <a:rPr lang="en-US" sz="8600" dirty="0" smtClean="0">
                <a:solidFill>
                  <a:schemeClr val="tx2"/>
                </a:solidFill>
              </a:rPr>
              <a:t> </a:t>
            </a:r>
            <a:endParaRPr lang="en-US" sz="8600" dirty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r>
              <a:rPr lang="en-US" sz="8600" dirty="0">
                <a:solidFill>
                  <a:schemeClr val="tx2"/>
                </a:solidFill>
              </a:rPr>
              <a:t>Drink → </a:t>
            </a:r>
            <a:r>
              <a:rPr lang="en-US" sz="8600" u="sng" dirty="0" smtClean="0">
                <a:solidFill>
                  <a:schemeClr val="tx2"/>
                </a:solidFill>
              </a:rPr>
              <a:t>__a___</a:t>
            </a:r>
          </a:p>
          <a:p>
            <a:endParaRPr lang="es-MX" sz="8600" dirty="0" smtClean="0">
              <a:solidFill>
                <a:schemeClr val="tx2"/>
              </a:solidFill>
            </a:endParaRPr>
          </a:p>
          <a:p>
            <a:endParaRPr lang="es-MX" sz="8600" dirty="0">
              <a:solidFill>
                <a:schemeClr val="tx2"/>
              </a:solidFill>
            </a:endParaRPr>
          </a:p>
          <a:p>
            <a:endParaRPr lang="es-MX" sz="8600" dirty="0" smtClean="0">
              <a:solidFill>
                <a:schemeClr val="tx2"/>
              </a:solidFill>
            </a:endParaRPr>
          </a:p>
          <a:p>
            <a:endParaRPr lang="es-MX" sz="8600" dirty="0">
              <a:solidFill>
                <a:schemeClr val="tx2"/>
              </a:solidFill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sz="8600" b="1" dirty="0" smtClean="0">
                <a:solidFill>
                  <a:schemeClr val="tx2"/>
                </a:solidFill>
              </a:rPr>
              <a:t>a</a:t>
            </a:r>
            <a:r>
              <a:rPr lang="en-US" sz="8600" b="1" dirty="0">
                <a:solidFill>
                  <a:schemeClr val="tx2"/>
                </a:solidFill>
              </a:rPr>
              <a:t>)</a:t>
            </a:r>
            <a:r>
              <a:rPr lang="en-US" sz="8600" dirty="0">
                <a:solidFill>
                  <a:schemeClr val="tx2"/>
                </a:solidFill>
              </a:rPr>
              <a:t> </a:t>
            </a:r>
            <a:r>
              <a:rPr lang="en-US" sz="8600" dirty="0" err="1" smtClean="0">
                <a:solidFill>
                  <a:schemeClr val="tx2"/>
                </a:solidFill>
              </a:rPr>
              <a:t>tomar</a:t>
            </a:r>
            <a:r>
              <a:rPr lang="en-US" sz="8600" dirty="0">
                <a:solidFill>
                  <a:schemeClr val="tx2"/>
                </a:solidFill>
              </a:rPr>
              <a:t/>
            </a:r>
            <a:br>
              <a:rPr lang="en-US" sz="8600" dirty="0">
                <a:solidFill>
                  <a:schemeClr val="tx2"/>
                </a:solidFill>
              </a:rPr>
            </a:br>
            <a:r>
              <a:rPr lang="en-US" sz="8600" b="1" dirty="0">
                <a:solidFill>
                  <a:schemeClr val="tx2"/>
                </a:solidFill>
              </a:rPr>
              <a:t>b) </a:t>
            </a:r>
            <a:r>
              <a:rPr lang="en-US" sz="8600" dirty="0" err="1">
                <a:solidFill>
                  <a:schemeClr val="tx2"/>
                </a:solidFill>
              </a:rPr>
              <a:t>patear</a:t>
            </a:r>
            <a:r>
              <a:rPr lang="en-US" sz="8600" dirty="0">
                <a:solidFill>
                  <a:schemeClr val="tx2"/>
                </a:solidFill>
              </a:rPr>
              <a:t/>
            </a:r>
            <a:br>
              <a:rPr lang="en-US" sz="8600" dirty="0">
                <a:solidFill>
                  <a:schemeClr val="tx2"/>
                </a:solidFill>
              </a:rPr>
            </a:br>
            <a:r>
              <a:rPr lang="en-US" sz="8600" b="1" dirty="0">
                <a:solidFill>
                  <a:schemeClr val="tx2"/>
                </a:solidFill>
              </a:rPr>
              <a:t>c) </a:t>
            </a:r>
            <a:r>
              <a:rPr lang="en-US" sz="8600" dirty="0" err="1">
                <a:solidFill>
                  <a:schemeClr val="tx2"/>
                </a:solidFill>
              </a:rPr>
              <a:t>escalar</a:t>
            </a:r>
            <a:endParaRPr lang="en-US" sz="8600" dirty="0" smtClean="0">
              <a:solidFill>
                <a:schemeClr val="tx2"/>
              </a:solidFill>
            </a:endParaRPr>
          </a:p>
          <a:p>
            <a:endParaRPr lang="es-MX" sz="3100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5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z="7200" b="1" u="sng" dirty="0" smtClean="0">
                <a:solidFill>
                  <a:srgbClr val="CC0099"/>
                </a:solidFill>
                <a:latin typeface="Calibri Light" panose="020F0302020204030204"/>
              </a:rPr>
              <a:t>Complete</a:t>
            </a:r>
            <a:endParaRPr lang="es-ES" dirty="0">
              <a:solidFill>
                <a:srgbClr val="CC0099"/>
              </a:solidFill>
            </a:endParaRPr>
          </a:p>
        </p:txBody>
      </p:sp>
      <p:sp>
        <p:nvSpPr>
          <p:cNvPr id="3" name="Marcador de posición de texto 2"/>
          <p:cNvSpPr>
            <a:spLocks noGrp="1"/>
          </p:cNvSpPr>
          <p:nvPr>
            <p:ph idx="1"/>
          </p:nvPr>
        </p:nvSpPr>
        <p:spPr>
          <a:xfrm>
            <a:off x="1153551" y="1600200"/>
            <a:ext cx="10427262" cy="4114800"/>
          </a:xfrm>
        </p:spPr>
        <p:txBody>
          <a:bodyPr rtlCol="0"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_kick_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the ball.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(kick / drink)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_drink__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water.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(climb / drink)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_climb_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a tree.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(kick / climb)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s-ES" dirty="0"/>
          </a:p>
        </p:txBody>
      </p:sp>
      <p:sp>
        <p:nvSpPr>
          <p:cNvPr id="4" name="Estrella de 5 puntas 3"/>
          <p:cNvSpPr/>
          <p:nvPr/>
        </p:nvSpPr>
        <p:spPr>
          <a:xfrm>
            <a:off x="6897189" y="1750423"/>
            <a:ext cx="1332411" cy="10972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razón 4"/>
          <p:cNvSpPr/>
          <p:nvPr/>
        </p:nvSpPr>
        <p:spPr>
          <a:xfrm>
            <a:off x="7289074" y="3540034"/>
            <a:ext cx="1149532" cy="953589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4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409700" y="-110808"/>
            <a:ext cx="9372600" cy="1200416"/>
          </a:xfrm>
        </p:spPr>
        <p:txBody>
          <a:bodyPr>
            <a:normAutofit/>
          </a:bodyPr>
          <a:lstStyle/>
          <a:p>
            <a:r>
              <a:rPr lang="en-US" sz="5400" b="1" u="sng" dirty="0" smtClean="0">
                <a:solidFill>
                  <a:schemeClr val="accent6"/>
                </a:solidFill>
              </a:rPr>
              <a:t> Paint red the correct verb:</a:t>
            </a:r>
            <a:endParaRPr lang="en-US" sz="5400" b="1" u="sng" dirty="0">
              <a:solidFill>
                <a:schemeClr val="accent6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5621"/>
          </a:xfrm>
        </p:spPr>
        <p:txBody>
          <a:bodyPr numCol="2"/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a</a:t>
            </a:r>
            <a:r>
              <a:rPr lang="en-US" sz="2400" b="1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sz="2400" dirty="0">
                <a:solidFill>
                  <a:srgbClr val="FF0000"/>
                </a:solidFill>
              </a:rPr>
              <a:t>Kick</a:t>
            </a:r>
            <a:r>
              <a:rPr lang="en-US" sz="2400" dirty="0">
                <a:solidFill>
                  <a:schemeClr val="tx2"/>
                </a:solidFill>
              </a:rPr>
              <a:t> / Drink / Climb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s-MX" sz="24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b</a:t>
            </a:r>
            <a:r>
              <a:rPr lang="en-US" sz="2400" b="1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Drink</a:t>
            </a:r>
            <a:r>
              <a:rPr lang="en-US" sz="2400" dirty="0">
                <a:solidFill>
                  <a:schemeClr val="tx2"/>
                </a:solidFill>
              </a:rPr>
              <a:t> / Kick / </a:t>
            </a:r>
            <a:r>
              <a:rPr lang="en-US" sz="2400" dirty="0" smtClean="0">
                <a:solidFill>
                  <a:schemeClr val="tx2"/>
                </a:solidFill>
              </a:rPr>
              <a:t>Climb</a:t>
            </a:r>
          </a:p>
          <a:p>
            <a:pPr marL="0" indent="0">
              <a:buNone/>
            </a:pPr>
            <a:endParaRPr lang="es-MX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s-MX" sz="24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</a:rPr>
              <a:t>c)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Climb</a:t>
            </a:r>
            <a:r>
              <a:rPr lang="en-US" sz="2400" dirty="0">
                <a:solidFill>
                  <a:schemeClr val="tx2"/>
                </a:solidFill>
              </a:rPr>
              <a:t> / Drink / Kick</a:t>
            </a:r>
          </a:p>
          <a:p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509" y="4307705"/>
            <a:ext cx="962491" cy="174772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22533" t="20052" r="22498" b="17469"/>
          <a:stretch/>
        </p:blipFill>
        <p:spPr>
          <a:xfrm>
            <a:off x="1323509" y="1493859"/>
            <a:ext cx="1328251" cy="15097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182" y="1735425"/>
            <a:ext cx="1267098" cy="2138015"/>
          </a:xfrm>
          <a:prstGeom prst="rect">
            <a:avLst/>
          </a:prstGeom>
        </p:spPr>
      </p:pic>
      <p:sp>
        <p:nvSpPr>
          <p:cNvPr id="2" name="Cara sonriente 1"/>
          <p:cNvSpPr/>
          <p:nvPr/>
        </p:nvSpPr>
        <p:spPr>
          <a:xfrm>
            <a:off x="9470571" y="2181497"/>
            <a:ext cx="1541418" cy="146304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13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20047" t="8626" r="19750" b="9281"/>
          <a:stretch/>
        </p:blipFill>
        <p:spPr>
          <a:xfrm>
            <a:off x="4851921" y="2186608"/>
            <a:ext cx="2716696" cy="3704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713" y="165446"/>
            <a:ext cx="4428573" cy="44069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ángulo 5"/>
          <p:cNvSpPr/>
          <p:nvPr/>
        </p:nvSpPr>
        <p:spPr>
          <a:xfrm>
            <a:off x="432438" y="24587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</a:t>
            </a:r>
            <a:endParaRPr lang="es-E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851921" y="2186608"/>
            <a:ext cx="56938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</a:p>
          <a:p>
            <a:pPr algn="ctr"/>
            <a:endParaRPr lang="es-E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4223" y="887897"/>
            <a:ext cx="3620882" cy="5003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ángulo 7"/>
          <p:cNvSpPr/>
          <p:nvPr/>
        </p:nvSpPr>
        <p:spPr>
          <a:xfrm>
            <a:off x="9831752" y="88789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796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8399" y="683622"/>
            <a:ext cx="9372600" cy="695319"/>
          </a:xfrm>
        </p:spPr>
        <p:txBody>
          <a:bodyPr>
            <a:normAutofit/>
          </a:bodyPr>
          <a:lstStyle/>
          <a:p>
            <a:r>
              <a:rPr lang="es-MX" sz="3600" b="1" dirty="0" smtClean="0">
                <a:solidFill>
                  <a:srgbClr val="00B0F0"/>
                </a:solidFill>
              </a:rPr>
              <a:t>ESCRIBE EL VERBO CORRECTO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1703" y="1520686"/>
            <a:ext cx="11207931" cy="5171661"/>
          </a:xfrm>
        </p:spPr>
        <p:txBody>
          <a:bodyPr numCol="1">
            <a:normAutofit/>
          </a:bodyPr>
          <a:lstStyle/>
          <a:p>
            <a:pPr marL="502920" indent="-457200">
              <a:lnSpc>
                <a:spcPct val="150000"/>
              </a:lnSpc>
              <a:buFont typeface="+mj-lt"/>
              <a:buAutoNum type="alphaLcParenR"/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502920" indent="-45720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>
                <a:solidFill>
                  <a:schemeClr val="tx2"/>
                </a:solidFill>
              </a:rPr>
              <a:t>I </a:t>
            </a:r>
            <a:r>
              <a:rPr lang="en-US" sz="2800" dirty="0">
                <a:solidFill>
                  <a:schemeClr val="tx2"/>
                </a:solidFill>
              </a:rPr>
              <a:t>can </a:t>
            </a:r>
            <a:r>
              <a:rPr lang="en-US" sz="2800" u="sng" dirty="0" smtClean="0">
                <a:solidFill>
                  <a:schemeClr val="tx2"/>
                </a:solidFill>
              </a:rPr>
              <a:t>_jump_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high.(jump / </a:t>
            </a:r>
            <a:r>
              <a:rPr lang="en-US" sz="2800" dirty="0" smtClean="0">
                <a:solidFill>
                  <a:schemeClr val="tx2"/>
                </a:solidFill>
              </a:rPr>
              <a:t>eat) </a:t>
            </a:r>
            <a:r>
              <a:rPr lang="en-US" sz="2800" dirty="0" err="1" smtClean="0">
                <a:solidFill>
                  <a:srgbClr val="7030A0"/>
                </a:solidFill>
              </a:rPr>
              <a:t>yo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puedo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saltar</a:t>
            </a:r>
            <a:r>
              <a:rPr lang="en-US" sz="2800" dirty="0" smtClean="0">
                <a:solidFill>
                  <a:srgbClr val="7030A0"/>
                </a:solidFill>
              </a:rPr>
              <a:t> alto</a:t>
            </a:r>
          </a:p>
          <a:p>
            <a:pPr marL="502920" indent="-45720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>
                <a:solidFill>
                  <a:schemeClr val="tx2"/>
                </a:solidFill>
              </a:rPr>
              <a:t>I </a:t>
            </a:r>
            <a:r>
              <a:rPr lang="en-US" sz="2800" dirty="0">
                <a:solidFill>
                  <a:schemeClr val="tx2"/>
                </a:solidFill>
              </a:rPr>
              <a:t>can </a:t>
            </a:r>
            <a:r>
              <a:rPr lang="en-US" sz="2800" u="sng" dirty="0" smtClean="0">
                <a:solidFill>
                  <a:schemeClr val="tx2"/>
                </a:solidFill>
              </a:rPr>
              <a:t>_catch__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a ball.(catch / </a:t>
            </a:r>
            <a:r>
              <a:rPr lang="en-US" sz="2800" dirty="0" smtClean="0">
                <a:solidFill>
                  <a:schemeClr val="tx2"/>
                </a:solidFill>
              </a:rPr>
              <a:t>jump) </a:t>
            </a:r>
            <a:r>
              <a:rPr lang="en-US" sz="2800" dirty="0" err="1" smtClean="0">
                <a:solidFill>
                  <a:srgbClr val="7030A0"/>
                </a:solidFill>
              </a:rPr>
              <a:t>yo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puedo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atrapar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una</a:t>
            </a:r>
            <a:r>
              <a:rPr lang="en-US" sz="2800" dirty="0" smtClean="0">
                <a:solidFill>
                  <a:srgbClr val="7030A0"/>
                </a:solidFill>
              </a:rPr>
              <a:t> pelota</a:t>
            </a:r>
          </a:p>
          <a:p>
            <a:pPr marL="502920" indent="-45720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>
                <a:solidFill>
                  <a:schemeClr val="tx2"/>
                </a:solidFill>
              </a:rPr>
              <a:t>I </a:t>
            </a:r>
            <a:r>
              <a:rPr lang="en-US" sz="2800" dirty="0">
                <a:solidFill>
                  <a:schemeClr val="tx2"/>
                </a:solidFill>
              </a:rPr>
              <a:t>can </a:t>
            </a:r>
            <a:r>
              <a:rPr lang="en-US" sz="2800" u="sng" dirty="0" smtClean="0">
                <a:solidFill>
                  <a:schemeClr val="tx2"/>
                </a:solidFill>
              </a:rPr>
              <a:t>_eat_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pizza.(eat / catch</a:t>
            </a:r>
            <a:r>
              <a:rPr lang="en-US" sz="2800" dirty="0" smtClean="0">
                <a:solidFill>
                  <a:schemeClr val="tx2"/>
                </a:solidFill>
              </a:rPr>
              <a:t>) </a:t>
            </a:r>
            <a:r>
              <a:rPr lang="en-US" sz="2800" dirty="0" err="1" smtClean="0">
                <a:solidFill>
                  <a:srgbClr val="7030A0"/>
                </a:solidFill>
              </a:rPr>
              <a:t>yo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puedo</a:t>
            </a:r>
            <a:r>
              <a:rPr lang="en-US" sz="2800" dirty="0" smtClean="0">
                <a:solidFill>
                  <a:srgbClr val="7030A0"/>
                </a:solidFill>
              </a:rPr>
              <a:t> comer pizza</a:t>
            </a:r>
          </a:p>
          <a:p>
            <a:pPr marL="45720" indent="0">
              <a:lnSpc>
                <a:spcPct val="200000"/>
              </a:lnSpc>
              <a:buNone/>
            </a:pPr>
            <a:endParaRPr lang="es-MX" sz="2800" dirty="0">
              <a:solidFill>
                <a:schemeClr val="tx2"/>
              </a:solidFill>
            </a:endParaRPr>
          </a:p>
          <a:p>
            <a:pPr marL="502920" indent="-457200">
              <a:lnSpc>
                <a:spcPct val="150000"/>
              </a:lnSpc>
              <a:buFont typeface="+mj-lt"/>
              <a:buAutoNum type="alphaLcParenR"/>
            </a:pPr>
            <a:endParaRPr lang="es-MX" sz="2400" dirty="0" smtClean="0">
              <a:solidFill>
                <a:schemeClr val="tx2"/>
              </a:solidFill>
            </a:endParaRPr>
          </a:p>
          <a:p>
            <a:pPr marL="502920" indent="-457200">
              <a:lnSpc>
                <a:spcPct val="150000"/>
              </a:lnSpc>
              <a:buFont typeface="+mj-lt"/>
              <a:buAutoNum type="alphaLcParenR"/>
            </a:pPr>
            <a:endParaRPr lang="es-MX" sz="2400" dirty="0">
              <a:solidFill>
                <a:schemeClr val="tx2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endParaRPr lang="en-US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38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4556" y="106017"/>
            <a:ext cx="11542643" cy="882364"/>
          </a:xfrm>
        </p:spPr>
        <p:txBody>
          <a:bodyPr>
            <a:noAutofit/>
          </a:bodyPr>
          <a:lstStyle/>
          <a:p>
            <a:r>
              <a:rPr lang="es-MX" sz="4400" b="1" dirty="0" smtClean="0">
                <a:solidFill>
                  <a:srgbClr val="FF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Lee el texto de la nube y responde: </a:t>
            </a:r>
            <a:endParaRPr lang="en-US" sz="4400" b="1" dirty="0">
              <a:solidFill>
                <a:srgbClr val="FF000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38036" y="1660757"/>
            <a:ext cx="10074742" cy="5015753"/>
          </a:xfrm>
        </p:spPr>
        <p:txBody>
          <a:bodyPr>
            <a:normAutofit fontScale="85000" lnSpcReduction="20000"/>
          </a:bodyPr>
          <a:lstStyle/>
          <a:p>
            <a:pPr marL="45720" lvl="0" indent="0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rgbClr val="000000"/>
                </a:solidFill>
              </a:rPr>
              <a:t>Tom can eat pizza, He can </a:t>
            </a:r>
            <a:r>
              <a:rPr lang="en-US" sz="2800" b="1" dirty="0">
                <a:solidFill>
                  <a:srgbClr val="000000"/>
                </a:solidFill>
              </a:rPr>
              <a:t>jump. </a:t>
            </a:r>
            <a:endParaRPr lang="en-US" sz="2800" b="1" dirty="0" smtClean="0">
              <a:solidFill>
                <a:srgbClr val="000000"/>
              </a:solidFill>
            </a:endParaRP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rgbClr val="000000"/>
                </a:solidFill>
              </a:rPr>
              <a:t>But </a:t>
            </a:r>
            <a:r>
              <a:rPr lang="en-US" sz="2800" b="1" dirty="0">
                <a:solidFill>
                  <a:srgbClr val="000000"/>
                </a:solidFill>
              </a:rPr>
              <a:t>he can’t catch a ball</a:t>
            </a:r>
            <a:r>
              <a:rPr lang="en-US" sz="2800" b="1" dirty="0" smtClean="0">
                <a:solidFill>
                  <a:srgbClr val="000000"/>
                </a:solidFill>
              </a:rPr>
              <a:t>.</a:t>
            </a:r>
          </a:p>
          <a:p>
            <a:pPr marL="45720" lvl="0" indent="0">
              <a:lnSpc>
                <a:spcPct val="150000"/>
              </a:lnSpc>
              <a:buNone/>
            </a:pPr>
            <a:endParaRPr lang="en-US" sz="2800" b="1" u="sng" dirty="0" smtClean="0">
              <a:solidFill>
                <a:srgbClr val="000000"/>
              </a:solidFill>
            </a:endParaRP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b="1" u="sng" dirty="0" err="1" smtClean="0">
                <a:solidFill>
                  <a:srgbClr val="000000"/>
                </a:solidFill>
              </a:rPr>
              <a:t>Preguntas</a:t>
            </a:r>
            <a:endParaRPr lang="en-US" sz="2800" b="1" u="sng" dirty="0" smtClean="0">
              <a:solidFill>
                <a:srgbClr val="000000"/>
              </a:solidFill>
            </a:endParaRP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Can Tom jump?		</a:t>
            </a: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Can Tom catch a ball?</a:t>
            </a: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What can Tom eat? </a:t>
            </a:r>
            <a:endParaRPr lang="en-US" sz="280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939" y="1295935"/>
            <a:ext cx="8275260" cy="232053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47534" y="3721860"/>
            <a:ext cx="1942523" cy="830997"/>
          </a:xfrm>
          <a:prstGeom prst="rect">
            <a:avLst/>
          </a:prstGeom>
          <a:ln w="2857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400" u="sng" dirty="0" smtClean="0"/>
              <a:t>Vocabulary</a:t>
            </a:r>
            <a:r>
              <a:rPr lang="es-MX" sz="2400" dirty="0" smtClean="0"/>
              <a:t>:</a:t>
            </a:r>
          </a:p>
          <a:p>
            <a:r>
              <a:rPr lang="es-MX" sz="2400" dirty="0" smtClean="0"/>
              <a:t>What = Qué</a:t>
            </a:r>
            <a:endParaRPr lang="en-US" sz="2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2671353" y="4961823"/>
            <a:ext cx="150223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Yes, he can</a:t>
            </a:r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2671353" y="5632167"/>
            <a:ext cx="165898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No, he </a:t>
            </a:r>
            <a:r>
              <a:rPr lang="es-MX" dirty="0" err="1" smtClean="0"/>
              <a:t>can’t</a:t>
            </a:r>
            <a:endParaRPr lang="en-US" dirty="0"/>
          </a:p>
        </p:txBody>
      </p:sp>
      <p:sp>
        <p:nvSpPr>
          <p:cNvPr id="8" name="CuadroTexto 7"/>
          <p:cNvSpPr txBox="1"/>
          <p:nvPr/>
        </p:nvSpPr>
        <p:spPr>
          <a:xfrm>
            <a:off x="2671353" y="6307177"/>
            <a:ext cx="204433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He can eat pizza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393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0122" y="0"/>
            <a:ext cx="9372600" cy="596537"/>
          </a:xfrm>
        </p:spPr>
        <p:txBody>
          <a:bodyPr>
            <a:normAutofit/>
          </a:bodyPr>
          <a:lstStyle/>
          <a:p>
            <a:r>
              <a:rPr lang="es-MX" sz="3200" b="1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Elige la alternativa correcta</a:t>
            </a:r>
            <a:endParaRPr lang="en-US" sz="3200" b="1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1703" y="596537"/>
            <a:ext cx="11019110" cy="6117772"/>
          </a:xfrm>
        </p:spPr>
        <p:txBody>
          <a:bodyPr numCol="2"/>
          <a:lstStyle/>
          <a:p>
            <a:pPr marL="502920" indent="-457200">
              <a:buClr>
                <a:schemeClr val="tx2"/>
              </a:buClr>
              <a:buSzPct val="83000"/>
              <a:buFont typeface="+mj-lt"/>
              <a:buAutoNum type="arabicPeriod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water</a:t>
            </a:r>
            <a:r>
              <a:rPr lang="en-US" b="1" dirty="0" smtClean="0">
                <a:solidFill>
                  <a:schemeClr val="tx2"/>
                </a:solidFill>
              </a:rPr>
              <a:t>.</a:t>
            </a:r>
          </a:p>
          <a:p>
            <a:pPr marL="502920" indent="-457200">
              <a:lnSpc>
                <a:spcPct val="100000"/>
              </a:lnSpc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Climb</a:t>
            </a:r>
          </a:p>
          <a:p>
            <a:pPr marL="502920" indent="-457200">
              <a:lnSpc>
                <a:spcPct val="100000"/>
              </a:lnSpc>
              <a:buAutoNum type="alphaLcParenR"/>
            </a:pPr>
            <a:r>
              <a:rPr lang="en-US" dirty="0" smtClean="0">
                <a:solidFill>
                  <a:srgbClr val="FF0000"/>
                </a:solidFill>
              </a:rPr>
              <a:t>Drink</a:t>
            </a:r>
          </a:p>
          <a:p>
            <a:pPr marL="502920" indent="-457200">
              <a:lnSpc>
                <a:spcPct val="100000"/>
              </a:lnSpc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kick</a:t>
            </a:r>
          </a:p>
          <a:p>
            <a:pPr marL="502920" indent="-457200">
              <a:buFont typeface="+mj-lt"/>
              <a:buAutoNum type="arabicPeriod" startAt="2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a sandwich</a:t>
            </a:r>
            <a:r>
              <a:rPr lang="en-US" b="1" dirty="0" smtClean="0">
                <a:solidFill>
                  <a:schemeClr val="tx2"/>
                </a:solidFill>
              </a:rPr>
              <a:t>.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rgbClr val="FF0000"/>
                </a:solidFill>
              </a:rPr>
              <a:t>Eat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Jump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Catch</a:t>
            </a:r>
          </a:p>
          <a:p>
            <a:pPr marL="502920" indent="-457200">
              <a:buFont typeface="+mj-lt"/>
              <a:buAutoNum type="arabicPeriod" startAt="3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at night</a:t>
            </a:r>
            <a:r>
              <a:rPr lang="en-US" b="1" dirty="0" smtClean="0">
                <a:solidFill>
                  <a:schemeClr val="tx2"/>
                </a:solidFill>
              </a:rPr>
              <a:t>.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rgbClr val="FF0000"/>
                </a:solidFill>
              </a:rPr>
              <a:t>Sleep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Dance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Run</a:t>
            </a:r>
          </a:p>
          <a:p>
            <a:pPr>
              <a:buFont typeface="+mj-lt"/>
              <a:buAutoNum type="arabicPeriod" startAt="4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a tree. 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Drink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rgbClr val="FF0000"/>
                </a:solidFill>
              </a:rPr>
              <a:t>climb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 eat</a:t>
            </a:r>
          </a:p>
          <a:p>
            <a:pPr marL="502920" indent="-457200">
              <a:buAutoNum type="alphaLcParenR"/>
            </a:pPr>
            <a:endParaRPr lang="es-MX" dirty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rabicPeriod" startAt="5"/>
            </a:pPr>
            <a:r>
              <a:rPr lang="es-MX" b="1" dirty="0" smtClean="0">
                <a:solidFill>
                  <a:schemeClr val="tx2"/>
                </a:solidFill>
              </a:rPr>
              <a:t>I can ______ at </a:t>
            </a:r>
            <a:r>
              <a:rPr lang="es-MX" b="1" dirty="0" err="1" smtClean="0">
                <a:solidFill>
                  <a:schemeClr val="tx2"/>
                </a:solidFill>
              </a:rPr>
              <a:t>the</a:t>
            </a:r>
            <a:r>
              <a:rPr lang="es-MX" b="1" dirty="0" smtClean="0">
                <a:solidFill>
                  <a:schemeClr val="tx2"/>
                </a:solidFill>
              </a:rPr>
              <a:t> </a:t>
            </a:r>
            <a:r>
              <a:rPr lang="es-MX" b="1" dirty="0" err="1" smtClean="0">
                <a:solidFill>
                  <a:schemeClr val="tx2"/>
                </a:solidFill>
              </a:rPr>
              <a:t>party</a:t>
            </a:r>
            <a:endParaRPr lang="es-MX" b="1" dirty="0" smtClean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lphaLcParenR"/>
            </a:pPr>
            <a:r>
              <a:rPr lang="es-MX" dirty="0" err="1" smtClean="0">
                <a:solidFill>
                  <a:schemeClr val="tx2"/>
                </a:solidFill>
              </a:rPr>
              <a:t>Climb</a:t>
            </a:r>
            <a:endParaRPr lang="es-MX" dirty="0" smtClean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lphaLcParenR"/>
            </a:pPr>
            <a:r>
              <a:rPr lang="es-MX" dirty="0" smtClean="0">
                <a:solidFill>
                  <a:srgbClr val="FF0000"/>
                </a:solidFill>
              </a:rPr>
              <a:t>Dance</a:t>
            </a:r>
          </a:p>
          <a:p>
            <a:pPr marL="502920" indent="-457200">
              <a:buFont typeface="+mj-lt"/>
              <a:buAutoNum type="alphaLcParenR"/>
            </a:pPr>
            <a:r>
              <a:rPr lang="es-MX" dirty="0" err="1" smtClean="0">
                <a:solidFill>
                  <a:schemeClr val="tx2"/>
                </a:solidFill>
              </a:rPr>
              <a:t>kick</a:t>
            </a:r>
            <a:endParaRPr lang="en-US" dirty="0" smtClean="0">
              <a:solidFill>
                <a:schemeClr val="tx2"/>
              </a:solidFill>
            </a:endParaRPr>
          </a:p>
          <a:p>
            <a:pPr marL="502920" indent="-457200">
              <a:buAutoNum type="alphaLcParenR"/>
            </a:pPr>
            <a:endParaRPr lang="es-MX" dirty="0">
              <a:solidFill>
                <a:schemeClr val="tx2"/>
              </a:solidFill>
            </a:endParaRPr>
          </a:p>
          <a:p>
            <a:pPr marL="45720" indent="0">
              <a:buNone/>
            </a:pPr>
            <a:endParaRPr lang="en-US" dirty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rabicPeriod" startAt="4"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409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0890" y="213360"/>
            <a:ext cx="10802983" cy="661851"/>
          </a:xfrm>
        </p:spPr>
        <p:txBody>
          <a:bodyPr>
            <a:normAutofit/>
          </a:bodyPr>
          <a:lstStyle/>
          <a:p>
            <a:r>
              <a:rPr lang="es-MX" sz="3600" b="1" dirty="0" smtClean="0">
                <a:solidFill>
                  <a:srgbClr val="00B0F0"/>
                </a:solidFill>
              </a:rPr>
              <a:t>AQUÍ HAY ORACIONES MALAS, ¡CORRIGELAS!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9451" y="875211"/>
            <a:ext cx="11071362" cy="5839097"/>
          </a:xfrm>
        </p:spPr>
        <p:txBody>
          <a:bodyPr/>
          <a:lstStyle/>
          <a:p>
            <a:r>
              <a:rPr lang="en-US" sz="3200" dirty="0">
                <a:solidFill>
                  <a:schemeClr val="tx2"/>
                </a:solidFill>
              </a:rPr>
              <a:t>I can </a:t>
            </a:r>
            <a:r>
              <a:rPr lang="en-US" sz="3200" strike="sngStrike" dirty="0">
                <a:solidFill>
                  <a:schemeClr val="tx2"/>
                </a:solidFill>
              </a:rPr>
              <a:t>eat</a:t>
            </a:r>
            <a:r>
              <a:rPr lang="en-US" sz="3200" dirty="0">
                <a:solidFill>
                  <a:schemeClr val="tx2"/>
                </a:solidFill>
              </a:rPr>
              <a:t> a tree</a:t>
            </a:r>
            <a:r>
              <a:rPr lang="en-US" sz="3200" dirty="0" smtClean="0">
                <a:solidFill>
                  <a:schemeClr val="tx2"/>
                </a:solidFill>
              </a:rPr>
              <a:t>.</a:t>
            </a:r>
          </a:p>
          <a:p>
            <a:pPr marL="45720" indent="0">
              <a:buNone/>
            </a:pPr>
            <a:r>
              <a:rPr lang="es-MX" sz="3200" u="sng" dirty="0" smtClean="0">
                <a:solidFill>
                  <a:schemeClr val="tx2"/>
                </a:solidFill>
              </a:rPr>
              <a:t>__I can </a:t>
            </a:r>
            <a:r>
              <a:rPr lang="es-MX" sz="3200" u="sng" dirty="0" err="1" smtClean="0">
                <a:solidFill>
                  <a:schemeClr val="tx2"/>
                </a:solidFill>
              </a:rPr>
              <a:t>climb</a:t>
            </a:r>
            <a:r>
              <a:rPr lang="es-MX" sz="3200" u="sng" dirty="0" smtClean="0">
                <a:solidFill>
                  <a:schemeClr val="tx2"/>
                </a:solidFill>
              </a:rPr>
              <a:t> a </a:t>
            </a:r>
            <a:r>
              <a:rPr lang="es-MX" sz="3200" u="sng" dirty="0" err="1" smtClean="0">
                <a:solidFill>
                  <a:schemeClr val="tx2"/>
                </a:solidFill>
              </a:rPr>
              <a:t>tree</a:t>
            </a:r>
            <a:r>
              <a:rPr lang="es-MX" sz="3200" u="sng" dirty="0" smtClean="0">
                <a:solidFill>
                  <a:schemeClr val="tx2"/>
                </a:solidFill>
              </a:rPr>
              <a:t>___________________</a:t>
            </a:r>
            <a:endParaRPr lang="en-US" sz="3200" u="sng" dirty="0">
              <a:solidFill>
                <a:schemeClr val="tx2"/>
              </a:solidFill>
            </a:endParaRPr>
          </a:p>
          <a:p>
            <a:r>
              <a:rPr lang="en-US" sz="3200" dirty="0" smtClean="0">
                <a:solidFill>
                  <a:schemeClr val="tx2"/>
                </a:solidFill>
              </a:rPr>
              <a:t>I </a:t>
            </a:r>
            <a:r>
              <a:rPr lang="en-US" sz="3200" dirty="0">
                <a:solidFill>
                  <a:schemeClr val="tx2"/>
                </a:solidFill>
              </a:rPr>
              <a:t>can </a:t>
            </a:r>
            <a:r>
              <a:rPr lang="en-US" sz="3200" strike="sngStrike" dirty="0">
                <a:solidFill>
                  <a:schemeClr val="tx2"/>
                </a:solidFill>
              </a:rPr>
              <a:t>sleep</a:t>
            </a:r>
            <a:r>
              <a:rPr lang="en-US" sz="3200" dirty="0">
                <a:solidFill>
                  <a:schemeClr val="tx2"/>
                </a:solidFill>
              </a:rPr>
              <a:t> water</a:t>
            </a:r>
            <a:r>
              <a:rPr lang="en-US" sz="3200" dirty="0" smtClean="0">
                <a:solidFill>
                  <a:schemeClr val="tx2"/>
                </a:solidFill>
              </a:rPr>
              <a:t>.</a:t>
            </a:r>
          </a:p>
          <a:p>
            <a:pPr marL="45720" indent="0">
              <a:buNone/>
            </a:pPr>
            <a:r>
              <a:rPr lang="es-MX" sz="3200" u="sng" dirty="0" smtClean="0">
                <a:solidFill>
                  <a:schemeClr val="tx2"/>
                </a:solidFill>
              </a:rPr>
              <a:t>_I can </a:t>
            </a:r>
            <a:r>
              <a:rPr lang="es-MX" sz="3200" u="sng" dirty="0" err="1" smtClean="0">
                <a:solidFill>
                  <a:schemeClr val="tx2"/>
                </a:solidFill>
              </a:rPr>
              <a:t>drink</a:t>
            </a:r>
            <a:r>
              <a:rPr lang="es-MX" sz="3200" u="sng" dirty="0" smtClean="0">
                <a:solidFill>
                  <a:schemeClr val="tx2"/>
                </a:solidFill>
              </a:rPr>
              <a:t> </a:t>
            </a:r>
            <a:r>
              <a:rPr lang="es-MX" sz="3200" u="sng" dirty="0" err="1" smtClean="0">
                <a:solidFill>
                  <a:schemeClr val="tx2"/>
                </a:solidFill>
              </a:rPr>
              <a:t>water</a:t>
            </a:r>
            <a:r>
              <a:rPr lang="es-MX" sz="3200" u="sng" dirty="0" smtClean="0">
                <a:solidFill>
                  <a:schemeClr val="tx2"/>
                </a:solidFill>
              </a:rPr>
              <a:t>_____________________</a:t>
            </a:r>
            <a:endParaRPr lang="en-US" sz="3200" u="sng" dirty="0">
              <a:solidFill>
                <a:schemeClr val="tx2"/>
              </a:solidFill>
            </a:endParaRPr>
          </a:p>
          <a:p>
            <a:r>
              <a:rPr lang="en-US" sz="3200" dirty="0" smtClean="0">
                <a:solidFill>
                  <a:schemeClr val="tx2"/>
                </a:solidFill>
              </a:rPr>
              <a:t>I </a:t>
            </a:r>
            <a:r>
              <a:rPr lang="en-US" sz="3200" dirty="0">
                <a:solidFill>
                  <a:schemeClr val="tx2"/>
                </a:solidFill>
              </a:rPr>
              <a:t>can </a:t>
            </a:r>
            <a:r>
              <a:rPr lang="en-US" sz="3200" strike="sngStrike" dirty="0">
                <a:solidFill>
                  <a:schemeClr val="tx2"/>
                </a:solidFill>
              </a:rPr>
              <a:t>climb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an apple.</a:t>
            </a:r>
          </a:p>
          <a:p>
            <a:pPr marL="45720" indent="0">
              <a:buNone/>
            </a:pPr>
            <a:r>
              <a:rPr lang="es-MX" sz="3200" u="sng" dirty="0" smtClean="0">
                <a:solidFill>
                  <a:schemeClr val="tx2"/>
                </a:solidFill>
              </a:rPr>
              <a:t>_I can eat </a:t>
            </a:r>
            <a:r>
              <a:rPr lang="es-MX" sz="3200" u="sng" dirty="0" err="1" smtClean="0">
                <a:solidFill>
                  <a:schemeClr val="tx2"/>
                </a:solidFill>
              </a:rPr>
              <a:t>an</a:t>
            </a:r>
            <a:r>
              <a:rPr lang="es-MX" sz="3200" u="sng" dirty="0" smtClean="0">
                <a:solidFill>
                  <a:schemeClr val="tx2"/>
                </a:solidFill>
              </a:rPr>
              <a:t> </a:t>
            </a:r>
            <a:r>
              <a:rPr lang="es-MX" sz="3200" u="sng" dirty="0" err="1" smtClean="0">
                <a:solidFill>
                  <a:schemeClr val="tx2"/>
                </a:solidFill>
              </a:rPr>
              <a:t>apple</a:t>
            </a:r>
            <a:r>
              <a:rPr lang="es-MX" sz="3200" u="sng" dirty="0" smtClean="0">
                <a:solidFill>
                  <a:schemeClr val="tx2"/>
                </a:solidFill>
              </a:rPr>
              <a:t>_____________________</a:t>
            </a:r>
            <a:endParaRPr lang="en-US" sz="3200" u="sng" dirty="0">
              <a:solidFill>
                <a:schemeClr val="tx2"/>
              </a:solidFill>
            </a:endParaRPr>
          </a:p>
          <a:p>
            <a:r>
              <a:rPr lang="en-US" sz="3200" dirty="0" smtClean="0">
                <a:solidFill>
                  <a:schemeClr val="tx2"/>
                </a:solidFill>
              </a:rPr>
              <a:t>I </a:t>
            </a:r>
            <a:r>
              <a:rPr lang="en-US" sz="3200" dirty="0">
                <a:solidFill>
                  <a:schemeClr val="tx2"/>
                </a:solidFill>
              </a:rPr>
              <a:t>can </a:t>
            </a:r>
            <a:r>
              <a:rPr lang="en-US" sz="3200" strike="sngStrike" dirty="0">
                <a:solidFill>
                  <a:schemeClr val="tx2"/>
                </a:solidFill>
              </a:rPr>
              <a:t>drink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ballet.</a:t>
            </a:r>
          </a:p>
          <a:p>
            <a:pPr marL="45720" indent="0">
              <a:buNone/>
            </a:pPr>
            <a:r>
              <a:rPr lang="es-MX" sz="3200" u="sng" dirty="0" smtClean="0">
                <a:solidFill>
                  <a:schemeClr val="tx2"/>
                </a:solidFill>
              </a:rPr>
              <a:t>_I can dance ballet._______________</a:t>
            </a:r>
            <a:r>
              <a:rPr lang="es-MX" u="sng" dirty="0" smtClean="0">
                <a:solidFill>
                  <a:schemeClr val="tx2"/>
                </a:solidFill>
              </a:rPr>
              <a:t>____________</a:t>
            </a:r>
            <a:endParaRPr lang="en-US" u="sng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4680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08213" y="0"/>
            <a:ext cx="9372600" cy="839010"/>
          </a:xfrm>
        </p:spPr>
        <p:txBody>
          <a:bodyPr>
            <a:normAutofit/>
          </a:bodyPr>
          <a:lstStyle/>
          <a:p>
            <a:r>
              <a:rPr lang="es-MX" sz="4400" dirty="0" smtClean="0">
                <a:solidFill>
                  <a:srgbClr val="FF0000"/>
                </a:solidFill>
                <a:latin typeface="Rockwell Extra Bold" panose="02060903040505020403" pitchFamily="18" charset="0"/>
              </a:rPr>
              <a:t>SIMON SAYS…</a:t>
            </a:r>
            <a:endParaRPr lang="en-US" sz="4400" dirty="0">
              <a:solidFill>
                <a:srgbClr val="FF0000"/>
              </a:solidFill>
              <a:latin typeface="Rockwell Extra Bold" panose="02060903040505020403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1886" y="1210449"/>
            <a:ext cx="11188927" cy="450455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Para empezar todos tienen que prender sus cámara		</a:t>
            </a:r>
            <a:r>
              <a:rPr lang="es-MX" sz="3600" dirty="0" smtClean="0">
                <a:solidFill>
                  <a:schemeClr val="tx2"/>
                </a:solidFill>
              </a:rPr>
              <a:t>=</a:t>
            </a:r>
            <a:r>
              <a:rPr lang="es-MX" sz="2400" dirty="0" smtClean="0">
                <a:solidFill>
                  <a:schemeClr val="tx2"/>
                </a:solidFill>
              </a:rPr>
              <a:t> </a:t>
            </a:r>
          </a:p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La profesora va a decir: </a:t>
            </a:r>
            <a:r>
              <a:rPr lang="es-MX" sz="2400" dirty="0" err="1" smtClean="0">
                <a:solidFill>
                  <a:schemeClr val="tx2"/>
                </a:solidFill>
              </a:rPr>
              <a:t>Simon</a:t>
            </a:r>
            <a:r>
              <a:rPr lang="es-MX" sz="2400" dirty="0" smtClean="0">
                <a:solidFill>
                  <a:schemeClr val="tx2"/>
                </a:solidFill>
              </a:rPr>
              <a:t> </a:t>
            </a:r>
            <a:r>
              <a:rPr lang="es-MX" sz="2400" dirty="0" err="1" smtClean="0">
                <a:solidFill>
                  <a:schemeClr val="tx2"/>
                </a:solidFill>
              </a:rPr>
              <a:t>says</a:t>
            </a:r>
            <a:r>
              <a:rPr lang="es-MX" sz="2400" dirty="0" smtClean="0">
                <a:solidFill>
                  <a:schemeClr val="tx2"/>
                </a:solidFill>
              </a:rPr>
              <a:t> y una acción o verbo de todos los aprendidos hasta el momento (9)</a:t>
            </a:r>
          </a:p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Y tú debes hacer una mímica de la acción</a:t>
            </a:r>
          </a:p>
          <a:p>
            <a:pPr marL="45720" indent="0">
              <a:buNone/>
            </a:pPr>
            <a:endParaRPr lang="es-MX" sz="2400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es-MX" sz="2400" dirty="0" err="1" smtClean="0">
                <a:solidFill>
                  <a:schemeClr val="tx2"/>
                </a:solidFill>
              </a:rPr>
              <a:t>Ej</a:t>
            </a:r>
            <a:r>
              <a:rPr lang="es-MX" sz="2400" dirty="0" smtClean="0">
                <a:solidFill>
                  <a:schemeClr val="tx2"/>
                </a:solidFill>
              </a:rPr>
              <a:t>: 	</a:t>
            </a:r>
            <a:r>
              <a:rPr lang="es-MX" sz="2400" dirty="0" err="1" smtClean="0">
                <a:solidFill>
                  <a:schemeClr val="tx2"/>
                </a:solidFill>
              </a:rPr>
              <a:t>Simon</a:t>
            </a:r>
            <a:r>
              <a:rPr lang="es-MX" sz="2400" dirty="0" smtClean="0">
                <a:solidFill>
                  <a:schemeClr val="tx2"/>
                </a:solidFill>
              </a:rPr>
              <a:t> </a:t>
            </a:r>
            <a:r>
              <a:rPr lang="es-MX" sz="2400" dirty="0" err="1" smtClean="0">
                <a:solidFill>
                  <a:schemeClr val="tx2"/>
                </a:solidFill>
              </a:rPr>
              <a:t>says</a:t>
            </a:r>
            <a:r>
              <a:rPr lang="es-MX" sz="2400" dirty="0">
                <a:solidFill>
                  <a:schemeClr val="tx2"/>
                </a:solidFill>
              </a:rPr>
              <a:t> </a:t>
            </a:r>
            <a:r>
              <a:rPr lang="es-MX" sz="2400" dirty="0" smtClean="0">
                <a:solidFill>
                  <a:schemeClr val="tx2"/>
                </a:solidFill>
              </a:rPr>
              <a:t>DANCE</a:t>
            </a:r>
          </a:p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Y tu debes bailar en la pantalla 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734" t="19439" r="11370" b="19219"/>
          <a:stretch/>
        </p:blipFill>
        <p:spPr>
          <a:xfrm>
            <a:off x="7652035" y="914545"/>
            <a:ext cx="982514" cy="78377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1143" t="29892" r="10649"/>
          <a:stretch/>
        </p:blipFill>
        <p:spPr>
          <a:xfrm>
            <a:off x="9180198" y="314941"/>
            <a:ext cx="1583597" cy="141957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1239" y="3825376"/>
            <a:ext cx="2640796" cy="238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459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46961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Agregar un título de diapositiva (4)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088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Diseño de la presentación para el ámbito educativo de niños jugando (ilustración de dibujos animados, pantalla panorámica)</Template>
  <TotalTime>3437</TotalTime>
  <Words>618</Words>
  <Application>Microsoft Office PowerPoint</Application>
  <PresentationFormat>Panorámica</PresentationFormat>
  <Paragraphs>189</Paragraphs>
  <Slides>43</Slides>
  <Notes>9</Notes>
  <HiddenSlides>10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10</vt:i4>
      </vt:variant>
      <vt:variant>
        <vt:lpstr>Títulos de diapositiva</vt:lpstr>
      </vt:variant>
      <vt:variant>
        <vt:i4>43</vt:i4>
      </vt:variant>
    </vt:vector>
  </HeadingPairs>
  <TitlesOfParts>
    <vt:vector size="64" baseType="lpstr">
      <vt:lpstr>Algerian</vt:lpstr>
      <vt:lpstr>Arial</vt:lpstr>
      <vt:lpstr>Arial Rounded MT Bold</vt:lpstr>
      <vt:lpstr>Berlin Sans FB</vt:lpstr>
      <vt:lpstr>Calibri</vt:lpstr>
      <vt:lpstr>Calibri Light</vt:lpstr>
      <vt:lpstr>Comic Sans MS</vt:lpstr>
      <vt:lpstr>Ebrima</vt:lpstr>
      <vt:lpstr>Euphemia</vt:lpstr>
      <vt:lpstr>Rockwell Extra Bold</vt:lpstr>
      <vt:lpstr>Wingdings</vt:lpstr>
      <vt:lpstr>Niños jugando 16x9</vt:lpstr>
      <vt:lpstr>Tema de Office</vt:lpstr>
      <vt:lpstr>1_Tema de Office</vt:lpstr>
      <vt:lpstr>2_Tema de Office</vt:lpstr>
      <vt:lpstr>3_Tema de Office</vt:lpstr>
      <vt:lpstr>4_Tema de Office</vt:lpstr>
      <vt:lpstr>5_Tema de Office</vt:lpstr>
      <vt:lpstr>6_Tema de Office</vt:lpstr>
      <vt:lpstr>7_Tema de Office</vt:lpstr>
      <vt:lpstr>8_Tema de Office</vt:lpstr>
      <vt:lpstr>ACTION VERBS</vt:lpstr>
      <vt:lpstr>LINK CANCIÓN DE SALUDO</vt:lpstr>
      <vt:lpstr>EVERYDAY = TODOS LOS DÍAS</vt:lpstr>
      <vt:lpstr>I GO TO SCHOOL = YO VOY AL COLEGIO</vt:lpstr>
      <vt:lpstr>I MEET MY FRIENDS = YO ME ENCUENTRO CON MIS AMIGOS</vt:lpstr>
      <vt:lpstr>WE ALL SAY…=TODOS NOSOTROS DECIMOS…</vt:lpstr>
      <vt:lpstr>Presentación de PowerPoint</vt:lpstr>
      <vt:lpstr>I GO AND  PLAY = YO VOY Y JUEGO</vt:lpstr>
      <vt:lpstr>Presentación de PowerPoint</vt:lpstr>
      <vt:lpstr>LINK CANCIÓN </vt:lpstr>
      <vt:lpstr>Run </vt:lpstr>
      <vt:lpstr>Sleep</vt:lpstr>
      <vt:lpstr>Presentación de PowerPoint</vt:lpstr>
      <vt:lpstr>Dance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READ</vt:lpstr>
      <vt:lpstr>SWIM</vt:lpstr>
      <vt:lpstr>WALK</vt:lpstr>
      <vt:lpstr>Complete with the correct verb</vt:lpstr>
      <vt:lpstr>Unscramble the words</vt:lpstr>
      <vt:lpstr>True or False</vt:lpstr>
      <vt:lpstr>Presentación de PowerPoint</vt:lpstr>
      <vt:lpstr>      Complete with can / can’t </vt:lpstr>
      <vt:lpstr>MEMORY GAME</vt:lpstr>
      <vt:lpstr>HE CAN KICK  VERDADERO </vt:lpstr>
      <vt:lpstr>HE CAN´T DRINK FALSO</vt:lpstr>
      <vt:lpstr>HE CAN’T CLIMB FALSO</vt:lpstr>
      <vt:lpstr>Write the correct letter</vt:lpstr>
      <vt:lpstr>Complete</vt:lpstr>
      <vt:lpstr> Paint red the correct verb:</vt:lpstr>
      <vt:lpstr>Presentación de PowerPoint</vt:lpstr>
      <vt:lpstr>ESCRIBE EL VERBO CORRECTO</vt:lpstr>
      <vt:lpstr>Lee el texto de la nube y responde: </vt:lpstr>
      <vt:lpstr>Elige la alternativa correcta</vt:lpstr>
      <vt:lpstr>AQUÍ HAY ORACIONES MALAS, ¡CORRIGELAS!</vt:lpstr>
      <vt:lpstr>SIMON SAYS…</vt:lpstr>
      <vt:lpstr>Presentación de PowerPoint</vt:lpstr>
      <vt:lpstr>Agregar un título de diapositiva (4)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ACTION VERBS</dc:title>
  <dc:creator>dell</dc:creator>
  <cp:lastModifiedBy>dell</cp:lastModifiedBy>
  <cp:revision>48</cp:revision>
  <dcterms:created xsi:type="dcterms:W3CDTF">2026-05-13T15:28:13Z</dcterms:created>
  <dcterms:modified xsi:type="dcterms:W3CDTF">2026-07-08T13:40:09Z</dcterms:modified>
</cp:coreProperties>
</file>