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89" r:id="rId5"/>
    <p:sldId id="286" r:id="rId6"/>
    <p:sldId id="293" r:id="rId7"/>
    <p:sldId id="270" r:id="rId8"/>
    <p:sldId id="298" r:id="rId9"/>
    <p:sldId id="292" r:id="rId10"/>
    <p:sldId id="294" r:id="rId11"/>
    <p:sldId id="299" r:id="rId12"/>
    <p:sldId id="295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296" r:id="rId31"/>
    <p:sldId id="297" r:id="rId32"/>
    <p:sldId id="273" r:id="rId33"/>
    <p:sldId id="268" r:id="rId34"/>
    <p:sldId id="271" r:id="rId35"/>
    <p:sldId id="287" r:id="rId36"/>
    <p:sldId id="288" r:id="rId37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A2"/>
    <a:srgbClr val="4040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30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2E-4A67-ABB7-DD78A2E787C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2E-4A67-ABB7-DD78A2E787C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2E-4A67-ABB7-DD78A2E787CE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2E-4A67-ABB7-DD78A2E787CE}"/>
              </c:ext>
            </c:extLst>
          </c:dPt>
          <c:cat>
            <c:strRef>
              <c:f>Sheet1!$A$2:$A$5</c:f>
              <c:strCache>
                <c:ptCount val="4"/>
                <c:pt idx="0">
                  <c:v>1.er trimestre</c:v>
                </c:pt>
                <c:pt idx="1">
                  <c:v>2.º trimestre</c:v>
                </c:pt>
                <c:pt idx="2">
                  <c:v>3.er trimestre</c:v>
                </c:pt>
                <c:pt idx="3">
                  <c:v>4.º trimestre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10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2E-4A67-ABB7-DD78A2E78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"/>
        <c:holeSize val="7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42F7A84F-E231-42BE-A9F8-B5131853C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B813BC-9E49-4ABB-A3C3-CEE0885B0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CFA5F72-8C3C-47C4-BAAE-AAD53B502F6D}" type="datetime1">
              <a:rPr lang="es-ES" smtClean="0"/>
              <a:t>09/07/2026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ADFF29-9BE4-4CDF-A198-BBEE303F0E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60D4AFC6-5A97-4417-A16A-485E5801A6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A8C659-3DDB-48CB-A056-6A658A161B7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07677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4E63C5-A243-470D-8390-8C4D5E642375}" type="datetime1">
              <a:rPr lang="es-ES" smtClean="0"/>
              <a:t>09/07/2026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dirty="0"/>
              <a:t>Segundo nivel</a:t>
            </a:r>
          </a:p>
          <a:p>
            <a:pPr lvl="2" rtl="0"/>
            <a:r>
              <a:rPr lang="es-ES" dirty="0"/>
              <a:t>Tercer nivel</a:t>
            </a:r>
          </a:p>
          <a:p>
            <a:pPr lvl="3" rtl="0"/>
            <a:r>
              <a:rPr lang="es-ES" dirty="0"/>
              <a:t>Cuarto nivel</a:t>
            </a:r>
          </a:p>
          <a:p>
            <a:pPr lvl="4" rtl="0"/>
            <a:r>
              <a:rPr lang="es-ES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A004F4-F240-48F9-8AE1-486585C7F00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8810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885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908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824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317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8731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3538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1872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3771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639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3687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6553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8425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9255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3170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8004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66617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1594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72276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032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25383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9135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3625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43502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15287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74271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84798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73026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61049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4175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79800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51373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20649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2744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7D165-49B0-44FF-A267-367F5A6EE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514"/>
            <a:ext cx="9144000" cy="2128049"/>
          </a:xfrm>
        </p:spPr>
        <p:txBody>
          <a:bodyPr rtlCol="0" anchor="b"/>
          <a:lstStyle>
            <a:lvl1pPr algn="ctr">
              <a:lnSpc>
                <a:spcPct val="12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B52800-74D6-4A78-AC9B-8E737A1A3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162"/>
            <a:ext cx="914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1" kern="1200" spc="65" dirty="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B91F7B-C4AF-4FC6-A6BE-657DEF6D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088917-CCAE-4D7C-A02D-EE615348765B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ED32F8-B0C7-4332-B0A5-BC19DD8C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0030946-D0C7-4F78-94B0-427DAA6D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950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11141-A77D-4E0E-8CAF-4CD3B2799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17EFDE0-5A54-402A-B0C3-6BC0BB73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2825AD-4585-4E37-A076-3D0070C9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312EB9-9729-4FAD-8373-A418D3DF724C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2064AD-EDC3-4B13-8CD6-49EB6009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7890FD1E-16F6-49B1-A938-8CE601ED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2546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FA988-92AD-48D7-890A-AA054096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A999FA-A189-41DB-9CFC-D1356C53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4D83DC-20E7-4B71-9794-36FC33B1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207C4C-07E3-4EE8-9931-EEC16BF49252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E7D103-1290-4592-B37C-19C9C9DB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15955B1B-4A5C-42C7-99A5-B8217736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3320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E4387105-2538-4216-9A7E-445FA092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70FF08-5F54-4A2C-A787-F7D6BFBFC462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2503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5B1BDD-7000-4F3F-B9E7-17979A7FBD75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327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89EF5-3FD9-4423-A9E8-B67B4E90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30D7191-31B4-440E-A4E9-F412FA5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D5CFD7-B49D-4B10-8EA3-A285AD2A605F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C85CB6-0880-4BF0-8E98-291E70C7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E4A5E74-F26F-4C7A-BED1-6EE66C0B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190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655C546-684A-45B9-8890-66DC55DF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224B15-5D30-4E4C-8F83-05B8C13D4DDB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43EBDF-D696-42F7-B962-56F5FEE1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89D77E-1675-4F9D-9113-B274CB0E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460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E9C90-06AB-49B5-9970-F5791DE9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EFFB0071-932D-4CA0-92FB-A6E75AC85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71C8D9F5-8B70-4BDD-9CB5-BBF87CF55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89DE91-7A80-4682-9D32-2CD41DEF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BD9BA1-E6FD-4A95-80AB-D864C087A0FC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9E2482-2E7D-4868-95A7-4A55B40F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F4E84CF-C3E5-4475-84C7-21CBAC06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6262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AAFC51-B778-437C-AF2E-CFBBBFE133F8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6744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i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37202246-9B90-4CE1-AAF1-3328E51AE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843DF42B-5E6A-409A-A205-0B59AE5FBD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530301" y="1690689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9C7A202D-9C81-48E9-AC0B-E4DDE20AE14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888689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7076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D3692-D545-40A3-8F5F-282FE444CA26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id="{70506441-775A-4D93-ADE3-695C86D6699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530301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26" name="Marcador de contenido 2">
            <a:extLst>
              <a:ext uri="{FF2B5EF4-FFF2-40B4-BE49-F238E27FC236}">
                <a16:creationId xmlns:a16="http://schemas.microsoft.com/office/drawing/2014/main" id="{FA00A08C-FA2D-44B5-9451-63F193A3E7B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888689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id="{6A8F9540-8D26-4ADA-88E6-B9A742232C2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337076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3D7801BA-80A8-4F2C-90C8-155E6210A85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7634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30" name="Marcador de posición de imagen 28">
            <a:extLst>
              <a:ext uri="{FF2B5EF4-FFF2-40B4-BE49-F238E27FC236}">
                <a16:creationId xmlns:a16="http://schemas.microsoft.com/office/drawing/2014/main" id="{99C7ED62-8CE2-417B-9E03-DB47D41911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99246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31" name="Marcador de posición de imagen 28">
            <a:extLst>
              <a:ext uri="{FF2B5EF4-FFF2-40B4-BE49-F238E27FC236}">
                <a16:creationId xmlns:a16="http://schemas.microsoft.com/office/drawing/2014/main" id="{96383197-4013-4D5E-BF47-64BD2386A4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6282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32" name="Marcador de posición de imagen 28">
            <a:extLst>
              <a:ext uri="{FF2B5EF4-FFF2-40B4-BE49-F238E27FC236}">
                <a16:creationId xmlns:a16="http://schemas.microsoft.com/office/drawing/2014/main" id="{B2568099-B430-4F70-A248-1840860FFEE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7634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33" name="Marcador de posición de imagen 28">
            <a:extLst>
              <a:ext uri="{FF2B5EF4-FFF2-40B4-BE49-F238E27FC236}">
                <a16:creationId xmlns:a16="http://schemas.microsoft.com/office/drawing/2014/main" id="{82A0F640-3653-4074-BEAA-B09FF6E0B39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99246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34" name="Marcador de posición de imagen 28">
            <a:extLst>
              <a:ext uri="{FF2B5EF4-FFF2-40B4-BE49-F238E27FC236}">
                <a16:creationId xmlns:a16="http://schemas.microsoft.com/office/drawing/2014/main" id="{1723BD4F-261F-418F-B763-09039D2CA7B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6282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671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ción con l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2">
            <a:extLst>
              <a:ext uri="{FF2B5EF4-FFF2-40B4-BE49-F238E27FC236}">
                <a16:creationId xmlns:a16="http://schemas.microsoft.com/office/drawing/2014/main" id="{B74348DE-EC54-4C62-948C-0B2BF90455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15389"/>
            <a:ext cx="12188825" cy="374261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0" name="objeto 3">
            <a:extLst>
              <a:ext uri="{FF2B5EF4-FFF2-40B4-BE49-F238E27FC236}">
                <a16:creationId xmlns:a16="http://schemas.microsoft.com/office/drawing/2014/main" id="{2A53E879-94A1-4659-9069-ED0D6F03014D}"/>
              </a:ext>
            </a:extLst>
          </p:cNvPr>
          <p:cNvSpPr/>
          <p:nvPr userDrawn="1"/>
        </p:nvSpPr>
        <p:spPr>
          <a:xfrm>
            <a:off x="2400" y="1999821"/>
            <a:ext cx="12189600" cy="1115568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859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34047"/>
            <a:ext cx="5157787" cy="2755616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859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34047"/>
            <a:ext cx="5183188" cy="2755616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07662E-7206-4E96-AE8A-89CABBF854F4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75339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5257B8-97D1-4375-8FDE-5C795BF49B30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B15EEB49-54F4-404C-9B31-AD488BFCB2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2412" y="2219248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imagen 11">
            <a:extLst>
              <a:ext uri="{FF2B5EF4-FFF2-40B4-BE49-F238E27FC236}">
                <a16:creationId xmlns:a16="http://schemas.microsoft.com/office/drawing/2014/main" id="{6B2DD458-866A-421E-9AD0-B0D9E11957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05572" y="2196083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imagen 11">
            <a:extLst>
              <a:ext uri="{FF2B5EF4-FFF2-40B4-BE49-F238E27FC236}">
                <a16:creationId xmlns:a16="http://schemas.microsoft.com/office/drawing/2014/main" id="{57A4D097-9603-42DC-888D-8039CE6ADC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87240" y="2019165"/>
            <a:ext cx="3017520" cy="3017520"/>
          </a:xfrm>
          <a:prstGeom prst="ellipse">
            <a:avLst/>
          </a:prstGeom>
          <a:noFill/>
        </p:spPr>
        <p:txBody>
          <a:bodyPr rtlCol="0"/>
          <a:lstStyle/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5" name="Marcador de texto 23">
            <a:extLst>
              <a:ext uri="{FF2B5EF4-FFF2-40B4-BE49-F238E27FC236}">
                <a16:creationId xmlns:a16="http://schemas.microsoft.com/office/drawing/2014/main" id="{B9B9E0BA-35AD-4D69-9A03-35F2509C2C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12900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26" name="Marcador de texto 23">
            <a:extLst>
              <a:ext uri="{FF2B5EF4-FFF2-40B4-BE49-F238E27FC236}">
                <a16:creationId xmlns:a16="http://schemas.microsoft.com/office/drawing/2014/main" id="{B1CC61B3-695C-423D-8F0B-45674DC932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5831" y="5236700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27" name="Marcador de texto 23">
            <a:extLst>
              <a:ext uri="{FF2B5EF4-FFF2-40B4-BE49-F238E27FC236}">
                <a16:creationId xmlns:a16="http://schemas.microsoft.com/office/drawing/2014/main" id="{B870F23E-35A1-4942-A685-641AA88306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78762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863B8202-88BB-4ED4-B936-9D9C0B4C8D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9992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n con ley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to 3">
            <a:extLst>
              <a:ext uri="{FF2B5EF4-FFF2-40B4-BE49-F238E27FC236}">
                <a16:creationId xmlns:a16="http://schemas.microsoft.com/office/drawing/2014/main" id="{29F16048-FF4E-41B1-B3D4-0FB210A70DF2}"/>
              </a:ext>
            </a:extLst>
          </p:cNvPr>
          <p:cNvSpPr/>
          <p:nvPr userDrawn="1"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98AB8B54-69CD-4C57-8DBB-02A0E09851DD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4251" y="119269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CBFC3C-42EC-4460-9D76-96F1E8E0B662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9" name="objeto 2">
            <a:extLst>
              <a:ext uri="{FF2B5EF4-FFF2-40B4-BE49-F238E27FC236}">
                <a16:creationId xmlns:a16="http://schemas.microsoft.com/office/drawing/2014/main" id="{9337951D-6DB6-4713-9200-E8513CDEB6B3}"/>
              </a:ext>
            </a:extLst>
          </p:cNvPr>
          <p:cNvSpPr/>
          <p:nvPr userDrawn="1"/>
        </p:nvSpPr>
        <p:spPr>
          <a:xfrm>
            <a:off x="0" y="2430411"/>
            <a:ext cx="3625850" cy="3438525"/>
          </a:xfrm>
          <a:custGeom>
            <a:avLst/>
            <a:gdLst/>
            <a:ahLst/>
            <a:cxnLst/>
            <a:rect l="l" t="t" r="r" b="b"/>
            <a:pathLst>
              <a:path w="3625850" h="3438525">
                <a:moveTo>
                  <a:pt x="0" y="3438486"/>
                </a:moveTo>
                <a:lnTo>
                  <a:pt x="3625596" y="3438486"/>
                </a:lnTo>
                <a:lnTo>
                  <a:pt x="3625596" y="0"/>
                </a:lnTo>
                <a:lnTo>
                  <a:pt x="0" y="0"/>
                </a:lnTo>
                <a:lnTo>
                  <a:pt x="0" y="343848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781223"/>
            <a:ext cx="6040800" cy="273690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8">
            <a:extLst>
              <a:ext uri="{FF2B5EF4-FFF2-40B4-BE49-F238E27FC236}">
                <a16:creationId xmlns:a16="http://schemas.microsoft.com/office/drawing/2014/main" id="{2EB2F967-97B6-4CA8-B3E7-5FF7CA2BDD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86106" y="1188012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8">
            <a:extLst>
              <a:ext uri="{FF2B5EF4-FFF2-40B4-BE49-F238E27FC236}">
                <a16:creationId xmlns:a16="http://schemas.microsoft.com/office/drawing/2014/main" id="{5E78E133-FE09-456A-8463-9EFAC6ADE2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86106" y="2878015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texto 3">
            <a:extLst>
              <a:ext uri="{FF2B5EF4-FFF2-40B4-BE49-F238E27FC236}">
                <a16:creationId xmlns:a16="http://schemas.microsoft.com/office/drawing/2014/main" id="{7F0C3496-EA4B-43E5-9704-968F80A8552C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7294250" y="288035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15" name="Marcador de posición de imagen 28">
            <a:extLst>
              <a:ext uri="{FF2B5EF4-FFF2-40B4-BE49-F238E27FC236}">
                <a16:creationId xmlns:a16="http://schemas.microsoft.com/office/drawing/2014/main" id="{13414E14-9FEB-40F8-AE6E-319637A8F1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86106" y="4568018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6" name="Marcador de posición de texto 3">
            <a:extLst>
              <a:ext uri="{FF2B5EF4-FFF2-40B4-BE49-F238E27FC236}">
                <a16:creationId xmlns:a16="http://schemas.microsoft.com/office/drawing/2014/main" id="{8EC97C88-8B4C-4665-845B-95CE8F23777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294250" y="4568018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9438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C9CEC732-0DE2-456B-92A1-84321C9B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A816A5B-B156-4DC3-B18E-14F3E59A6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B0252E-67CD-4B33-849F-7B1449CF2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7E9567B-DF5D-4470-94BE-7DF002E86266}" type="datetime1">
              <a:rPr lang="es-ES" noProof="0" smtClean="0"/>
              <a:t>09/07/2026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620AD2-E3F8-48CB-8B72-B0945DF53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A5F3BCF-F6FD-4DFF-B0B4-9892C9389344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15DEFFD-817B-43EC-86F0-34DEA2BA5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i="1">
                <a:solidFill>
                  <a:schemeClr val="tx2">
                    <a:alpha val="70000"/>
                  </a:schemeClr>
                </a:solidFill>
              </a:defRPr>
            </a:lvl1pPr>
          </a:lstStyle>
          <a:p>
            <a:fld id="{82EE24B5-652C-4DB5-B7C3-B5BBEC1280B1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410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jp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6.png"/><Relationship Id="rId9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Profesionales que colaboran en una mesa en un portátil">
            <a:extLst>
              <a:ext uri="{FF2B5EF4-FFF2-40B4-BE49-F238E27FC236}">
                <a16:creationId xmlns:a16="http://schemas.microsoft.com/office/drawing/2014/main" id="{1E745F20-F130-4708-BD5A-1A4FF4BE4D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460" cy="6858000"/>
          </a:xfrm>
          <a:prstGeom prst="rect">
            <a:avLst/>
          </a:prstGeom>
        </p:spPr>
      </p:pic>
      <p:sp>
        <p:nvSpPr>
          <p:cNvPr id="4" name="objeto 3" descr="Personas con documentos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254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B6C91D-4B22-49F1-9A0B-ABEB9E1F5A26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1524000" y="1674796"/>
            <a:ext cx="9144000" cy="2492767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</a:pPr>
            <a:r>
              <a:rPr lang="es-ES" sz="5000" dirty="0" smtClean="0">
                <a:solidFill>
                  <a:schemeClr val="bg1"/>
                </a:solidFill>
              </a:rPr>
              <a:t>OUTSTANDING PEOPLE</a:t>
            </a:r>
            <a:endParaRPr lang="es-ES" sz="5000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8CF06A-B594-4BA2-8B1E-D649096D742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Gray">
          <a:xfrm>
            <a:off x="4044000" y="4221162"/>
            <a:ext cx="410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/>
          <a:p>
            <a:pPr rtl="0"/>
            <a:r>
              <a:rPr lang="es-ES" dirty="0" smtClean="0"/>
              <a:t>UNIT 3</a:t>
            </a:r>
            <a:endParaRPr lang="es-ES" sz="2500" b="1" i="1" spc="65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objeto 7" descr="Rectángulo beige">
            <a:extLst>
              <a:ext uri="{FF2B5EF4-FFF2-40B4-BE49-F238E27FC236}">
                <a16:creationId xmlns:a16="http://schemas.microsoft.com/office/drawing/2014/main" id="{B36975AA-C62E-46BE-9382-E2CF56FDF817}"/>
              </a:ext>
            </a:extLst>
          </p:cNvPr>
          <p:cNvSpPr/>
          <p:nvPr/>
        </p:nvSpPr>
        <p:spPr bwMode="white">
          <a:xfrm>
            <a:off x="4217255" y="3367131"/>
            <a:ext cx="3780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355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7" descr="Hombre hablando por teléfono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ctángulo bei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objeto 6" descr="Rectá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4428309" y="1692008"/>
            <a:ext cx="7763691" cy="4482894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8107" y="2331086"/>
            <a:ext cx="5165558" cy="8338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bg1"/>
                </a:solidFill>
              </a:rPr>
              <a:t>OBJECTIVOS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</a:t>
            </a:fld>
            <a:endParaRPr lang="es-ES" sz="1000" dirty="0"/>
          </a:p>
        </p:txBody>
      </p:sp>
      <p:sp>
        <p:nvSpPr>
          <p:cNvPr id="7" name="objeto 9" descr="Rectángulo bei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>
            <a:off x="6313932" y="3042424"/>
            <a:ext cx="45792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800" i="1" spc="-2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800" i="1" spc="-2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676503" y="3331029"/>
            <a:ext cx="71494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esta unidad, se espera que los y las estudiantes sean capaces de comprender textos orales y escritos, de compartir ideas y conocimientos sobre </a:t>
            </a:r>
            <a:r>
              <a:rPr lang="es-MX" dirty="0">
                <a:solidFill>
                  <a:srgbClr val="FF0000"/>
                </a:solidFill>
              </a:rPr>
              <a:t>personas destacadas</a:t>
            </a:r>
            <a:r>
              <a:rPr lang="es-MX" dirty="0"/>
              <a:t>, y reconocer la importancia de modelos que se puedan seguir. Para lograrlo, se pretende que usen funciones, expresiones y vocabulario apropiado al tema de la unidad. Además, que lean y produzcan una gran variedad de textos multimodales y usen estrategias adecuadas en forma efectiva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49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7" descr="Hombre hablando por teléfono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ctángulo bei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objeto 6" descr="Rectá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4807131" y="1664969"/>
            <a:ext cx="7429161" cy="4875057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6263" y="2296172"/>
            <a:ext cx="5165558" cy="833856"/>
          </a:xfrm>
        </p:spPr>
        <p:txBody>
          <a:bodyPr rtlCol="0"/>
          <a:lstStyle/>
          <a:p>
            <a:pPr rtl="0"/>
            <a:r>
              <a:rPr lang="es-ES" dirty="0" smtClean="0">
                <a:solidFill>
                  <a:schemeClr val="bg1"/>
                </a:solidFill>
              </a:rPr>
              <a:t>GRAMÁTIC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</a:t>
            </a:fld>
            <a:endParaRPr lang="es-ES" sz="1000" dirty="0"/>
          </a:p>
        </p:txBody>
      </p:sp>
      <p:sp>
        <p:nvSpPr>
          <p:cNvPr id="7" name="objeto 9" descr="Rectángulo bei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>
            <a:off x="6313932" y="3042424"/>
            <a:ext cx="45792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800" i="1" spc="-2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800" i="1" spc="-2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641919" y="3005694"/>
            <a:ext cx="62742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Past Simple </a:t>
            </a:r>
            <a:r>
              <a:rPr lang="en-US" sz="2400" dirty="0"/>
              <a:t>(para </a:t>
            </a:r>
            <a:r>
              <a:rPr lang="en-US" sz="2400" dirty="0" err="1"/>
              <a:t>hablar</a:t>
            </a:r>
            <a:r>
              <a:rPr lang="en-US" sz="2400" dirty="0"/>
              <a:t> de la </a:t>
            </a:r>
            <a:r>
              <a:rPr lang="en-US" sz="2400" dirty="0" err="1"/>
              <a:t>vida</a:t>
            </a:r>
            <a:r>
              <a:rPr lang="en-US" sz="2400" dirty="0"/>
              <a:t> de </a:t>
            </a:r>
            <a:r>
              <a:rPr lang="en-US" sz="2400" dirty="0" err="1"/>
              <a:t>una</a:t>
            </a:r>
            <a:r>
              <a:rPr lang="en-US" sz="2400" dirty="0"/>
              <a:t> persona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Present </a:t>
            </a:r>
            <a:r>
              <a:rPr lang="en-US" sz="2400" b="1" dirty="0"/>
              <a:t>Perfect </a:t>
            </a:r>
            <a:r>
              <a:rPr lang="en-US" sz="2400" dirty="0"/>
              <a:t>(</a:t>
            </a:r>
            <a:r>
              <a:rPr lang="en-US" sz="2400" dirty="0" err="1"/>
              <a:t>experiencias</a:t>
            </a:r>
            <a:r>
              <a:rPr lang="en-US" sz="2400" dirty="0"/>
              <a:t> y </a:t>
            </a:r>
            <a:r>
              <a:rPr lang="en-US" sz="2400" dirty="0" err="1"/>
              <a:t>logros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Relative </a:t>
            </a:r>
            <a:r>
              <a:rPr lang="en-US" sz="2400" b="1" dirty="0"/>
              <a:t>Clauses </a:t>
            </a:r>
            <a:r>
              <a:rPr lang="en-US" sz="2400" dirty="0"/>
              <a:t>con who, which, </a:t>
            </a:r>
            <a:r>
              <a:rPr lang="en-US" sz="2400" dirty="0" smtClean="0"/>
              <a:t>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Sequencers </a:t>
            </a:r>
            <a:r>
              <a:rPr lang="en-US" sz="2400" dirty="0"/>
              <a:t>(First, Then, After that, Finally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Linking </a:t>
            </a:r>
            <a:r>
              <a:rPr lang="en-US" sz="2400" b="1" dirty="0"/>
              <a:t>words </a:t>
            </a:r>
            <a:r>
              <a:rPr lang="en-US" sz="2400" dirty="0"/>
              <a:t>(because, so, although, </a:t>
            </a:r>
            <a:r>
              <a:rPr lang="en-US" sz="2400" dirty="0" smtClean="0"/>
              <a:t>however)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err="1" smtClean="0"/>
              <a:t>I’d</a:t>
            </a:r>
            <a:r>
              <a:rPr lang="es-MX" sz="2400" b="1" dirty="0" smtClean="0"/>
              <a:t> </a:t>
            </a:r>
            <a:r>
              <a:rPr lang="es-MX" sz="2400" b="1" dirty="0" err="1" smtClean="0"/>
              <a:t>rather</a:t>
            </a:r>
            <a:r>
              <a:rPr lang="es-MX" sz="2400" b="1" dirty="0" smtClean="0"/>
              <a:t> </a:t>
            </a:r>
            <a:r>
              <a:rPr lang="es-MX" sz="2400" dirty="0" smtClean="0"/>
              <a:t>(para contar gustos)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07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045029" y="1302160"/>
            <a:ext cx="86476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Personal qualities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intelligent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inteligente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creative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creativo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brave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valiente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generous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generoso</a:t>
            </a:r>
            <a:r>
              <a:rPr lang="en-US" sz="2400" dirty="0" smtClean="0">
                <a:solidFill>
                  <a:schemeClr val="bg1"/>
                </a:solidFill>
              </a:rPr>
              <a:t> (a)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honest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honesto</a:t>
            </a:r>
            <a:r>
              <a:rPr lang="en-US" sz="2400" dirty="0" smtClean="0">
                <a:solidFill>
                  <a:schemeClr val="bg1"/>
                </a:solidFill>
              </a:rPr>
              <a:t> (a)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talented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talentoso</a:t>
            </a:r>
            <a:r>
              <a:rPr lang="en-US" sz="2400" dirty="0" smtClean="0">
                <a:solidFill>
                  <a:schemeClr val="bg1"/>
                </a:solidFill>
              </a:rPr>
              <a:t> (a)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responsible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responsable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determined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determinado</a:t>
            </a:r>
            <a:r>
              <a:rPr lang="en-US" sz="2400" dirty="0" smtClean="0">
                <a:solidFill>
                  <a:schemeClr val="bg1"/>
                </a:solidFill>
              </a:rPr>
              <a:t> (a)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hardworking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trabajador</a:t>
            </a:r>
            <a:r>
              <a:rPr lang="en-US" sz="2400" dirty="0" smtClean="0">
                <a:solidFill>
                  <a:schemeClr val="bg1"/>
                </a:solidFill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</a:rPr>
              <a:t>ra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kind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amable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inspiring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inspirador</a:t>
            </a:r>
            <a:r>
              <a:rPr lang="en-US" sz="2400" dirty="0" smtClean="0">
                <a:solidFill>
                  <a:schemeClr val="bg1"/>
                </a:solidFill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</a:rPr>
              <a:t>ra</a:t>
            </a:r>
            <a:r>
              <a:rPr lang="en-US" sz="2400" dirty="0" smtClean="0">
                <a:solidFill>
                  <a:schemeClr val="bg1"/>
                </a:solidFill>
              </a:rPr>
              <a:t>)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successful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exitoso</a:t>
            </a:r>
            <a:r>
              <a:rPr lang="en-US" sz="2400" dirty="0" smtClean="0">
                <a:solidFill>
                  <a:schemeClr val="bg1"/>
                </a:solidFill>
              </a:rPr>
              <a:t> (a)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confident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confiado</a:t>
            </a:r>
            <a:r>
              <a:rPr lang="en-US" sz="2400" dirty="0" smtClean="0">
                <a:solidFill>
                  <a:schemeClr val="bg1"/>
                </a:solidFill>
              </a:rPr>
              <a:t> (a) de </a:t>
            </a:r>
            <a:r>
              <a:rPr lang="en-US" sz="2400" dirty="0" err="1" smtClean="0">
                <a:solidFill>
                  <a:schemeClr val="bg1"/>
                </a:solidFill>
              </a:rPr>
              <a:t>si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mismo</a:t>
            </a:r>
            <a:r>
              <a:rPr lang="en-US" sz="2400" dirty="0" smtClean="0">
                <a:solidFill>
                  <a:schemeClr val="bg1"/>
                </a:solidFill>
              </a:rPr>
              <a:t> (a)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Ambitious = </a:t>
            </a:r>
            <a:r>
              <a:rPr lang="en-US" sz="2400" dirty="0" err="1" smtClean="0">
                <a:solidFill>
                  <a:schemeClr val="bg1"/>
                </a:solidFill>
              </a:rPr>
              <a:t>ambicioso</a:t>
            </a:r>
            <a:r>
              <a:rPr lang="en-US" sz="2400" dirty="0" smtClean="0">
                <a:solidFill>
                  <a:schemeClr val="bg1"/>
                </a:solidFill>
              </a:rPr>
              <a:t> (a)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838200" y="365125"/>
            <a:ext cx="4935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V</a:t>
            </a:r>
            <a:r>
              <a:rPr lang="es-MX" sz="54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ocabulary</a:t>
            </a:r>
            <a:endParaRPr lang="en-US" sz="5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3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031966" y="1401471"/>
            <a:ext cx="86476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Achievements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win a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prize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ganar</a:t>
            </a:r>
            <a:r>
              <a:rPr lang="en-US" sz="2400" dirty="0" smtClean="0">
                <a:solidFill>
                  <a:schemeClr val="bg1"/>
                </a:solidFill>
              </a:rPr>
              <a:t> un </a:t>
            </a:r>
            <a:r>
              <a:rPr lang="en-US" sz="2400" dirty="0" err="1" smtClean="0">
                <a:solidFill>
                  <a:schemeClr val="bg1"/>
                </a:solidFill>
              </a:rPr>
              <a:t>premio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invent something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inventar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algo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discover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descubrir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create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crear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write a book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escribir</a:t>
            </a:r>
            <a:r>
              <a:rPr lang="en-US" sz="2400" dirty="0" smtClean="0">
                <a:solidFill>
                  <a:schemeClr val="bg1"/>
                </a:solidFill>
              </a:rPr>
              <a:t> un </a:t>
            </a:r>
            <a:r>
              <a:rPr lang="en-US" sz="2400" dirty="0" err="1" smtClean="0">
                <a:solidFill>
                  <a:schemeClr val="bg1"/>
                </a:solidFill>
              </a:rPr>
              <a:t>libro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change the world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cambiar</a:t>
            </a:r>
            <a:r>
              <a:rPr lang="en-US" sz="2400" dirty="0" smtClean="0">
                <a:solidFill>
                  <a:schemeClr val="bg1"/>
                </a:solidFill>
              </a:rPr>
              <a:t> el </a:t>
            </a:r>
            <a:r>
              <a:rPr lang="en-US" sz="2400" dirty="0" err="1" smtClean="0">
                <a:solidFill>
                  <a:schemeClr val="bg1"/>
                </a:solidFill>
              </a:rPr>
              <a:t>mundo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help people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ayudar</a:t>
            </a:r>
            <a:r>
              <a:rPr lang="en-US" sz="2400" dirty="0" smtClean="0">
                <a:solidFill>
                  <a:schemeClr val="bg1"/>
                </a:solidFill>
              </a:rPr>
              <a:t> a la </a:t>
            </a:r>
            <a:r>
              <a:rPr lang="en-US" sz="2400" dirty="0" err="1" smtClean="0">
                <a:solidFill>
                  <a:schemeClr val="bg1"/>
                </a:solidFill>
              </a:rPr>
              <a:t>gente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save lives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salvar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vidas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become famous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convertirse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famoso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receive an award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recibir</a:t>
            </a:r>
            <a:r>
              <a:rPr lang="en-US" sz="2400" dirty="0" smtClean="0">
                <a:solidFill>
                  <a:schemeClr val="bg1"/>
                </a:solidFill>
              </a:rPr>
              <a:t> un </a:t>
            </a:r>
            <a:r>
              <a:rPr lang="en-US" sz="2400" dirty="0" err="1" smtClean="0">
                <a:solidFill>
                  <a:schemeClr val="bg1"/>
                </a:solidFill>
              </a:rPr>
              <a:t>premio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break a record </a:t>
            </a:r>
            <a:r>
              <a:rPr lang="en-US" sz="2400" dirty="0" smtClean="0">
                <a:solidFill>
                  <a:schemeClr val="bg1"/>
                </a:solidFill>
              </a:rPr>
              <a:t>= romper un record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start a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company </a:t>
            </a:r>
            <a:r>
              <a:rPr lang="en-US" sz="2400" dirty="0" smtClean="0">
                <a:solidFill>
                  <a:schemeClr val="bg1"/>
                </a:solidFill>
              </a:rPr>
              <a:t>= </a:t>
            </a:r>
            <a:r>
              <a:rPr lang="en-US" sz="2400" dirty="0" err="1" smtClean="0">
                <a:solidFill>
                  <a:schemeClr val="bg1"/>
                </a:solidFill>
              </a:rPr>
              <a:t>empezar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una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empresa</a:t>
            </a:r>
            <a:r>
              <a:rPr lang="en-US" sz="2400" dirty="0" smtClean="0">
                <a:solidFill>
                  <a:schemeClr val="bg1"/>
                </a:solidFill>
              </a:rPr>
              <a:t> o </a:t>
            </a:r>
            <a:r>
              <a:rPr lang="en-US" sz="2400" dirty="0" err="1" smtClean="0">
                <a:solidFill>
                  <a:schemeClr val="bg1"/>
                </a:solidFill>
              </a:rPr>
              <a:t>compañia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838200" y="365125"/>
            <a:ext cx="4935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V</a:t>
            </a:r>
            <a:r>
              <a:rPr lang="es-MX" sz="54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ocabulary</a:t>
            </a:r>
            <a:endParaRPr lang="en-US" sz="5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960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PERSPECTIVA DE LA INDUSTRIA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6</a:t>
            </a:fld>
            <a:endParaRPr lang="es-ES" sz="1000" dirty="0"/>
          </a:p>
        </p:txBody>
      </p:sp>
      <p:pic>
        <p:nvPicPr>
          <p:cNvPr id="7" name="Marcador de contenido 6" descr="Rectá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aphicFrame>
        <p:nvGraphicFramePr>
          <p:cNvPr id="13" name="Marcador de contenido 12" descr="Tab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00769496"/>
              </p:ext>
            </p:extLst>
          </p:nvPr>
        </p:nvGraphicFramePr>
        <p:xfrm>
          <a:off x="0" y="2544763"/>
          <a:ext cx="10473092" cy="2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20 807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183 billones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12 %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50 000 €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8" name="objeto 3" descr="Rectá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Elipse 8" descr="Óvalo bei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1" name="objeto 5" descr="Rectángulo bei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>
            <a:off x="947607" y="1324564"/>
            <a:ext cx="6768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cxnSp>
        <p:nvCxnSpPr>
          <p:cNvPr id="12" name="Conector recto 11" descr="Líne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558596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944638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es-ES" sz="3000" dirty="0">
                <a:solidFill>
                  <a:schemeClr val="tx2"/>
                </a:solidFill>
                <a:latin typeface="+mj-lt"/>
              </a:rPr>
              <a:t>ÉXITO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t="12857" b="38303"/>
          <a:stretch/>
        </p:blipFill>
        <p:spPr>
          <a:xfrm>
            <a:off x="457200" y="-143712"/>
            <a:ext cx="11105037" cy="71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67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PERSPECTIVA DE LA INDUSTRIA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7</a:t>
            </a:fld>
            <a:endParaRPr lang="es-ES" sz="1000" dirty="0"/>
          </a:p>
        </p:txBody>
      </p:sp>
      <p:pic>
        <p:nvPicPr>
          <p:cNvPr id="7" name="Marcador de contenido 6" descr="Rectá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aphicFrame>
        <p:nvGraphicFramePr>
          <p:cNvPr id="13" name="Marcador de contenido 12" descr="Tab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00769496"/>
              </p:ext>
            </p:extLst>
          </p:nvPr>
        </p:nvGraphicFramePr>
        <p:xfrm>
          <a:off x="0" y="2544763"/>
          <a:ext cx="10473092" cy="2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20 807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183 billones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12 %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50 000 €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8" name="objeto 3" descr="Rectá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Elipse 8" descr="Óvalo bei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1" name="objeto 5" descr="Rectángulo bei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>
            <a:off x="947607" y="1324564"/>
            <a:ext cx="6768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cxnSp>
        <p:nvCxnSpPr>
          <p:cNvPr id="12" name="Conector recto 11" descr="Líne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558596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944638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es-ES" sz="3000" dirty="0">
                <a:solidFill>
                  <a:schemeClr val="tx2"/>
                </a:solidFill>
                <a:latin typeface="+mj-lt"/>
              </a:rPr>
              <a:t>ÉXITO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-8706" t="61185" r="-374" b="-26608"/>
          <a:stretch/>
        </p:blipFill>
        <p:spPr>
          <a:xfrm>
            <a:off x="-885633" y="-6764"/>
            <a:ext cx="13077633" cy="1125045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25977" y="1261257"/>
            <a:ext cx="455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725977" y="1718344"/>
            <a:ext cx="50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</a:t>
            </a:r>
            <a:endParaRPr lang="en-U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838200" y="2299063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</a:t>
            </a:r>
            <a:endParaRPr lang="en-U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25977" y="2769326"/>
            <a:ext cx="50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</a:t>
            </a:r>
            <a:endParaRPr lang="en-U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38200" y="3304903"/>
            <a:ext cx="342800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</a:t>
            </a:r>
            <a:endParaRPr lang="en-U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725977" y="3801291"/>
            <a:ext cx="45502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</a:t>
            </a:r>
            <a:endParaRPr lang="en-U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811205" y="4140584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</a:t>
            </a:r>
            <a:endParaRPr lang="en-US" dirty="0"/>
          </a:p>
        </p:txBody>
      </p:sp>
      <p:sp>
        <p:nvSpPr>
          <p:cNvPr id="21" name="CuadroTexto 20"/>
          <p:cNvSpPr txBox="1"/>
          <p:nvPr/>
        </p:nvSpPr>
        <p:spPr>
          <a:xfrm>
            <a:off x="811205" y="4558596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81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726" y="565418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563600" y="1339122"/>
            <a:ext cx="86476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was born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in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became famous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because 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is known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for 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won 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inspired many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people 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changed the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world 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worked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as 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His/Her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greatest achievement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was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 my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opinion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admire him/her 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because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838199" y="365125"/>
            <a:ext cx="10724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Talking about famous people</a:t>
            </a:r>
          </a:p>
        </p:txBody>
      </p:sp>
    </p:spTree>
    <p:extLst>
      <p:ext uri="{BB962C8B-B14F-4D97-AF65-F5344CB8AC3E}">
        <p14:creationId xmlns:p14="http://schemas.microsoft.com/office/powerpoint/2010/main" val="238178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Who is your favorite outstanding person</a:t>
            </a:r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?, Why </a:t>
            </a:r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do you admire him or her</a:t>
            </a:r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?,  What </a:t>
            </a:r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has this person achieved?</a:t>
            </a:r>
          </a:p>
        </p:txBody>
      </p:sp>
    </p:spTree>
    <p:extLst>
      <p:ext uri="{BB962C8B-B14F-4D97-AF65-F5344CB8AC3E}">
        <p14:creationId xmlns:p14="http://schemas.microsoft.com/office/powerpoint/2010/main" val="189108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  <a:endParaRPr 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9233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9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  <a:endParaRPr 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29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269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698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51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194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04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16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184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17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40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403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145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443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769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629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88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275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706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26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31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27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447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4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 smtClean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1721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9ADB42F-AE48-4323-897F-DB5A083B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M</a:t>
            </a:r>
            <a:endParaRPr lang="es-E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DEAD4F2-C5CC-44E9-A092-76413D5CA7F4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rmAutofit/>
          </a:bodyPr>
          <a:lstStyle/>
          <a:p>
            <a:pPr marL="0" indent="0"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  <a:buNone/>
            </a:pPr>
            <a:endParaRPr lang="es-ES" sz="1800" b="1" i="1" spc="-5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68F7FB6B-EAC9-40F7-9522-61A8D53E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29</a:t>
            </a:fld>
            <a:endParaRPr lang="es-ES" sz="1000" dirty="0"/>
          </a:p>
        </p:txBody>
      </p:sp>
      <p:pic>
        <p:nvPicPr>
          <p:cNvPr id="11" name="Marcador de posición de imagen 10" descr="Personas que debaten algo">
            <a:extLst>
              <a:ext uri="{FF2B5EF4-FFF2-40B4-BE49-F238E27FC236}">
                <a16:creationId xmlns:a16="http://schemas.microsoft.com/office/drawing/2014/main" id="{AA6A75DC-BE31-480B-B034-B1DF7AFA509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114675"/>
            <a:ext cx="12192000" cy="3743325"/>
          </a:xfr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7E0C6FDF-5982-4E37-B65D-F7B05D0FFB52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white">
          <a:xfrm>
            <a:off x="7008813" y="3433763"/>
            <a:ext cx="5183187" cy="2755900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</a:pPr>
            <a:r>
              <a:rPr lang="es-ES" sz="1800" i="1" spc="-5" dirty="0">
                <a:solidFill>
                  <a:srgbClr val="FFFFFF"/>
                </a:solidFill>
                <a:cs typeface="Arial"/>
              </a:rPr>
              <a:t>Dolor </a:t>
            </a:r>
            <a:r>
              <a:rPr lang="es-ES" sz="1800" i="1" spc="-5" dirty="0" err="1">
                <a:solidFill>
                  <a:srgbClr val="FFFFFF"/>
                </a:solidFill>
                <a:cs typeface="Arial"/>
              </a:rPr>
              <a:t>sit</a:t>
            </a:r>
            <a:r>
              <a:rPr lang="es-ES" sz="1800" i="1" spc="-5" dirty="0">
                <a:solidFill>
                  <a:srgbClr val="FFFFFF"/>
                </a:solidFill>
                <a:cs typeface="Arial"/>
              </a:rPr>
              <a:t> </a:t>
            </a:r>
            <a:r>
              <a:rPr lang="es-ES" sz="1800" i="1" spc="-5" dirty="0" err="1">
                <a:solidFill>
                  <a:srgbClr val="FFFFFF"/>
                </a:solidFill>
                <a:cs typeface="Arial"/>
              </a:rPr>
              <a:t>amet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entre 6 y 9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Consectetur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entre 9 y 12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Adipiscing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inmediata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Etiam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 </a:t>
            </a:r>
            <a:r>
              <a:rPr lang="es-ES" sz="1800" i="1" dirty="0" err="1">
                <a:solidFill>
                  <a:srgbClr val="FFFFFF"/>
                </a:solidFill>
                <a:cs typeface="Arial"/>
              </a:rPr>
              <a:t>aliquet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depende</a:t>
            </a:r>
            <a:endParaRPr lang="es-ES" sz="1800" i="1" dirty="0"/>
          </a:p>
        </p:txBody>
      </p:sp>
      <p:sp>
        <p:nvSpPr>
          <p:cNvPr id="12" name="objeto 3" descr="Rectángulo azul">
            <a:extLst>
              <a:ext uri="{FF2B5EF4-FFF2-40B4-BE49-F238E27FC236}">
                <a16:creationId xmlns:a16="http://schemas.microsoft.com/office/drawing/2014/main" id="{CDEEA71D-C3B3-45BB-A776-D17D92A58127}"/>
              </a:ext>
            </a:extLst>
          </p:cNvPr>
          <p:cNvSpPr/>
          <p:nvPr/>
        </p:nvSpPr>
        <p:spPr>
          <a:xfrm>
            <a:off x="2400" y="3115389"/>
            <a:ext cx="12189600" cy="3742611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13" name="Elipse 12" descr="Óvalo beige">
            <a:extLst>
              <a:ext uri="{FF2B5EF4-FFF2-40B4-BE49-F238E27FC236}">
                <a16:creationId xmlns:a16="http://schemas.microsoft.com/office/drawing/2014/main" id="{F336552F-CA64-452F-9BD8-01334388BFF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" name="objeto 5" descr="Rectángulo beige">
            <a:extLst>
              <a:ext uri="{FF2B5EF4-FFF2-40B4-BE49-F238E27FC236}">
                <a16:creationId xmlns:a16="http://schemas.microsoft.com/office/drawing/2014/main" id="{890F7762-BD37-4D33-9F80-1DA07B5E172E}"/>
              </a:ext>
            </a:extLst>
          </p:cNvPr>
          <p:cNvSpPr/>
          <p:nvPr/>
        </p:nvSpPr>
        <p:spPr>
          <a:xfrm>
            <a:off x="915637" y="1346384"/>
            <a:ext cx="48708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70198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Marcador de posición de imagen 46" descr="Personas que debaten algo">
            <a:extLst>
              <a:ext uri="{FF2B5EF4-FFF2-40B4-BE49-F238E27FC236}">
                <a16:creationId xmlns:a16="http://schemas.microsoft.com/office/drawing/2014/main" id="{0FD54BB1-BA8F-46B1-AE35-C73B73A4821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0"/>
            <a:ext cx="12189599" cy="6856649"/>
          </a:xfrm>
        </p:spPr>
      </p:pic>
      <p:sp>
        <p:nvSpPr>
          <p:cNvPr id="35" name="objeto 3" descr="Rectángulo azul">
            <a:extLst>
              <a:ext uri="{FF2B5EF4-FFF2-40B4-BE49-F238E27FC236}">
                <a16:creationId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3600" y="0"/>
            <a:ext cx="121884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48" name="Elipse 47" descr="Óvalo beige">
            <a:extLst>
              <a:ext uri="{FF2B5EF4-FFF2-40B4-BE49-F238E27FC236}">
                <a16:creationId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6" name="Rectángulo 25" descr="Rectángulo azul">
            <a:extLst>
              <a:ext uri="{FF2B5EF4-FFF2-40B4-BE49-F238E27FC236}">
                <a16:creationId xmlns:a16="http://schemas.microsoft.com/office/drawing/2014/main" id="{B743B096-6BB3-4330-9D5B-22EEBAF87BEE}"/>
              </a:ext>
            </a:extLst>
          </p:cNvPr>
          <p:cNvSpPr/>
          <p:nvPr/>
        </p:nvSpPr>
        <p:spPr>
          <a:xfrm>
            <a:off x="0" y="2770632"/>
            <a:ext cx="12192000" cy="1316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7" name="Elipse 26" descr="Círculo azul">
            <a:extLst>
              <a:ext uri="{FF2B5EF4-FFF2-40B4-BE49-F238E27FC236}">
                <a16:creationId xmlns:a16="http://schemas.microsoft.com/office/drawing/2014/main" id="{48354ED0-9392-4301-B2D6-A5335876F77D}"/>
              </a:ext>
            </a:extLst>
          </p:cNvPr>
          <p:cNvSpPr/>
          <p:nvPr/>
        </p:nvSpPr>
        <p:spPr>
          <a:xfrm>
            <a:off x="1557528" y="2004364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8" name="Elipse 27" descr="Círculo azul">
            <a:extLst>
              <a:ext uri="{FF2B5EF4-FFF2-40B4-BE49-F238E27FC236}">
                <a16:creationId xmlns:a16="http://schemas.microsoft.com/office/drawing/2014/main" id="{0AD89AAC-7A26-4BF6-8BF7-D301C467BE24}"/>
              </a:ext>
            </a:extLst>
          </p:cNvPr>
          <p:cNvSpPr/>
          <p:nvPr/>
        </p:nvSpPr>
        <p:spPr>
          <a:xfrm>
            <a:off x="7790688" y="1981199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30</a:t>
            </a:fld>
            <a:endParaRPr lang="es-ES" sz="100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558CBCC-46BE-4654-9B01-07B35CF17C3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EL EQUIPO</a:t>
            </a:r>
          </a:p>
        </p:txBody>
      </p:sp>
      <p:sp>
        <p:nvSpPr>
          <p:cNvPr id="42" name="Marcador de texto 41">
            <a:extLst>
              <a:ext uri="{FF2B5EF4-FFF2-40B4-BE49-F238E27FC236}">
                <a16:creationId xmlns:a16="http://schemas.microsoft.com/office/drawing/2014/main" id="{D70BF709-D6E1-4AFF-A538-E9F7D1A452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white"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Iker Arteaga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Director</a:t>
            </a:r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8CE3A891-B3D6-4B07-A0B9-8F86A9EE58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white">
          <a:xfrm>
            <a:off x="4745831" y="5628583"/>
            <a:ext cx="2700338" cy="738187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Naiara Padilla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Propietaria</a:t>
            </a:r>
          </a:p>
        </p:txBody>
      </p:sp>
      <p:sp>
        <p:nvSpPr>
          <p:cNvPr id="44" name="Marcador de texto 43">
            <a:extLst>
              <a:ext uri="{FF2B5EF4-FFF2-40B4-BE49-F238E27FC236}">
                <a16:creationId xmlns:a16="http://schemas.microsoft.com/office/drawing/2014/main" id="{C7D8CB18-31C2-421A-B086-BCC239E2F5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white"/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David Serna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Empleado clave</a:t>
            </a:r>
          </a:p>
        </p:txBody>
      </p:sp>
      <p:sp>
        <p:nvSpPr>
          <p:cNvPr id="49" name="objeto 6" descr="Rectángulo beige">
            <a:extLst>
              <a:ext uri="{FF2B5EF4-FFF2-40B4-BE49-F238E27FC236}">
                <a16:creationId xmlns:a16="http://schemas.microsoft.com/office/drawing/2014/main" id="{E67B2D0F-2920-4165-BC82-05237362DABB}"/>
              </a:ext>
            </a:extLst>
          </p:cNvPr>
          <p:cNvSpPr/>
          <p:nvPr/>
        </p:nvSpPr>
        <p:spPr bwMode="ltGray">
          <a:xfrm>
            <a:off x="957251" y="1352776"/>
            <a:ext cx="2286000" cy="0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pic>
        <p:nvPicPr>
          <p:cNvPr id="53" name="Marcador de posición de imagen 52" descr="Un hombre">
            <a:extLst>
              <a:ext uri="{FF2B5EF4-FFF2-40B4-BE49-F238E27FC236}">
                <a16:creationId xmlns:a16="http://schemas.microsoft.com/office/drawing/2014/main" id="{4F21771F-9679-4088-A72C-1BE0AC04B6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1" name="Marcador de posición de imagen 60" descr="Un hombre">
            <a:extLst>
              <a:ext uri="{FF2B5EF4-FFF2-40B4-BE49-F238E27FC236}">
                <a16:creationId xmlns:a16="http://schemas.microsoft.com/office/drawing/2014/main" id="{FF5F0811-386E-4C21-BC9F-29D6AEEA7A2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5572" y="2196083"/>
            <a:ext cx="2414016" cy="2414016"/>
          </a:xfrm>
        </p:spPr>
      </p:pic>
      <p:sp>
        <p:nvSpPr>
          <p:cNvPr id="29" name="Elipse 28" descr="Círculo beige">
            <a:extLst>
              <a:ext uri="{FF2B5EF4-FFF2-40B4-BE49-F238E27FC236}">
                <a16:creationId xmlns:a16="http://schemas.microsoft.com/office/drawing/2014/main" id="{23AE393F-46ED-4451-AACA-7EC20B0EE16F}"/>
              </a:ext>
            </a:extLst>
          </p:cNvPr>
          <p:cNvSpPr/>
          <p:nvPr/>
        </p:nvSpPr>
        <p:spPr>
          <a:xfrm>
            <a:off x="4111752" y="1544325"/>
            <a:ext cx="3968496" cy="396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57" name="Marcador de posición de imagen 56" descr="Una mujer">
            <a:extLst>
              <a:ext uri="{FF2B5EF4-FFF2-40B4-BE49-F238E27FC236}">
                <a16:creationId xmlns:a16="http://schemas.microsoft.com/office/drawing/2014/main" id="{097D4C55-25B9-4F31-8D16-7968DEF7658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5904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5B371-F992-4547-B936-23F16F448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44" y="417362"/>
            <a:ext cx="3932237" cy="1302111"/>
          </a:xfrm>
        </p:spPr>
        <p:txBody>
          <a:bodyPr rtlCol="0"/>
          <a:lstStyle/>
          <a:p>
            <a:pPr rtl="0"/>
            <a:r>
              <a:rPr lang="es-ES" smtClean="0"/>
              <a:t>P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B07B54-E3ED-4BBF-91BB-9F611C440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 bwMode="ltGray">
          <a:xfrm>
            <a:off x="7055714" y="1769168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r>
              <a:rPr lang="es-ES" sz="1500" i="1" spc="-15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  <a:endParaRPr lang="es-ES" sz="15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C89DD8-AB5B-4556-B381-45F1AC070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31</a:t>
            </a:fld>
            <a:endParaRPr lang="es-ES" sz="1000" dirty="0"/>
          </a:p>
        </p:txBody>
      </p:sp>
      <p:pic>
        <p:nvPicPr>
          <p:cNvPr id="7" name="Marcador de posición de imagen 6" descr="Dos hombres miran un portátil">
            <a:extLst>
              <a:ext uri="{FF2B5EF4-FFF2-40B4-BE49-F238E27FC236}">
                <a16:creationId xmlns:a16="http://schemas.microsoft.com/office/drawing/2014/main" id="{2CD8DFC9-E679-43B6-94BA-67756E397A1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2" y="2781223"/>
            <a:ext cx="6024983" cy="2736901"/>
          </a:xfrm>
        </p:spPr>
      </p:pic>
      <p:pic>
        <p:nvPicPr>
          <p:cNvPr id="15" name="Marcador de posición de imagen 14" descr="Icono comprobación">
            <a:extLst>
              <a:ext uri="{FF2B5EF4-FFF2-40B4-BE49-F238E27FC236}">
                <a16:creationId xmlns:a16="http://schemas.microsoft.com/office/drawing/2014/main" id="{2BB6FD49-92B0-4DC9-AC1D-17947DECCCB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1713834"/>
            <a:ext cx="576000" cy="576000"/>
          </a:xfrm>
        </p:spPr>
      </p:pic>
      <p:pic>
        <p:nvPicPr>
          <p:cNvPr id="17" name="Marcador de posición de imagen 16" descr="Icono comprobación">
            <a:extLst>
              <a:ext uri="{FF2B5EF4-FFF2-40B4-BE49-F238E27FC236}">
                <a16:creationId xmlns:a16="http://schemas.microsoft.com/office/drawing/2014/main" id="{B35AF671-FB05-4C5C-AD79-E7C03FDFC8C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2935990"/>
            <a:ext cx="576000" cy="576001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81D93562-F631-4ADB-AB50-4D5ECF40F8A1}"/>
              </a:ext>
            </a:extLst>
          </p:cNvPr>
          <p:cNvSpPr>
            <a:spLocks noGrp="1"/>
          </p:cNvSpPr>
          <p:nvPr>
            <p:ph type="body" sz="half" idx="23"/>
          </p:nvPr>
        </p:nvSpPr>
        <p:spPr bwMode="ltGray">
          <a:xfrm>
            <a:off x="7055713" y="2990536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endParaRPr lang="es-ES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pic>
        <p:nvPicPr>
          <p:cNvPr id="19" name="Marcador de posición de imagen 18" descr="Icono comprobación">
            <a:extLst>
              <a:ext uri="{FF2B5EF4-FFF2-40B4-BE49-F238E27FC236}">
                <a16:creationId xmlns:a16="http://schemas.microsoft.com/office/drawing/2014/main" id="{D0EA9FF8-E112-4BA0-B552-7EC47F10324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4558201"/>
            <a:ext cx="576000" cy="576001"/>
          </a:xfrm>
        </p:spPr>
      </p:pic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F254C44F-43DD-4310-BB15-9C29C646DB24}"/>
              </a:ext>
            </a:extLst>
          </p:cNvPr>
          <p:cNvSpPr>
            <a:spLocks noGrp="1"/>
          </p:cNvSpPr>
          <p:nvPr>
            <p:ph type="body" sz="half" idx="25"/>
          </p:nvPr>
        </p:nvSpPr>
        <p:spPr bwMode="ltGray">
          <a:xfrm>
            <a:off x="7055713" y="4627654"/>
            <a:ext cx="4672463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endParaRPr lang="es-ES" sz="15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8" name="objeto 13" descr="Rectángulo beige">
            <a:extLst>
              <a:ext uri="{FF2B5EF4-FFF2-40B4-BE49-F238E27FC236}">
                <a16:creationId xmlns:a16="http://schemas.microsoft.com/office/drawing/2014/main" id="{DFB86A96-0959-48CB-911E-06E243290C23}"/>
              </a:ext>
            </a:extLst>
          </p:cNvPr>
          <p:cNvSpPr/>
          <p:nvPr/>
        </p:nvSpPr>
        <p:spPr>
          <a:xfrm>
            <a:off x="919594" y="1786728"/>
            <a:ext cx="3402000" cy="0"/>
          </a:xfrm>
          <a:custGeom>
            <a:avLst/>
            <a:gdLst/>
            <a:ahLst/>
            <a:cxnLst/>
            <a:rect l="l" t="t" r="r" b="b"/>
            <a:pathLst>
              <a:path w="2694304">
                <a:moveTo>
                  <a:pt x="0" y="0"/>
                </a:moveTo>
                <a:lnTo>
                  <a:pt x="2694127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3812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13" descr="Manos de personas">
            <a:extLst>
              <a:ext uri="{FF2B5EF4-FFF2-40B4-BE49-F238E27FC236}">
                <a16:creationId xmlns:a16="http://schemas.microsoft.com/office/drawing/2014/main" id="{3473867A-FBFD-45C7-BD5B-FDE711A8E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" y="0"/>
            <a:ext cx="12192000" cy="6858000"/>
          </a:xfrm>
          <a:prstGeom prst="rect">
            <a:avLst/>
          </a:prstGeom>
        </p:spPr>
      </p:pic>
      <p:sp>
        <p:nvSpPr>
          <p:cNvPr id="5" name="objeto 3" descr="Rectángulo azul">
            <a:extLst>
              <a:ext uri="{FF2B5EF4-FFF2-40B4-BE49-F238E27FC236}">
                <a16:creationId xmlns:a16="http://schemas.microsoft.com/office/drawing/2014/main" id="{33BB357B-B238-4C43-8242-F33D9E1D4905}"/>
              </a:ext>
            </a:extLst>
          </p:cNvPr>
          <p:cNvSpPr/>
          <p:nvPr/>
        </p:nvSpPr>
        <p:spPr>
          <a:xfrm>
            <a:off x="12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7" name="Elipse 6" descr="Óvalo beige">
            <a:extLst>
              <a:ext uri="{FF2B5EF4-FFF2-40B4-BE49-F238E27FC236}">
                <a16:creationId xmlns:a16="http://schemas.microsoft.com/office/drawing/2014/main" id="{5E8475D7-5EB4-4E70-AD4D-D32B1FB40E6E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592443CF-1BB0-4648-AEBA-9AFB75D72A99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FINANCIACIÓN NECESARIA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F16D174-C1FB-4494-B78F-EFF7C645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912" y="6174902"/>
            <a:ext cx="357116" cy="365125"/>
          </a:xfrm>
        </p:spPr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32</a:t>
            </a:fld>
            <a:endParaRPr lang="es-ES" sz="1000" dirty="0"/>
          </a:p>
        </p:txBody>
      </p:sp>
      <p:sp>
        <p:nvSpPr>
          <p:cNvPr id="6" name="Elipse 5" descr="Círculo blanco">
            <a:extLst>
              <a:ext uri="{FF2B5EF4-FFF2-40B4-BE49-F238E27FC236}">
                <a16:creationId xmlns:a16="http://schemas.microsoft.com/office/drawing/2014/main" id="{18308D5A-12F5-4BB2-A4E0-37BA17CB1AB5}"/>
              </a:ext>
            </a:extLst>
          </p:cNvPr>
          <p:cNvSpPr/>
          <p:nvPr/>
        </p:nvSpPr>
        <p:spPr>
          <a:xfrm>
            <a:off x="3848746" y="1611824"/>
            <a:ext cx="4494508" cy="44945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" name="objeto 5" descr="Rectángulo beige">
            <a:extLst>
              <a:ext uri="{FF2B5EF4-FFF2-40B4-BE49-F238E27FC236}">
                <a16:creationId xmlns:a16="http://schemas.microsoft.com/office/drawing/2014/main" id="{3C19A568-7E73-443A-A183-2C3EDA0087DF}"/>
              </a:ext>
            </a:extLst>
          </p:cNvPr>
          <p:cNvSpPr/>
          <p:nvPr/>
        </p:nvSpPr>
        <p:spPr bwMode="white">
          <a:xfrm>
            <a:off x="944410" y="1345847"/>
            <a:ext cx="5850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graphicFrame>
        <p:nvGraphicFramePr>
          <p:cNvPr id="10" name="Marcador de contenido 24" descr="Gráfico">
            <a:extLst>
              <a:ext uri="{FF2B5EF4-FFF2-40B4-BE49-F238E27FC236}">
                <a16:creationId xmlns:a16="http://schemas.microsoft.com/office/drawing/2014/main" id="{4AF4332F-83BC-4DC5-9516-227508BC57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781222"/>
              </p:ext>
            </p:extLst>
          </p:nvPr>
        </p:nvGraphicFramePr>
        <p:xfrm>
          <a:off x="2520157" y="1699285"/>
          <a:ext cx="7151687" cy="431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objeto 7">
            <a:extLst>
              <a:ext uri="{FF2B5EF4-FFF2-40B4-BE49-F238E27FC236}">
                <a16:creationId xmlns:a16="http://schemas.microsoft.com/office/drawing/2014/main" id="{ADD866C3-A26F-4579-B7C3-5EFD9B87C03B}"/>
              </a:ext>
            </a:extLst>
          </p:cNvPr>
          <p:cNvSpPr txBox="1"/>
          <p:nvPr/>
        </p:nvSpPr>
        <p:spPr>
          <a:xfrm>
            <a:off x="9187353" y="2469616"/>
            <a:ext cx="1621818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INVERSOR DE DEUDAS</a:t>
            </a:r>
          </a:p>
          <a:p>
            <a:pPr marL="12700" algn="r" rtl="0"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2" name="objeto 8">
            <a:extLst>
              <a:ext uri="{FF2B5EF4-FFF2-40B4-BE49-F238E27FC236}">
                <a16:creationId xmlns:a16="http://schemas.microsoft.com/office/drawing/2014/main" id="{9443DAA2-8BB3-4983-BE18-DE25682FF713}"/>
              </a:ext>
            </a:extLst>
          </p:cNvPr>
          <p:cNvSpPr txBox="1"/>
          <p:nvPr/>
        </p:nvSpPr>
        <p:spPr>
          <a:xfrm>
            <a:off x="1503507" y="4946920"/>
            <a:ext cx="1610330" cy="7048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BANCO</a:t>
            </a:r>
          </a:p>
          <a:p>
            <a:pPr marL="12700" rtl="0">
              <a:lnSpc>
                <a:spcPct val="100000"/>
              </a:lnSpc>
              <a:spcBef>
                <a:spcPts val="425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3" name="objeto 9">
            <a:extLst>
              <a:ext uri="{FF2B5EF4-FFF2-40B4-BE49-F238E27FC236}">
                <a16:creationId xmlns:a16="http://schemas.microsoft.com/office/drawing/2014/main" id="{45E34A9E-134A-42FD-820E-74C9C4A6E06E}"/>
              </a:ext>
            </a:extLst>
          </p:cNvPr>
          <p:cNvSpPr txBox="1"/>
          <p:nvPr/>
        </p:nvSpPr>
        <p:spPr>
          <a:xfrm>
            <a:off x="8977095" y="4946920"/>
            <a:ext cx="1711398" cy="7048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algn="ctr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CAPITAL PROPIO</a:t>
            </a:r>
          </a:p>
          <a:p>
            <a:pPr marL="12700" algn="r" rtl="0">
              <a:lnSpc>
                <a:spcPct val="100000"/>
              </a:lnSpc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4" name="objeto 7">
            <a:extLst>
              <a:ext uri="{FF2B5EF4-FFF2-40B4-BE49-F238E27FC236}">
                <a16:creationId xmlns:a16="http://schemas.microsoft.com/office/drawing/2014/main" id="{FFC4D6E5-F39D-4148-8E29-64D0DE6071D2}"/>
              </a:ext>
            </a:extLst>
          </p:cNvPr>
          <p:cNvSpPr txBox="1"/>
          <p:nvPr/>
        </p:nvSpPr>
        <p:spPr>
          <a:xfrm>
            <a:off x="1503507" y="2469616"/>
            <a:ext cx="1793571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20" dirty="0">
                <a:solidFill>
                  <a:schemeClr val="bg2"/>
                </a:solidFill>
                <a:cs typeface="Arial"/>
              </a:rPr>
              <a:t>INVERSIÓN</a:t>
            </a:r>
            <a:r>
              <a:rPr lang="es-ES" sz="1400" i="1" spc="15" dirty="0">
                <a:solidFill>
                  <a:schemeClr val="bg2"/>
                </a:solidFill>
                <a:cs typeface="Arial"/>
              </a:rPr>
              <a:t> DE DEUDAS</a:t>
            </a:r>
          </a:p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  <a:cs typeface="Avenir Black"/>
              </a:rPr>
              <a:t>XXXXX €</a:t>
            </a:r>
            <a:endParaRPr lang="es-ES" sz="2500" dirty="0">
              <a:solidFill>
                <a:schemeClr val="bg1"/>
              </a:solidFill>
              <a:latin typeface="+mj-lt"/>
              <a:cs typeface="Avenir Black"/>
            </a:endParaRPr>
          </a:p>
        </p:txBody>
      </p:sp>
      <p:cxnSp>
        <p:nvCxnSpPr>
          <p:cNvPr id="15" name="Conector recto 14" descr="Línea blanca">
            <a:extLst>
              <a:ext uri="{FF2B5EF4-FFF2-40B4-BE49-F238E27FC236}">
                <a16:creationId xmlns:a16="http://schemas.microsoft.com/office/drawing/2014/main" id="{8F10C47F-8DB6-4F10-999F-9F0945EF1066}"/>
              </a:ext>
            </a:extLst>
          </p:cNvPr>
          <p:cNvCxnSpPr/>
          <p:nvPr/>
        </p:nvCxnSpPr>
        <p:spPr>
          <a:xfrm>
            <a:off x="3255441" y="2944678"/>
            <a:ext cx="9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 descr="Línea blanca">
            <a:extLst>
              <a:ext uri="{FF2B5EF4-FFF2-40B4-BE49-F238E27FC236}">
                <a16:creationId xmlns:a16="http://schemas.microsoft.com/office/drawing/2014/main" id="{ABF823CE-8F30-44E8-A4F3-B87E440DA298}"/>
              </a:ext>
            </a:extLst>
          </p:cNvPr>
          <p:cNvCxnSpPr>
            <a:cxnSpLocks/>
          </p:cNvCxnSpPr>
          <p:nvPr/>
        </p:nvCxnSpPr>
        <p:spPr>
          <a:xfrm>
            <a:off x="3255441" y="5406326"/>
            <a:ext cx="140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 descr="Línea blanca">
            <a:extLst>
              <a:ext uri="{FF2B5EF4-FFF2-40B4-BE49-F238E27FC236}">
                <a16:creationId xmlns:a16="http://schemas.microsoft.com/office/drawing/2014/main" id="{1EC67F4A-791B-465C-A6D0-425D45D4BDC4}"/>
              </a:ext>
            </a:extLst>
          </p:cNvPr>
          <p:cNvCxnSpPr>
            <a:cxnSpLocks/>
          </p:cNvCxnSpPr>
          <p:nvPr/>
        </p:nvCxnSpPr>
        <p:spPr>
          <a:xfrm>
            <a:off x="7961864" y="2944678"/>
            <a:ext cx="97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 descr="Línea blanca">
            <a:extLst>
              <a:ext uri="{FF2B5EF4-FFF2-40B4-BE49-F238E27FC236}">
                <a16:creationId xmlns:a16="http://schemas.microsoft.com/office/drawing/2014/main" id="{21CEE569-9C3A-4C5E-A777-4A90772E84F2}"/>
              </a:ext>
            </a:extLst>
          </p:cNvPr>
          <p:cNvCxnSpPr>
            <a:cxnSpLocks/>
          </p:cNvCxnSpPr>
          <p:nvPr/>
        </p:nvCxnSpPr>
        <p:spPr>
          <a:xfrm>
            <a:off x="7680960" y="5406326"/>
            <a:ext cx="125290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811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6" descr="Chica con documentos">
            <a:extLst>
              <a:ext uri="{FF2B5EF4-FFF2-40B4-BE49-F238E27FC236}">
                <a16:creationId xmlns:a16="http://schemas.microsoft.com/office/drawing/2014/main" id="{BD5BAEF8-04EE-4148-AB9D-25427A926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" y="675"/>
            <a:ext cx="12189600" cy="6856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5537408-2125-4CE5-92A7-F7E0FCBA31D0}"/>
              </a:ext>
            </a:extLst>
          </p:cNvPr>
          <p:cNvSpPr txBox="1">
            <a:spLocks/>
          </p:cNvSpPr>
          <p:nvPr/>
        </p:nvSpPr>
        <p:spPr>
          <a:xfrm>
            <a:off x="-1" y="1341439"/>
            <a:ext cx="6348413" cy="4140200"/>
          </a:xfrm>
          <a:prstGeom prst="rect">
            <a:avLst/>
          </a:prstGeom>
          <a:solidFill>
            <a:schemeClr val="accent2"/>
          </a:solidFill>
        </p:spPr>
        <p:txBody>
          <a:bodyPr lIns="1548000" tIns="216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1100"/>
              </a:spcBef>
              <a:buFont typeface="Arial" panose="020B0604020202020204" pitchFamily="34" charset="0"/>
              <a:buNone/>
            </a:pP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Naiara</a:t>
            </a:r>
            <a:r>
              <a:rPr lang="es-ES" sz="25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Padilla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npadilla@example.com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es-ES" sz="2500" b="1" i="1" spc="45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678-555-0100</a:t>
            </a:r>
            <a:endParaRPr lang="es-ES" sz="2500" b="1" i="1" dirty="0">
              <a:solidFill>
                <a:schemeClr val="bg2">
                  <a:lumMod val="20000"/>
                  <a:lumOff val="80000"/>
                  <a:alpha val="75000"/>
                </a:schemeClr>
              </a:solidFill>
              <a:cs typeface="Arial"/>
            </a:endParaRPr>
          </a:p>
          <a:p>
            <a:pPr marL="0" indent="0" rtl="0">
              <a:lnSpc>
                <a:spcPct val="125000"/>
              </a:lnSpc>
              <a:buFont typeface="Arial" panose="020B0604020202020204" pitchFamily="34" charset="0"/>
              <a:buNone/>
            </a:pPr>
            <a:endParaRPr lang="es-ES" sz="2500" b="1" dirty="0">
              <a:solidFill>
                <a:schemeClr val="bg2">
                  <a:alpha val="50000"/>
                </a:schemeClr>
              </a:solidFill>
            </a:endParaRPr>
          </a:p>
        </p:txBody>
      </p:sp>
      <p:sp>
        <p:nvSpPr>
          <p:cNvPr id="6" name="objeto 6" descr="Rectángulo beige">
            <a:extLst>
              <a:ext uri="{FF2B5EF4-FFF2-40B4-BE49-F238E27FC236}">
                <a16:creationId xmlns:a16="http://schemas.microsoft.com/office/drawing/2014/main" id="{B0C70F64-F3E5-413B-AF4F-E15CE944B761}"/>
              </a:ext>
            </a:extLst>
          </p:cNvPr>
          <p:cNvSpPr/>
          <p:nvPr/>
        </p:nvSpPr>
        <p:spPr bwMode="ltGray">
          <a:xfrm>
            <a:off x="931203" y="2894901"/>
            <a:ext cx="3312000" cy="0"/>
          </a:xfrm>
          <a:custGeom>
            <a:avLst/>
            <a:gdLst/>
            <a:ahLst/>
            <a:cxnLst/>
            <a:rect l="l" t="t" r="r" b="b"/>
            <a:pathLst>
              <a:path w="4206240">
                <a:moveTo>
                  <a:pt x="0" y="0"/>
                </a:moveTo>
                <a:lnTo>
                  <a:pt x="420624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D43A5E-77DF-44FD-800D-158434A3ABC6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838200" y="1701559"/>
            <a:ext cx="4859215" cy="1325563"/>
          </a:xfrm>
        </p:spPr>
        <p:txBody>
          <a:bodyPr rtlCol="0">
            <a:normAutofit/>
          </a:bodyPr>
          <a:lstStyle/>
          <a:p>
            <a:pPr rtl="0"/>
            <a:r>
              <a:rPr lang="es-ES" sz="5000" dirty="0">
                <a:solidFill>
                  <a:schemeClr val="bg1"/>
                </a:solidFill>
              </a:rPr>
              <a:t>¡GRACIAS!</a:t>
            </a:r>
            <a:endParaRPr lang="es-ES" sz="5000" dirty="0"/>
          </a:p>
        </p:txBody>
      </p:sp>
      <p:pic>
        <p:nvPicPr>
          <p:cNvPr id="11" name="Gráfico 10" descr="Icono de persona">
            <a:extLst>
              <a:ext uri="{FF2B5EF4-FFF2-40B4-BE49-F238E27FC236}">
                <a16:creationId xmlns:a16="http://schemas.microsoft.com/office/drawing/2014/main" id="{623730AD-04DB-4D31-90B9-486007BC4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237" y="3470503"/>
            <a:ext cx="342900" cy="352425"/>
          </a:xfrm>
          <a:prstGeom prst="rect">
            <a:avLst/>
          </a:prstGeom>
        </p:spPr>
      </p:pic>
      <p:pic>
        <p:nvPicPr>
          <p:cNvPr id="12" name="Gráfico 11" descr="Icono de correo electrónico">
            <a:extLst>
              <a:ext uri="{FF2B5EF4-FFF2-40B4-BE49-F238E27FC236}">
                <a16:creationId xmlns:a16="http://schemas.microsoft.com/office/drawing/2014/main" id="{A19DD78C-1BBA-435D-AB9C-910A5A3B5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237" y="3965704"/>
            <a:ext cx="342900" cy="342900"/>
          </a:xfrm>
          <a:prstGeom prst="rect">
            <a:avLst/>
          </a:prstGeom>
        </p:spPr>
      </p:pic>
      <p:pic>
        <p:nvPicPr>
          <p:cNvPr id="13" name="Gráfico 12" descr="Icono de teléfono">
            <a:extLst>
              <a:ext uri="{FF2B5EF4-FFF2-40B4-BE49-F238E27FC236}">
                <a16:creationId xmlns:a16="http://schemas.microsoft.com/office/drawing/2014/main" id="{E1FE68E0-BC77-4B86-BF40-6A4FF5062F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5237" y="4451380"/>
            <a:ext cx="342900" cy="342900"/>
          </a:xfrm>
          <a:prstGeom prst="rect">
            <a:avLst/>
          </a:prstGeom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A39DE2-464A-46AF-92D8-7786B35D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33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86951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30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Custom 25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9238_TF23188392" id="{F1A4FF75-0337-499B-B5AB-B2509398CEA7}" vid="{0D7670FE-5D26-47F2-BB16-139DDA547B5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2DAF9E5-DED4-4A50-A81B-4CC218A03F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DD087A-3273-4D74-8700-4C8E2BE507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1946EF-A3EA-4ECB-8D9A-56C36FFF4075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71af3243-3dd4-4a8d-8c0d-dd76da1f02a5"/>
    <ds:schemaRef ds:uri="http://purl.org/dc/elements/1.1/"/>
    <ds:schemaRef ds:uri="http://schemas.microsoft.com/office/infopath/2007/PartnerControls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servicios profesionales</Template>
  <TotalTime>0</TotalTime>
  <Words>627</Words>
  <Application>Microsoft Office PowerPoint</Application>
  <PresentationFormat>Panorámica</PresentationFormat>
  <Paragraphs>256</Paragraphs>
  <Slides>33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0" baseType="lpstr">
      <vt:lpstr>Arial</vt:lpstr>
      <vt:lpstr>Arial </vt:lpstr>
      <vt:lpstr>Avenir Black</vt:lpstr>
      <vt:lpstr>Bahnschrift</vt:lpstr>
      <vt:lpstr>Calibri</vt:lpstr>
      <vt:lpstr>Gill Sans MT</vt:lpstr>
      <vt:lpstr>Tema de Office</vt:lpstr>
      <vt:lpstr>OUTSTANDING PEOPLE</vt:lpstr>
      <vt:lpstr>OBJECTIVOS</vt:lpstr>
      <vt:lpstr>GRAMÁTIC</vt:lpstr>
      <vt:lpstr>Presentación de PowerPoint</vt:lpstr>
      <vt:lpstr>Presentación de PowerPoint</vt:lpstr>
      <vt:lpstr>PERSPECTIVA DE LA INDUSTRIA</vt:lpstr>
      <vt:lpstr>PERSPECTIVA DE LA INDUSTRIA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</vt:lpstr>
      <vt:lpstr>EL EQUIPO</vt:lpstr>
      <vt:lpstr>P</vt:lpstr>
      <vt:lpstr>FINANCIACIÓN NECESARIA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2026-07-09T00:54:49Z</dcterms:created>
  <dcterms:modified xsi:type="dcterms:W3CDTF">2026-07-09T15:02:33Z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