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72" r:id="rId4"/>
    <p:sldMasterId id="2147483684" r:id="rId5"/>
  </p:sldMasterIdLst>
  <p:sldIdLst>
    <p:sldId id="256" r:id="rId6"/>
    <p:sldId id="257" r:id="rId7"/>
    <p:sldId id="261" r:id="rId8"/>
    <p:sldId id="262" r:id="rId9"/>
    <p:sldId id="263" r:id="rId10"/>
    <p:sldId id="268" r:id="rId11"/>
    <p:sldId id="269" r:id="rId12"/>
    <p:sldId id="271" r:id="rId13"/>
    <p:sldId id="270" r:id="rId14"/>
    <p:sldId id="272" r:id="rId15"/>
    <p:sldId id="258" r:id="rId16"/>
    <p:sldId id="259" r:id="rId17"/>
    <p:sldId id="264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6192"/>
    <a:srgbClr val="0C72AA"/>
    <a:srgbClr val="0987CD"/>
    <a:srgbClr val="027FD4"/>
    <a:srgbClr val="19A1FD"/>
    <a:srgbClr val="006CCE"/>
    <a:srgbClr val="02B9CC"/>
    <a:srgbClr val="008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00" autoAdjust="0"/>
  </p:normalViewPr>
  <p:slideViewPr>
    <p:cSldViewPr>
      <p:cViewPr varScale="1">
        <p:scale>
          <a:sx n="73" d="100"/>
          <a:sy n="73" d="100"/>
        </p:scale>
        <p:origin x="13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3187700"/>
            <a:ext cx="6172200" cy="8509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1850" y="4452938"/>
            <a:ext cx="6248400" cy="5334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s-ES" noProof="0" smtClean="0"/>
              <a:t>Haga clic para editar el estilo de subtítulo del patrón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9FF9B-6D5C-4B66-8C02-ACD4217AFE3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39ABC-15C9-464C-8BA7-63A588EA5A6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63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9E26A-BD00-40F5-9864-1791337885C0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34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0EC04-FCEE-46D3-A3CB-3F185788DEA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07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6B7AE-B15C-48F4-9DC0-E2A05ABCCAD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31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846CE-24E2-4CA0-BA17-EB1D4CFC6D3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16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AC0E0-8240-4A93-BAF0-41DA3C43530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5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06A05-BD19-4857-80B7-6D19EA551B58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14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8165C-200F-4380-BE33-AD96D613D71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09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E2FEC-EFA3-4F97-8BC4-97591A49FB6A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09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0"/>
            <a:ext cx="2000250" cy="6400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0"/>
            <a:ext cx="5848350" cy="64008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1BAD5-1126-40BB-9A0D-2072407DA23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851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9631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351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66091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78785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2221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54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180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15751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83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670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858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950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97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46565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05673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17626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0709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893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22249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513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563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8127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3581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958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7472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44606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4799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240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995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860666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8743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292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63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8001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1998CA-D20B-4417-A58C-D2055C68377C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6057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9329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19/07/2026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5038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HHNX89uiwY" TargetMode="External"/><Relationship Id="rId2" Type="http://schemas.openxmlformats.org/officeDocument/2006/relationships/hyperlink" Target="https://www.youtube.com/watch?v=YmrKuiNzsQ8" TargetMode="Externa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www.youtube.com/watch?v=jGCxpoWHWe8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C00000"/>
                </a:solidFill>
              </a:rPr>
              <a:t>SPORTS AND FREE TIME ACTIVITIES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UNIT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0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OBJECTIVES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MX" sz="1900" b="0" dirty="0"/>
              <a:t>En esta unidad, se espera que los estudiantes usen el idioma para expresarse acerca de actividades </a:t>
            </a:r>
            <a:r>
              <a:rPr lang="es-MX" sz="1900" b="0" dirty="0">
                <a:solidFill>
                  <a:srgbClr val="FF0000"/>
                </a:solidFill>
              </a:rPr>
              <a:t>presentes y pasadas </a:t>
            </a:r>
            <a:r>
              <a:rPr lang="es-MX" sz="1900" b="0" dirty="0"/>
              <a:t>relacionadas con deportes y pasatiempos. Además, se busca que amplíen su </a:t>
            </a:r>
            <a:r>
              <a:rPr lang="es-MX" sz="1900" b="0" dirty="0">
                <a:solidFill>
                  <a:srgbClr val="FF0000"/>
                </a:solidFill>
              </a:rPr>
              <a:t>vocabulario</a:t>
            </a:r>
            <a:r>
              <a:rPr lang="es-MX" sz="1900" b="0" dirty="0"/>
              <a:t> al aprender nuevas palabras y expresiones relacionadas con el tema de la unidad por medio de los textos orales y escritos. También se pretende que se motiven a seguir desarrollando la habilidad de escribir en inglés, siguiendo los pasos del proceso de escritura al hacer descripciones relacionadas con deportes de su preferencia o deportistas que admiren, o al crear narraciones breves. Se busca, además, que amplíen su conocimiento y apreciación de otras culturas y países al leer acerca de los deportes y actividades que los caracterizan. </a:t>
            </a:r>
            <a:endParaRPr lang="en-US" sz="1900" b="0" dirty="0"/>
          </a:p>
        </p:txBody>
      </p:sp>
    </p:spTree>
    <p:extLst>
      <p:ext uri="{BB962C8B-B14F-4D97-AF65-F5344CB8AC3E}">
        <p14:creationId xmlns:p14="http://schemas.microsoft.com/office/powerpoint/2010/main" val="2003375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and MUST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980728"/>
            <a:ext cx="8004266" cy="5256584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SHOULD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dar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consejos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recomendaciones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sugerencias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should = </a:t>
            </a:r>
            <a:r>
              <a:rPr lang="en-US" sz="2600" b="1" dirty="0" err="1">
                <a:solidFill>
                  <a:schemeClr val="tx1"/>
                </a:solidFill>
              </a:rPr>
              <a:t>deberías</a:t>
            </a:r>
            <a:endParaRPr lang="en-US" sz="2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should </a:t>
            </a:r>
            <a:r>
              <a:rPr lang="en-US" sz="2600" dirty="0">
                <a:solidFill>
                  <a:srgbClr val="C00000"/>
                </a:solidFill>
              </a:rPr>
              <a:t>drink</a:t>
            </a:r>
            <a:r>
              <a:rPr lang="en-US" sz="2600" dirty="0">
                <a:solidFill>
                  <a:schemeClr val="tx1"/>
                </a:solidFill>
              </a:rPr>
              <a:t> water.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We should </a:t>
            </a:r>
            <a:r>
              <a:rPr lang="en-US" sz="2600" dirty="0">
                <a:solidFill>
                  <a:srgbClr val="C00000"/>
                </a:solidFill>
              </a:rPr>
              <a:t>eat</a:t>
            </a:r>
            <a:r>
              <a:rPr lang="en-US" sz="2600" dirty="0">
                <a:solidFill>
                  <a:schemeClr val="tx1"/>
                </a:solidFill>
              </a:rPr>
              <a:t> vegetables.</a:t>
            </a:r>
          </a:p>
          <a:p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MUST</a:t>
            </a:r>
            <a:endParaRPr lang="en-US" sz="22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obligaciones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cosas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muy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importantes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s-MX" sz="2600" dirty="0" err="1" smtClean="0">
                <a:solidFill>
                  <a:schemeClr val="tx1"/>
                </a:solidFill>
              </a:rPr>
              <a:t>Supocisiones</a:t>
            </a:r>
            <a:r>
              <a:rPr lang="es-MX" sz="2600" dirty="0" smtClean="0">
                <a:solidFill>
                  <a:schemeClr val="tx1"/>
                </a:solidFill>
              </a:rPr>
              <a:t> </a:t>
            </a:r>
            <a:endParaRPr lang="en-US" sz="2600" dirty="0">
              <a:solidFill>
                <a:schemeClr val="tx1"/>
              </a:solidFill>
            </a:endParaRPr>
          </a:p>
          <a:p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must = </a:t>
            </a:r>
            <a:r>
              <a:rPr lang="en-US" sz="2600" b="1" dirty="0" err="1">
                <a:solidFill>
                  <a:schemeClr val="tx1"/>
                </a:solidFill>
              </a:rPr>
              <a:t>debes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must </a:t>
            </a:r>
            <a:r>
              <a:rPr lang="en-US" sz="2600" dirty="0">
                <a:solidFill>
                  <a:srgbClr val="C00000"/>
                </a:solidFill>
              </a:rPr>
              <a:t>do</a:t>
            </a:r>
            <a:r>
              <a:rPr lang="en-US" sz="2600" dirty="0">
                <a:solidFill>
                  <a:schemeClr val="tx1"/>
                </a:solidFill>
              </a:rPr>
              <a:t> your homework.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Students must </a:t>
            </a:r>
            <a:r>
              <a:rPr lang="en-US" sz="2600" dirty="0">
                <a:solidFill>
                  <a:srgbClr val="C00000"/>
                </a:solidFill>
              </a:rPr>
              <a:t>wear</a:t>
            </a:r>
            <a:r>
              <a:rPr lang="en-US" sz="2600" dirty="0">
                <a:solidFill>
                  <a:schemeClr val="tx1"/>
                </a:solidFill>
              </a:rPr>
              <a:t> uniforms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09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EASY RULES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699240"/>
              </p:ext>
            </p:extLst>
          </p:nvPr>
        </p:nvGraphicFramePr>
        <p:xfrm>
          <a:off x="938212" y="2346416"/>
          <a:ext cx="7634288" cy="2831376"/>
        </p:xfrm>
        <a:graphic>
          <a:graphicData uri="http://schemas.openxmlformats.org/drawingml/2006/table">
            <a:tbl>
              <a:tblPr/>
              <a:tblGrid>
                <a:gridCol w="3817144">
                  <a:extLst>
                    <a:ext uri="{9D8B030D-6E8A-4147-A177-3AD203B41FA5}">
                      <a16:colId xmlns:a16="http://schemas.microsoft.com/office/drawing/2014/main" val="271662005"/>
                    </a:ext>
                  </a:extLst>
                </a:gridCol>
                <a:gridCol w="3817144">
                  <a:extLst>
                    <a:ext uri="{9D8B030D-6E8A-4147-A177-3AD203B41FA5}">
                      <a16:colId xmlns:a16="http://schemas.microsoft.com/office/drawing/2014/main" val="2107657298"/>
                    </a:ext>
                  </a:extLst>
                </a:gridCol>
              </a:tblGrid>
              <a:tr h="707844">
                <a:tc>
                  <a:txBody>
                    <a:bodyPr/>
                    <a:lstStyle/>
                    <a:p>
                      <a:r>
                        <a:rPr lang="en-US" sz="2700" u="sng" dirty="0" smtClean="0">
                          <a:solidFill>
                            <a:srgbClr val="0070C0"/>
                          </a:solidFill>
                        </a:rPr>
                        <a:t>SHOULD:  DEBERÍA</a:t>
                      </a:r>
                      <a:endParaRPr lang="en-US" sz="2700" u="sng" dirty="0">
                        <a:solidFill>
                          <a:srgbClr val="0070C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b="1" u="sng" dirty="0" smtClean="0">
                          <a:solidFill>
                            <a:srgbClr val="FF0000"/>
                          </a:solidFill>
                        </a:rPr>
                        <a:t>MUST:  DEBES</a:t>
                      </a:r>
                      <a:endParaRPr lang="en-US" sz="2700" b="1" u="sng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00088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advice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obligation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1929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recommendation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s-MX" sz="2700" b="1" dirty="0" err="1" smtClean="0">
                          <a:solidFill>
                            <a:srgbClr val="FF0000"/>
                          </a:solidFill>
                        </a:rPr>
                        <a:t>Deduction</a:t>
                      </a:r>
                      <a:r>
                        <a:rPr lang="es-MX" sz="27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sz="27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404745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optional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necessary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492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" y="763243"/>
            <a:ext cx="138564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endParaRPr lang="en-US" altLang="en-US" sz="1650" b="1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defTabSz="685800" eaLnBrk="0" hangingPunct="0"/>
            <a:endParaRPr lang="en-US" altLang="en-US" sz="1350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055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886375"/>
          </a:xfrm>
        </p:spPr>
        <p:txBody>
          <a:bodyPr/>
          <a:lstStyle/>
          <a:p>
            <a:r>
              <a:rPr lang="es-MX" dirty="0" smtClean="0"/>
              <a:t>EDUCATIONAL LINKS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 smtClean="0"/>
              <a:t>Explanation</a:t>
            </a:r>
            <a:r>
              <a:rPr lang="es-MX" dirty="0" smtClean="0"/>
              <a:t>: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>https://</a:t>
            </a:r>
            <a:r>
              <a:rPr lang="es-MX" dirty="0" smtClean="0">
                <a:hlinkClick r:id="rId2"/>
              </a:rPr>
              <a:t>www.youtube.com/watch?v=YmrKuiNzsQ8</a:t>
            </a:r>
            <a:r>
              <a:rPr lang="es-MX" dirty="0" smtClean="0"/>
              <a:t> visto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 err="1" smtClean="0"/>
              <a:t>Exercises</a:t>
            </a:r>
            <a:endParaRPr lang="es-MX" dirty="0" smtClean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www.youtube.com/watch?v=uHHNX89uiwY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www.youtube.com/watch?v=jGCxpoWHWe8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3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¿Cómo distinguirlos?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0" dirty="0"/>
              <a:t>La clave principal para reconocer cuándo usar </a:t>
            </a:r>
            <a:r>
              <a:rPr lang="es-MX" dirty="0" err="1"/>
              <a:t>must</a:t>
            </a:r>
            <a:r>
              <a:rPr lang="es-MX" dirty="0"/>
              <a:t> o </a:t>
            </a:r>
            <a:r>
              <a:rPr lang="es-MX" dirty="0" err="1"/>
              <a:t>should</a:t>
            </a:r>
            <a:r>
              <a:rPr lang="es-MX" dirty="0"/>
              <a:t> </a:t>
            </a:r>
            <a:r>
              <a:rPr lang="es-MX" b="0" dirty="0"/>
              <a:t>está en el nivel de </a:t>
            </a:r>
            <a:r>
              <a:rPr lang="es-MX" u="sng" dirty="0"/>
              <a:t>obligatoriedad </a:t>
            </a:r>
            <a:endParaRPr lang="es-MX" u="sng" dirty="0" smtClean="0"/>
          </a:p>
          <a:p>
            <a:pPr marL="0" indent="0">
              <a:buNone/>
            </a:pPr>
            <a:endParaRPr lang="es-MX" u="sng" dirty="0" smtClean="0"/>
          </a:p>
          <a:p>
            <a:r>
              <a:rPr lang="es-MX" b="0" dirty="0" smtClean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M</a:t>
            </a:r>
            <a:r>
              <a:rPr lang="es-MX" b="0" dirty="0" err="1" smtClean="0">
                <a:latin typeface="Bauhaus 93" panose="04030905020B02020C02" pitchFamily="82" charset="0"/>
              </a:rPr>
              <a:t>ust</a:t>
            </a:r>
            <a:r>
              <a:rPr lang="es-MX" b="0" dirty="0" smtClean="0"/>
              <a:t> </a:t>
            </a:r>
            <a:r>
              <a:rPr lang="es-MX" b="0" dirty="0"/>
              <a:t>para obligaciones ineludibles (reglas o leyes), </a:t>
            </a:r>
          </a:p>
          <a:p>
            <a:r>
              <a:rPr lang="es-MX" b="0" dirty="0" smtClean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S</a:t>
            </a:r>
            <a:r>
              <a:rPr lang="es-MX" b="0" dirty="0" err="1" smtClean="0">
                <a:latin typeface="Bauhaus 93" panose="04030905020B02020C02" pitchFamily="82" charset="0"/>
              </a:rPr>
              <a:t>hould</a:t>
            </a:r>
            <a:r>
              <a:rPr lang="es-MX" b="0" dirty="0" smtClean="0"/>
              <a:t> </a:t>
            </a:r>
            <a:r>
              <a:rPr lang="es-MX" b="0" dirty="0"/>
              <a:t>para consejos o recomendaciones (lo ideal, pero no obligatorio). 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50319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MUST = DEBER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3000" dirty="0"/>
              <a:t>Reglas o Leyes:</a:t>
            </a:r>
            <a:r>
              <a:rPr lang="es-MX" sz="3000" b="0" dirty="0"/>
              <a:t> Acciones obligatorias dictadas por una autoridad o norma</a:t>
            </a:r>
            <a:r>
              <a:rPr lang="es-MX" sz="3000" b="0" dirty="0" smtClean="0"/>
              <a:t>.</a:t>
            </a:r>
          </a:p>
          <a:p>
            <a:pPr marL="0" indent="0">
              <a:buNone/>
            </a:pPr>
            <a:r>
              <a:rPr lang="es-MX" sz="3000" b="0" i="1" dirty="0" smtClean="0"/>
              <a:t>Ejemplo</a:t>
            </a:r>
            <a:r>
              <a:rPr lang="es-MX" sz="3000" b="0" i="1" dirty="0"/>
              <a:t>:</a:t>
            </a:r>
            <a:r>
              <a:rPr lang="es-MX" sz="3000" b="0" dirty="0"/>
              <a:t> </a:t>
            </a:r>
            <a:r>
              <a:rPr lang="es-MX" sz="3000" b="0" dirty="0" err="1"/>
              <a:t>You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</a:t>
            </a:r>
            <a:r>
              <a:rPr lang="es-MX" sz="3000" b="0" dirty="0" err="1"/>
              <a:t>wear</a:t>
            </a:r>
            <a:r>
              <a:rPr lang="es-MX" sz="3000" b="0" dirty="0"/>
              <a:t> a </a:t>
            </a:r>
            <a:r>
              <a:rPr lang="es-MX" sz="3000" b="0" dirty="0" err="1"/>
              <a:t>seatbelt</a:t>
            </a:r>
            <a:r>
              <a:rPr lang="es-MX" sz="3000" b="0" dirty="0"/>
              <a:t>. (</a:t>
            </a:r>
            <a:r>
              <a:rPr lang="es-MX" sz="3000" b="0" i="1" dirty="0"/>
              <a:t>Debes usar el cinturón de </a:t>
            </a:r>
            <a:r>
              <a:rPr lang="es-MX" sz="3000" b="0" i="1" dirty="0" smtClean="0"/>
              <a:t>seguridad</a:t>
            </a:r>
            <a:r>
              <a:rPr lang="es-MX" sz="3000" b="0" dirty="0" smtClean="0"/>
              <a:t>)</a:t>
            </a:r>
          </a:p>
          <a:p>
            <a:endParaRPr lang="es-MX" sz="3000" b="0" dirty="0"/>
          </a:p>
          <a:p>
            <a:r>
              <a:rPr lang="es-MX" sz="3000" dirty="0"/>
              <a:t>Deducción lógica:</a:t>
            </a:r>
            <a:r>
              <a:rPr lang="es-MX" sz="3000" b="0" dirty="0"/>
              <a:t> Cuando estás seguro de algo porque hay evidencia</a:t>
            </a:r>
            <a:r>
              <a:rPr lang="es-MX" sz="3000" b="0" dirty="0" smtClean="0"/>
              <a:t>.</a:t>
            </a:r>
          </a:p>
          <a:p>
            <a:pPr marL="0" indent="0">
              <a:buNone/>
            </a:pPr>
            <a:r>
              <a:rPr lang="es-MX" sz="3000" b="0" i="1" dirty="0" smtClean="0"/>
              <a:t>Ejemplo</a:t>
            </a:r>
            <a:r>
              <a:rPr lang="es-MX" sz="3000" b="0" i="1" dirty="0"/>
              <a:t>:</a:t>
            </a:r>
            <a:r>
              <a:rPr lang="es-MX" sz="3000" b="0" dirty="0"/>
              <a:t> Look at </a:t>
            </a:r>
            <a:r>
              <a:rPr lang="es-MX" sz="3000" b="0" dirty="0" err="1"/>
              <a:t>the</a:t>
            </a:r>
            <a:r>
              <a:rPr lang="es-MX" sz="3000" b="0" dirty="0"/>
              <a:t> rain! </a:t>
            </a:r>
            <a:r>
              <a:rPr lang="es-MX" sz="3000" b="0" dirty="0" err="1"/>
              <a:t>It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be </a:t>
            </a:r>
            <a:r>
              <a:rPr lang="es-MX" sz="3000" b="0" dirty="0" err="1"/>
              <a:t>cold</a:t>
            </a:r>
            <a:r>
              <a:rPr lang="es-MX" sz="3000" b="0" dirty="0"/>
              <a:t> </a:t>
            </a:r>
            <a:r>
              <a:rPr lang="es-MX" sz="3000" b="0" dirty="0" err="1"/>
              <a:t>outside</a:t>
            </a:r>
            <a:r>
              <a:rPr lang="es-MX" sz="3000" b="0" dirty="0"/>
              <a:t>. (</a:t>
            </a:r>
            <a:r>
              <a:rPr lang="es-MX" sz="3000" b="0" i="1" dirty="0"/>
              <a:t>¡Mira la lluvia! Debe hacer frío afuera</a:t>
            </a:r>
            <a:r>
              <a:rPr lang="es-MX" sz="3000" b="0" dirty="0"/>
              <a:t>.)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2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MUST NOT </a:t>
            </a: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(MUSN’T)</a:t>
            </a:r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 = NO DEBERIA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i="1" dirty="0">
                <a:latin typeface="Google Sans"/>
              </a:rPr>
              <a:t>Significa </a:t>
            </a:r>
            <a:r>
              <a:rPr lang="es-MX" i="1" dirty="0">
                <a:latin typeface="Google Sans"/>
              </a:rPr>
              <a:t>"prohibido" </a:t>
            </a:r>
            <a:r>
              <a:rPr lang="es-MX" b="0" i="1" dirty="0">
                <a:latin typeface="Google Sans"/>
              </a:rPr>
              <a:t>o </a:t>
            </a:r>
            <a:r>
              <a:rPr lang="es-MX" i="1" dirty="0">
                <a:latin typeface="Google Sans"/>
              </a:rPr>
              <a:t>"no debes". </a:t>
            </a:r>
            <a:r>
              <a:rPr lang="es-MX" b="0" i="1" dirty="0">
                <a:latin typeface="Google Sans"/>
              </a:rPr>
              <a:t>Romper esta regla implica una falta grave, una ilegalidad o una penalización directa.</a:t>
            </a:r>
            <a:endParaRPr lang="en-US" b="0" i="1" dirty="0" smtClean="0">
              <a:latin typeface="Google Sans"/>
            </a:endParaRPr>
          </a:p>
          <a:p>
            <a:endParaRPr lang="en-US" b="0" i="1" dirty="0">
              <a:latin typeface="Google Sans"/>
            </a:endParaRPr>
          </a:p>
          <a:p>
            <a:pPr marL="0" indent="0">
              <a:buNone/>
            </a:pPr>
            <a:r>
              <a:rPr lang="en-US" b="0" i="1" dirty="0" err="1" smtClean="0">
                <a:latin typeface="Google Sans"/>
              </a:rPr>
              <a:t>Ejemplo</a:t>
            </a:r>
            <a:r>
              <a:rPr lang="en-US" b="0" i="1" dirty="0" smtClean="0">
                <a:latin typeface="Google Sans"/>
              </a:rPr>
              <a:t>: "You </a:t>
            </a:r>
            <a:r>
              <a:rPr lang="en-US" i="1" dirty="0">
                <a:latin typeface="Google Sans"/>
              </a:rPr>
              <a:t>must </a:t>
            </a:r>
            <a:r>
              <a:rPr lang="en-US" i="1" dirty="0" smtClean="0">
                <a:latin typeface="Google Sans"/>
              </a:rPr>
              <a:t>not (mustn’t) </a:t>
            </a:r>
            <a:r>
              <a:rPr lang="en-US" b="0" i="1" dirty="0" smtClean="0">
                <a:latin typeface="Google Sans"/>
              </a:rPr>
              <a:t>  drive </a:t>
            </a:r>
            <a:r>
              <a:rPr lang="en-US" b="0" i="1" dirty="0">
                <a:latin typeface="Google Sans"/>
              </a:rPr>
              <a:t>a car without a license</a:t>
            </a:r>
            <a:r>
              <a:rPr lang="en-US" b="0" i="1" dirty="0" smtClean="0">
                <a:latin typeface="Google Sans"/>
              </a:rPr>
              <a:t>.“ </a:t>
            </a:r>
            <a:r>
              <a:rPr lang="en-US" b="0" dirty="0" smtClean="0"/>
              <a:t>(</a:t>
            </a:r>
            <a:r>
              <a:rPr lang="en-US" b="0" dirty="0"/>
              <a:t>No </a:t>
            </a:r>
            <a:r>
              <a:rPr lang="en-US" b="0" dirty="0" err="1"/>
              <a:t>debes</a:t>
            </a:r>
            <a:r>
              <a:rPr lang="en-US" b="0" dirty="0"/>
              <a:t> </a:t>
            </a:r>
            <a:r>
              <a:rPr lang="en-US" b="0" dirty="0" err="1"/>
              <a:t>conducir</a:t>
            </a:r>
            <a:r>
              <a:rPr lang="en-US" b="0" dirty="0"/>
              <a:t> un </a:t>
            </a:r>
            <a:r>
              <a:rPr lang="en-US" b="0" dirty="0" err="1"/>
              <a:t>automóvil</a:t>
            </a:r>
            <a:r>
              <a:rPr lang="en-US" b="0" dirty="0"/>
              <a:t> sin </a:t>
            </a:r>
            <a:r>
              <a:rPr lang="en-US" b="0" dirty="0" err="1"/>
              <a:t>licencia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51578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SHOULD =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 smtClean="0"/>
              <a:t>Se </a:t>
            </a:r>
            <a:r>
              <a:rPr lang="es-MX" b="0" dirty="0"/>
              <a:t>usa para expresar lo que es correcto, saludable o prudente hacer, pero la persona tiene la última palabra. </a:t>
            </a:r>
          </a:p>
          <a:p>
            <a:r>
              <a:rPr lang="es-MX" dirty="0"/>
              <a:t>Sugerencias y consejos: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You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eat</a:t>
            </a:r>
            <a:r>
              <a:rPr lang="es-MX" b="0" dirty="0"/>
              <a:t> more vegetables. (</a:t>
            </a:r>
            <a:r>
              <a:rPr lang="es-MX" b="0" i="1" dirty="0"/>
              <a:t>Deberías comer más </a:t>
            </a:r>
            <a:r>
              <a:rPr lang="es-MX" b="0" i="1" dirty="0" smtClean="0"/>
              <a:t>vegetales</a:t>
            </a:r>
            <a:r>
              <a:rPr lang="es-MX" b="0" dirty="0"/>
              <a:t>)</a:t>
            </a:r>
          </a:p>
          <a:p>
            <a:r>
              <a:rPr lang="es-MX" dirty="0"/>
              <a:t>Dar tu opinión sobre lo ideal: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We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leave</a:t>
            </a:r>
            <a:r>
              <a:rPr lang="es-MX" b="0" dirty="0"/>
              <a:t> </a:t>
            </a:r>
            <a:r>
              <a:rPr lang="es-MX" b="0" dirty="0" err="1"/>
              <a:t>early</a:t>
            </a:r>
            <a:r>
              <a:rPr lang="es-MX" b="0" dirty="0"/>
              <a:t> to </a:t>
            </a:r>
            <a:r>
              <a:rPr lang="es-MX" b="0" dirty="0" err="1"/>
              <a:t>avoid</a:t>
            </a:r>
            <a:r>
              <a:rPr lang="es-MX" b="0" dirty="0"/>
              <a:t> </a:t>
            </a:r>
            <a:r>
              <a:rPr lang="es-MX" b="0" dirty="0" err="1"/>
              <a:t>traffic</a:t>
            </a:r>
            <a:r>
              <a:rPr lang="es-MX" b="0" dirty="0"/>
              <a:t>. (</a:t>
            </a:r>
            <a:r>
              <a:rPr lang="es-MX" b="0" i="1" dirty="0"/>
              <a:t>Deberíamos salir temprano para evitar el tráfico</a:t>
            </a:r>
            <a:r>
              <a:rPr lang="es-MX" b="0" dirty="0"/>
              <a:t>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26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SHOULD NOT </a:t>
            </a: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(SHOULDN’T) </a:t>
            </a:r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= NO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 smtClean="0"/>
              <a:t>Significa </a:t>
            </a:r>
            <a:r>
              <a:rPr lang="es-MX" dirty="0"/>
              <a:t>"</a:t>
            </a:r>
            <a:r>
              <a:rPr lang="es-MX" i="1" dirty="0"/>
              <a:t>no deberías</a:t>
            </a:r>
            <a:r>
              <a:rPr lang="es-MX" dirty="0"/>
              <a:t>"</a:t>
            </a:r>
            <a:r>
              <a:rPr lang="es-MX" b="0" dirty="0"/>
              <a:t>. Expresa que algo es una mala idea o es poco aconsejable, pero </a:t>
            </a:r>
            <a:r>
              <a:rPr lang="es-MX" b="0" u="sng" dirty="0">
                <a:solidFill>
                  <a:srgbClr val="FF0000"/>
                </a:solidFill>
              </a:rPr>
              <a:t>no</a:t>
            </a:r>
            <a:r>
              <a:rPr lang="es-MX" b="0" dirty="0"/>
              <a:t> constituye una infracción o prohibición estricta. 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b="0" dirty="0" smtClean="0"/>
              <a:t>Ejemplo; </a:t>
            </a:r>
            <a:r>
              <a:rPr lang="en-US" b="0" dirty="0"/>
              <a:t>You </a:t>
            </a:r>
            <a:r>
              <a:rPr lang="en-US" dirty="0"/>
              <a:t>should </a:t>
            </a:r>
            <a:r>
              <a:rPr lang="en-US" dirty="0" smtClean="0"/>
              <a:t>not (shouldn’t) </a:t>
            </a:r>
            <a:r>
              <a:rPr lang="en-US" b="0" dirty="0"/>
              <a:t>eat spicy </a:t>
            </a:r>
            <a:r>
              <a:rPr lang="en-US" b="0" dirty="0" smtClean="0"/>
              <a:t>food </a:t>
            </a:r>
            <a:r>
              <a:rPr lang="en-US" b="0" dirty="0"/>
              <a:t>before going to bed."(No </a:t>
            </a:r>
            <a:r>
              <a:rPr lang="en-US" b="0" dirty="0" err="1"/>
              <a:t>deberías</a:t>
            </a:r>
            <a:r>
              <a:rPr lang="en-US" b="0" dirty="0"/>
              <a:t> comer comida </a:t>
            </a:r>
            <a:r>
              <a:rPr lang="en-US" b="0" dirty="0" smtClean="0"/>
              <a:t>picante, </a:t>
            </a:r>
            <a:r>
              <a:rPr lang="en-US" b="0" dirty="0"/>
              <a:t>antes de </a:t>
            </a:r>
            <a:r>
              <a:rPr lang="en-US" b="0" dirty="0" err="1"/>
              <a:t>irte</a:t>
            </a:r>
            <a:r>
              <a:rPr lang="en-US" b="0" dirty="0"/>
              <a:t> a </a:t>
            </a:r>
            <a:r>
              <a:rPr lang="en-US" b="0" dirty="0" err="1"/>
              <a:t>dormir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6010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Write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Advice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Obligation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90600"/>
            <a:ext cx="8229600" cy="5410200"/>
          </a:xfrm>
        </p:spPr>
        <p:txBody>
          <a:bodyPr/>
          <a:lstStyle/>
          <a:p>
            <a:r>
              <a:rPr lang="en-US" sz="2800" i="1" dirty="0">
                <a:latin typeface="Agency FB" panose="020B0503020202020204" pitchFamily="34" charset="0"/>
              </a:rPr>
              <a:t>Example:</a:t>
            </a:r>
            <a:br>
              <a:rPr lang="en-US" sz="2800" i="1" dirty="0">
                <a:latin typeface="Agency FB" panose="020B0503020202020204" pitchFamily="34" charset="0"/>
              </a:rPr>
            </a:br>
            <a:r>
              <a:rPr lang="en-US" sz="2800" i="1" dirty="0">
                <a:latin typeface="Agency FB" panose="020B0503020202020204" pitchFamily="34" charset="0"/>
              </a:rPr>
              <a:t>You should eat healthy food. → </a:t>
            </a:r>
            <a:r>
              <a:rPr lang="en-US" sz="2800" i="1" dirty="0" smtClean="0">
                <a:latin typeface="Agency FB" panose="020B0503020202020204" pitchFamily="34" charset="0"/>
              </a:rPr>
              <a:t>Advice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wear sports shoes</a:t>
            </a:r>
            <a:r>
              <a:rPr lang="en-US" sz="2400" dirty="0" smtClean="0"/>
              <a:t>. </a:t>
            </a:r>
            <a:r>
              <a:rPr lang="en-US" sz="2400" u="sng" dirty="0" smtClean="0"/>
              <a:t>__obligation_____</a:t>
            </a:r>
            <a:endParaRPr lang="en-US" sz="2400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play outside</a:t>
            </a:r>
            <a:r>
              <a:rPr lang="en-US" sz="2400" dirty="0" smtClean="0"/>
              <a:t>. </a:t>
            </a:r>
            <a:r>
              <a:rPr lang="en-US" sz="2400" u="sng" dirty="0" smtClean="0"/>
              <a:t>_advice_______</a:t>
            </a:r>
            <a:endParaRPr lang="en-US" sz="2400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Students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arrive on time for </a:t>
            </a:r>
            <a:r>
              <a:rPr lang="en-US" sz="2400" dirty="0" err="1"/>
              <a:t>P.E</a:t>
            </a:r>
            <a:r>
              <a:rPr lang="en-US" sz="2400" u="sng" dirty="0" err="1" smtClean="0"/>
              <a:t>._obligation</a:t>
            </a:r>
            <a:r>
              <a:rPr lang="en-US" sz="2400" u="sng" dirty="0" smtClean="0"/>
              <a:t>__</a:t>
            </a:r>
            <a:endParaRPr lang="en-US" sz="2400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ride your </a:t>
            </a:r>
            <a:r>
              <a:rPr lang="en-US" sz="2400" dirty="0" err="1"/>
              <a:t>bike</a:t>
            </a:r>
            <a:r>
              <a:rPr lang="en-US" sz="2400" u="sng" dirty="0" err="1" smtClean="0"/>
              <a:t>.__advice</a:t>
            </a:r>
            <a:r>
              <a:rPr lang="en-US" sz="2400" u="sng" dirty="0" smtClean="0"/>
              <a:t>__________</a:t>
            </a:r>
            <a:endParaRPr lang="en-US" sz="2400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Players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follow the </a:t>
            </a:r>
            <a:r>
              <a:rPr lang="en-US" sz="2400" dirty="0" err="1"/>
              <a:t>rules</a:t>
            </a:r>
            <a:r>
              <a:rPr lang="en-US" sz="2400" u="sng" dirty="0" err="1" smtClean="0"/>
              <a:t>._obligation</a:t>
            </a:r>
            <a:r>
              <a:rPr lang="en-US" sz="2400" u="sng" dirty="0" smtClean="0"/>
              <a:t>_____</a:t>
            </a:r>
            <a:endParaRPr lang="en-US" sz="2400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spend time with your </a:t>
            </a:r>
            <a:r>
              <a:rPr lang="en-US" sz="2400" dirty="0" err="1"/>
              <a:t>family</a:t>
            </a:r>
            <a:r>
              <a:rPr lang="en-US" sz="2400" u="sng" dirty="0" err="1" smtClean="0"/>
              <a:t>._advice</a:t>
            </a:r>
            <a:r>
              <a:rPr lang="en-US" sz="2400" u="sng" dirty="0" smtClean="0"/>
              <a:t>__</a:t>
            </a:r>
            <a:endParaRPr lang="en-US" sz="2400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listen to the </a:t>
            </a:r>
            <a:r>
              <a:rPr lang="en-US" sz="2400" dirty="0" err="1"/>
              <a:t>coach</a:t>
            </a:r>
            <a:r>
              <a:rPr lang="en-US" sz="2400" u="sng" dirty="0" err="1" smtClean="0"/>
              <a:t>._obligation</a:t>
            </a:r>
            <a:r>
              <a:rPr lang="en-US" sz="2400" u="sng" dirty="0" smtClean="0"/>
              <a:t>______</a:t>
            </a:r>
            <a:endParaRPr lang="en-US" sz="2400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read a book in your free </a:t>
            </a:r>
            <a:r>
              <a:rPr lang="en-US" sz="2400" dirty="0" err="1" smtClean="0"/>
              <a:t>time</a:t>
            </a:r>
            <a:r>
              <a:rPr lang="en-US" sz="2400" u="sng" dirty="0" err="1" smtClean="0"/>
              <a:t>_advice</a:t>
            </a:r>
            <a:r>
              <a:rPr lang="en-US" sz="2400" u="sng" dirty="0" smtClean="0"/>
              <a:t>__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2773831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0"/>
            <a:ext cx="8001000" cy="1340768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Complete with should or must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33753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warm up before playing soccer.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wear sports shoes in P.E. class.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 at least three times a week.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 water after exercising.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respect the referee. (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ARBITRO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stretch your muscles after running.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 fun during our free time. </a:t>
            </a:r>
          </a:p>
        </p:txBody>
      </p:sp>
    </p:spTree>
    <p:extLst>
      <p:ext uri="{BB962C8B-B14F-4D97-AF65-F5344CB8AC3E}">
        <p14:creationId xmlns:p14="http://schemas.microsoft.com/office/powerpoint/2010/main" val="3821268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Complete with </a:t>
            </a:r>
            <a:r>
              <a:rPr lang="en-US" b="1" dirty="0">
                <a:solidFill>
                  <a:srgbClr val="FF0000"/>
                </a:solidFill>
              </a:rPr>
              <a:t>shouldn't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rgbClr val="FF0000"/>
                </a:solidFill>
              </a:rPr>
              <a:t>mustn't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3"/>
            <a:ext cx="859722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 junk food before a race.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__mustn</a:t>
            </a:r>
            <a:r>
              <a:rPr lang="en-US" altLang="en-US" sz="2400" b="0" u="sng" dirty="0" smtClean="0">
                <a:latin typeface="Arial" panose="020B0604020202020204" pitchFamily="34" charset="0"/>
              </a:rPr>
              <a:t>’t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cheat during a sports competition.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forget to drink water after exercising.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push other players during the game.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spend all day playing video games.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 in the school hallways.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Athletes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ignore the coach's instructions. </a:t>
            </a:r>
          </a:p>
        </p:txBody>
      </p:sp>
    </p:spTree>
    <p:extLst>
      <p:ext uri="{BB962C8B-B14F-4D97-AF65-F5344CB8AC3E}">
        <p14:creationId xmlns:p14="http://schemas.microsoft.com/office/powerpoint/2010/main" val="4112804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Choose the correct answer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042586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(should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must) exercise regularly to stay healthy.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 /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the school uniform.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shouldn't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mustn't) drink too much soda.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(should /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respect the rules.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must) enjoy your free time.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(shouldn't /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mustn't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fight during a game.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(should /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a seatbelt on the school bus. </a:t>
            </a:r>
          </a:p>
        </p:txBody>
      </p:sp>
    </p:spTree>
    <p:extLst>
      <p:ext uri="{BB962C8B-B14F-4D97-AF65-F5344CB8AC3E}">
        <p14:creationId xmlns:p14="http://schemas.microsoft.com/office/powerpoint/2010/main" val="932660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words to make complete sentences.</a:t>
            </a:r>
          </a:p>
          <a:p>
            <a:r>
              <a:rPr lang="en-US" dirty="0"/>
              <a:t>should / you / exercise / every day 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_______________________________</a:t>
            </a:r>
            <a:endParaRPr lang="en-US" dirty="0"/>
          </a:p>
          <a:p>
            <a:r>
              <a:rPr lang="en-US" dirty="0"/>
              <a:t>must / students / respect / the rules 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________________________________</a:t>
            </a:r>
            <a:endParaRPr lang="en-US" dirty="0"/>
          </a:p>
          <a:p>
            <a:r>
              <a:rPr lang="en-US" dirty="0"/>
              <a:t>shouldn't / eat / you / too much candy 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_________________________________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45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/ we / play / sports 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________________________________</a:t>
            </a:r>
            <a:endParaRPr lang="en-US" dirty="0"/>
          </a:p>
          <a:p>
            <a:r>
              <a:rPr lang="en-US" dirty="0"/>
              <a:t>must / wear / a helmet / cyclists 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________________________________</a:t>
            </a:r>
            <a:endParaRPr lang="en-US" dirty="0"/>
          </a:p>
          <a:p>
            <a:r>
              <a:rPr lang="en-US" dirty="0"/>
              <a:t>shouldn't / spend / all day / you / on your </a:t>
            </a:r>
            <a:r>
              <a:rPr lang="en-US" dirty="0" smtClean="0"/>
              <a:t>phone</a:t>
            </a:r>
          </a:p>
          <a:p>
            <a:pPr marL="0" indent="0">
              <a:buNone/>
            </a:pPr>
            <a:r>
              <a:rPr lang="es-MX" dirty="0" smtClean="0"/>
              <a:t>________________________________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395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 8">
      <a:dk1>
        <a:srgbClr val="000000"/>
      </a:dk1>
      <a:lt1>
        <a:srgbClr val="CC9900"/>
      </a:lt1>
      <a:dk2>
        <a:srgbClr val="FBBC09"/>
      </a:dk2>
      <a:lt2>
        <a:srgbClr val="666633"/>
      </a:lt2>
      <a:accent1>
        <a:srgbClr val="339933"/>
      </a:accent1>
      <a:accent2>
        <a:srgbClr val="800000"/>
      </a:accent2>
      <a:accent3>
        <a:srgbClr val="E2CAAA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 Theme">
      <a:majorFont>
        <a:latin typeface="Impact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CC9900"/>
        </a:lt1>
        <a:dk2>
          <a:srgbClr val="FBBC09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E2CAAA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3.xml><?xml version="1.0" encoding="utf-8"?>
<a:theme xmlns:a="http://schemas.openxmlformats.org/drawingml/2006/main" name="1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4.xml><?xml version="1.0" encoding="utf-8"?>
<a:theme xmlns:a="http://schemas.openxmlformats.org/drawingml/2006/main" name="2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F1010-27C6-4AEC-9101-E04F0DFBF8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 de diseño para deportes extremos</Template>
  <TotalTime>1476</TotalTime>
  <Words>793</Words>
  <Application>Microsoft Office PowerPoint</Application>
  <PresentationFormat>Presentación en pantalla (4:3)</PresentationFormat>
  <Paragraphs>124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16</vt:i4>
      </vt:variant>
    </vt:vector>
  </HeadingPairs>
  <TitlesOfParts>
    <vt:vector size="26" baseType="lpstr">
      <vt:lpstr>Agency FB</vt:lpstr>
      <vt:lpstr>Arial</vt:lpstr>
      <vt:lpstr>Bauhaus 93</vt:lpstr>
      <vt:lpstr>Gill Sans MT</vt:lpstr>
      <vt:lpstr>Google Sans</vt:lpstr>
      <vt:lpstr>Impact</vt:lpstr>
      <vt:lpstr>Tema de Office</vt:lpstr>
      <vt:lpstr>Insignia</vt:lpstr>
      <vt:lpstr>1_Insignia</vt:lpstr>
      <vt:lpstr>2_Insignia</vt:lpstr>
      <vt:lpstr>SPORTS AND FREE TIME ACTIVITIES</vt:lpstr>
      <vt:lpstr>OBJECTIVES</vt:lpstr>
      <vt:lpstr>SHOULD and MUST</vt:lpstr>
      <vt:lpstr>EASY RULES</vt:lpstr>
      <vt:lpstr>EDUCATIONAL LINKS</vt:lpstr>
      <vt:lpstr>¿Cómo distinguirlos?</vt:lpstr>
      <vt:lpstr>MUST = DEBER</vt:lpstr>
      <vt:lpstr>MUST NOT (MUSN’T) = NO DEBERIA</vt:lpstr>
      <vt:lpstr>SHOULD = DEBERÍA</vt:lpstr>
      <vt:lpstr>SHOULD NOT (SHOULDN’T) = NO DEBERÍA</vt:lpstr>
      <vt:lpstr>Write Advice or Obligation</vt:lpstr>
      <vt:lpstr>  Complete with should or must </vt:lpstr>
      <vt:lpstr>Complete with shouldn't or mustn't</vt:lpstr>
      <vt:lpstr>Choose the correct answer</vt:lpstr>
      <vt:lpstr>Make sentences</vt:lpstr>
      <vt:lpstr>Make sentences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AND FREE TIME ACTIVITIES</dc:title>
  <dc:subject/>
  <dc:creator>dell</dc:creator>
  <cp:keywords/>
  <dc:description/>
  <cp:lastModifiedBy>dell</cp:lastModifiedBy>
  <cp:revision>18</cp:revision>
  <dcterms:created xsi:type="dcterms:W3CDTF">2026-07-06T02:36:56Z</dcterms:created>
  <dcterms:modified xsi:type="dcterms:W3CDTF">2026-07-20T14:52:58Z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TC010902863082</vt:lpwstr>
  </property>
</Properties>
</file>