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</p:sldMasterIdLst>
  <p:notesMasterIdLst>
    <p:notesMasterId r:id="rId65"/>
  </p:notesMasterIdLst>
  <p:handoutMasterIdLst>
    <p:handoutMasterId r:id="rId66"/>
  </p:handoutMasterIdLst>
  <p:sldIdLst>
    <p:sldId id="256" r:id="rId11"/>
    <p:sldId id="257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302" r:id="rId20"/>
    <p:sldId id="284" r:id="rId21"/>
    <p:sldId id="285" r:id="rId22"/>
    <p:sldId id="288" r:id="rId23"/>
    <p:sldId id="286" r:id="rId24"/>
    <p:sldId id="289" r:id="rId25"/>
    <p:sldId id="290" r:id="rId26"/>
    <p:sldId id="293" r:id="rId27"/>
    <p:sldId id="294" r:id="rId28"/>
    <p:sldId id="295" r:id="rId29"/>
    <p:sldId id="307" r:id="rId30"/>
    <p:sldId id="308" r:id="rId31"/>
    <p:sldId id="309" r:id="rId32"/>
    <p:sldId id="310" r:id="rId33"/>
    <p:sldId id="311" r:id="rId34"/>
    <p:sldId id="312" r:id="rId35"/>
    <p:sldId id="316" r:id="rId36"/>
    <p:sldId id="317" r:id="rId37"/>
    <p:sldId id="304" r:id="rId38"/>
    <p:sldId id="318" r:id="rId39"/>
    <p:sldId id="320" r:id="rId40"/>
    <p:sldId id="321" r:id="rId41"/>
    <p:sldId id="280" r:id="rId42"/>
    <p:sldId id="313" r:id="rId43"/>
    <p:sldId id="314" r:id="rId44"/>
    <p:sldId id="315" r:id="rId45"/>
    <p:sldId id="303" r:id="rId46"/>
    <p:sldId id="306" r:id="rId47"/>
    <p:sldId id="305" r:id="rId48"/>
    <p:sldId id="281" r:id="rId49"/>
    <p:sldId id="287" r:id="rId50"/>
    <p:sldId id="263" r:id="rId51"/>
    <p:sldId id="264" r:id="rId52"/>
    <p:sldId id="265" r:id="rId53"/>
    <p:sldId id="291" r:id="rId54"/>
    <p:sldId id="261" r:id="rId55"/>
    <p:sldId id="292" r:id="rId56"/>
    <p:sldId id="266" r:id="rId57"/>
    <p:sldId id="296" r:id="rId58"/>
    <p:sldId id="300" r:id="rId59"/>
    <p:sldId id="301" r:id="rId60"/>
    <p:sldId id="298" r:id="rId61"/>
    <p:sldId id="299" r:id="rId62"/>
    <p:sldId id="297" r:id="rId63"/>
    <p:sldId id="267" r:id="rId6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66CC"/>
    <a:srgbClr val="FFFF66"/>
    <a:srgbClr val="AB3C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971" autoAdjust="0"/>
    <p:restoredTop sz="94660"/>
  </p:normalViewPr>
  <p:slideViewPr>
    <p:cSldViewPr snapToGrid="0">
      <p:cViewPr>
        <p:scale>
          <a:sx n="70" d="100"/>
          <a:sy n="70" d="100"/>
        </p:scale>
        <p:origin x="9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478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66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1.xml"/><Relationship Id="rId19" Type="http://schemas.openxmlformats.org/officeDocument/2006/relationships/slide" Target="slides/slide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presProps" Target="presProps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874B7448-7A1A-4152-8C43-2B8EA0ACE980}" type="datetime1">
              <a:rPr lang="es-ES" smtClean="0"/>
              <a:t>21/07/2026</a:t>
            </a:fld>
            <a:endParaRPr lang="es-ES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73F7AA83-DE31-4E93-AB07-EF7FB05F6670}" type="slidenum">
              <a:rPr lang="es-ES" smtClean="0"/>
              <a:pPr algn="r" rtl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21290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1A84DBA3-0E8D-4848-B1FC-9E9CB5A609E4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 dirty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935E2820-AFE1-45FA-949E-17BDB534E1DC}" type="slidenum">
              <a:rPr lang="es-ES" noProof="0" smtClean="0"/>
              <a:pPr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157997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935E2820-AFE1-45FA-949E-17BDB534E1DC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6991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60935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77542409-6A04-4DC6-AC3A-D3758287A8F2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3241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5943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82341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7623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27484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47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19156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5E2820-AFE1-45FA-949E-17BDB534E1DC}" type="slidenum">
              <a:rPr lang="es-ES" smtClean="0"/>
              <a:pPr/>
              <a:t>54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652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65213" y="304800"/>
            <a:ext cx="7091361" cy="2793906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0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65213" y="3108804"/>
            <a:ext cx="7091361" cy="8382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r>
              <a:rPr lang="es-ES" noProof="0" smtClean="0"/>
              <a:t>Haga clic para editar el estilo de subtítulo del patrón</a:t>
            </a:r>
            <a:endParaRPr lang="es-ES" noProof="0" dirty="0"/>
          </a:p>
        </p:txBody>
      </p:sp>
      <p:sp>
        <p:nvSpPr>
          <p:cNvPr id="8" name="Marcador de posición de fecha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32F3A23-5D3B-4EEB-8401-67C1E1C4E4FD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9" name="Marcador de posición de pie de página 8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10" name="Marcador de posición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0547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6274BC01-8283-4412-A750-9470ADB35F66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58999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0013" y="1600200"/>
            <a:ext cx="6400801" cy="2486025"/>
          </a:xfrm>
        </p:spPr>
        <p:txBody>
          <a:bodyPr rtlCol="0" anchor="b">
            <a:normAutofit/>
          </a:bodyPr>
          <a:lstStyle>
            <a:lvl1pPr algn="l" rtl="0">
              <a:defRPr sz="5200"/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5180011" y="4105029"/>
            <a:ext cx="6400801" cy="914400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200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FF2D004-E54C-407F-AA91-4A221359DF90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117916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22082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7008813" y="1600200"/>
            <a:ext cx="4572000" cy="411480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DBBCA44-E97A-4819-ABB4-139F749845ED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07751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22082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7008813" y="1600200"/>
            <a:ext cx="4572000" cy="823912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100" b="0">
                <a:solidFill>
                  <a:schemeClr val="accent2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7008813" y="2505075"/>
            <a:ext cx="4572000" cy="3337560"/>
          </a:xfrm>
        </p:spPr>
        <p:txBody>
          <a:bodyPr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A0F8CC6E-A133-489E-9766-03A4B67A1467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83304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0E08610-5182-441B-90C7-6A4A9A84C431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3698309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9361E41A-78BD-485B-9134-D3B10F21247A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2222526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1293813" y="533400"/>
            <a:ext cx="6858000" cy="4800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400"/>
            </a:lvl5pPr>
            <a:lvl6pPr algn="l" rtl="0">
              <a:defRPr sz="1400"/>
            </a:lvl6pPr>
            <a:lvl7pPr algn="l" rtl="0">
              <a:defRPr sz="1400"/>
            </a:lvl7pPr>
            <a:lvl8pPr algn="l" rtl="0">
              <a:defRPr sz="1400"/>
            </a:lvl8pPr>
            <a:lvl9pPr algn="l" rtl="0">
              <a:defRPr sz="14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CF40D475-64E7-4F7A-9EEE-3B47B54E1071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897700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837612" y="2277477"/>
            <a:ext cx="2743201" cy="2322178"/>
          </a:xfrm>
        </p:spPr>
        <p:txBody>
          <a:bodyPr rtlCol="0" anchor="b">
            <a:normAutofit/>
          </a:bodyPr>
          <a:lstStyle>
            <a:lvl1pPr algn="l" rtl="0">
              <a:defRPr sz="2600">
                <a:solidFill>
                  <a:schemeClr val="accent2"/>
                </a:solidFill>
              </a:defRPr>
            </a:lvl1pPr>
          </a:lstStyle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8" name="Rectángulo redondeado 7"/>
          <p:cNvSpPr/>
          <p:nvPr/>
        </p:nvSpPr>
        <p:spPr>
          <a:xfrm>
            <a:off x="1293812" y="533400"/>
            <a:ext cx="6858001" cy="4800600"/>
          </a:xfrm>
          <a:prstGeom prst="roundRect">
            <a:avLst>
              <a:gd name="adj" fmla="val 4409"/>
            </a:avLst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 dirty="0"/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8112" y="647700"/>
            <a:ext cx="6629400" cy="4572000"/>
          </a:xfrm>
          <a:prstGeom prst="roundRect">
            <a:avLst>
              <a:gd name="adj" fmla="val 3725"/>
            </a:avLst>
          </a:prstGeom>
        </p:spPr>
        <p:txBody>
          <a:bodyPr tIns="914400"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es-ES" noProof="0" smtClean="0"/>
              <a:t>Haga clic en el icono para agregar una imagen</a:t>
            </a:r>
            <a:endParaRPr lang="es-ES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8837614" y="4583187"/>
            <a:ext cx="2743200" cy="1131813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000"/>
              </a:spcBef>
              <a:buNone/>
              <a:defRPr sz="14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es-ES" noProof="0" smtClean="0"/>
              <a:t>Editar el estilo de texto del patrón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2F2E6CD-E62C-485A-AEE5-F467C10A2B50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639301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8A9052A6-8551-477B-8111-1FB3EA9618C2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420766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865014" y="304801"/>
            <a:ext cx="1715800" cy="5410200"/>
          </a:xfrm>
        </p:spPr>
        <p:txBody>
          <a:bodyPr vert="eaVert" rtlCol="0"/>
          <a:lstStyle/>
          <a:p>
            <a:pPr rtl="0"/>
            <a:r>
              <a:rPr lang="es-ES" noProof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/>
          </p:nvPr>
        </p:nvSpPr>
        <p:spPr>
          <a:xfrm>
            <a:off x="2209800" y="304801"/>
            <a:ext cx="7502814" cy="5410200"/>
          </a:xfrm>
        </p:spPr>
        <p:txBody>
          <a:bodyPr vert="eaVert" rtlCol="0"/>
          <a:lstStyle/>
          <a:p>
            <a:pPr lvl="0" rtl="0"/>
            <a:r>
              <a:rPr lang="es-ES" noProof="0" smtClean="0"/>
              <a:t>Editar el estilo de texto del patrón</a:t>
            </a:r>
          </a:p>
          <a:p>
            <a:pPr lvl="1" rtl="0"/>
            <a:r>
              <a:rPr lang="es-ES" noProof="0" smtClean="0"/>
              <a:t>Segundo nivel</a:t>
            </a:r>
          </a:p>
          <a:p>
            <a:pPr lvl="2" rtl="0"/>
            <a:r>
              <a:rPr lang="es-ES" noProof="0" smtClean="0"/>
              <a:t>Tercer nivel</a:t>
            </a:r>
          </a:p>
          <a:p>
            <a:pPr lvl="3" rtl="0"/>
            <a:r>
              <a:rPr lang="es-ES" noProof="0" smtClean="0"/>
              <a:t>Cuarto nivel</a:t>
            </a:r>
          </a:p>
          <a:p>
            <a:pPr lvl="4" rtl="0"/>
            <a:r>
              <a:rPr lang="es-ES" noProof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D2BECAFB-4914-413C-8EDD-C4819D72CDD6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8FDBFFB2-86D9-4B8F-A59A-553A60B94BBE}" type="slidenum">
              <a:rPr lang="es-ES" noProof="0" smtClean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29949773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6291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65270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25770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9965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1349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6817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70272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374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39721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6587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2436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0645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2916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74189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64328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199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923486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4340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034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7228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09776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74941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1337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736530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9716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360091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82098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29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339111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74662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07508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63066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4420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5783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7168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5088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04477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637171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8906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5683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3836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7217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77387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00348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41304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2342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437463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0986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6050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72028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045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99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4517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1551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19520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98347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885845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5946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353736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126250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8359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126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133739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475725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55070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701919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50246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2006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81489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98922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36045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942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626185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236011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18485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56376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6531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2153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42782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2875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217004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539877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895433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026035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01190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297673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890658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4401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980883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8636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94751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482100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13709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2141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76522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4321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46971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591233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537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2208213" y="304800"/>
            <a:ext cx="9372600" cy="12004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 dirty="0" smtClean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2208213" y="1600200"/>
            <a:ext cx="9372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 dirty="0" smtClean="0"/>
              <a:t>Haga clic para modificar el estilo de texto del patrón</a:t>
            </a:r>
          </a:p>
          <a:p>
            <a:pPr lvl="1" rtl="0"/>
            <a:r>
              <a:rPr lang="es-ES" noProof="0" dirty="0" smtClean="0"/>
              <a:t>Segundo nivel</a:t>
            </a:r>
          </a:p>
          <a:p>
            <a:pPr lvl="2" rtl="0"/>
            <a:r>
              <a:rPr lang="es-ES" noProof="0" dirty="0" smtClean="0"/>
              <a:t>Tercer nivel</a:t>
            </a:r>
          </a:p>
          <a:p>
            <a:pPr lvl="3" rtl="0"/>
            <a:r>
              <a:rPr lang="es-ES" noProof="0" dirty="0" smtClean="0"/>
              <a:t>Cuarto nivel</a:t>
            </a:r>
          </a:p>
          <a:p>
            <a:pPr lvl="4" rtl="0"/>
            <a:r>
              <a:rPr lang="es-ES" noProof="0" dirty="0" smtClean="0"/>
              <a:t>Quinto nivel</a:t>
            </a:r>
            <a:endParaRPr lang="es-ES" noProof="0" dirty="0"/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253576" y="6505078"/>
            <a:ext cx="9640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fld id="{47B18C25-07DC-4FD2-9915-FADBCF041A6E}" type="datetime1">
              <a:rPr lang="es-ES" noProof="0" smtClean="0"/>
              <a:pPr/>
              <a:t>21/07/2026</a:t>
            </a:fld>
            <a:endParaRPr lang="es-ES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280159" y="6505078"/>
            <a:ext cx="687641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2"/>
                </a:solidFill>
              </a:defRPr>
            </a:lvl1pPr>
          </a:lstStyle>
          <a:p>
            <a:pPr rtl="0"/>
            <a:endParaRPr lang="es-ES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1580814" y="6280298"/>
            <a:ext cx="533399" cy="3491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100" b="1">
                <a:solidFill>
                  <a:srgbClr val="AB3C19"/>
                </a:solidFill>
              </a:defRPr>
            </a:lvl1pPr>
          </a:lstStyle>
          <a:p>
            <a:pPr rtl="0"/>
            <a:fld id="{8FDBFFB2-86D9-4B8F-A59A-553A60B94BBE}" type="slidenum">
              <a:rPr lang="es-ES" noProof="0" smtClean="0"/>
              <a:pPr rtl="0"/>
              <a:t>‹Nº›</a:t>
            </a:fld>
            <a:endParaRPr lang="es-ES" noProof="0" dirty="0"/>
          </a:p>
        </p:txBody>
      </p:sp>
    </p:spTree>
    <p:extLst>
      <p:ext uri="{BB962C8B-B14F-4D97-AF65-F5344CB8AC3E}">
        <p14:creationId xmlns:p14="http://schemas.microsoft.com/office/powerpoint/2010/main" val="1170255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SzPct val="80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4318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606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3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8651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002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599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496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091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66"/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5EC3B5-8DAF-4A3E-B9A2-B39C27F7E375}" type="datetimeFigureOut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21-07-2026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243C6C8-0DAC-4802-968B-4E4D2BCBEAD9}" type="slidenum">
              <a:rPr kumimoji="0" lang="es-C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C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3443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unit%201%202do%20basico%20kolibri.pptx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9T6EFEpP9mc&amp;list=RD8_Fr6EwRJsw&amp;index=2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8irSFvoyLHQ&amp;list=PLN8DQHdZDXwbd4DXeOgiwHC2wP3mzXKs0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31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31.png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31.png"/><Relationship Id="rId4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31.png"/><Relationship Id="rId4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ACTION VERBS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 smtClean="0"/>
              <a:t>UNIT 2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784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DE SALUDO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228600" lvl="0">
              <a:spcBef>
                <a:spcPts val="1000"/>
              </a:spcBef>
              <a:buSzTx/>
              <a:buFont typeface="Arial" panose="020B0604020202020204" pitchFamily="34" charset="0"/>
              <a:buChar char="•"/>
            </a:pPr>
            <a:r>
              <a:rPr lang="es-CL" sz="2800" dirty="0">
                <a:solidFill>
                  <a:prstClr val="black"/>
                </a:solidFill>
                <a:latin typeface="Calibri" panose="020F0502020204030204"/>
                <a:hlinkClick r:id="rId3" action="ppaction://hlinkpres?slideindex=1&amp;slidetitle="/>
              </a:rPr>
              <a:t>https://www.google.com/search?q=canciones+inglesas+para+ni%C3%B1os+saludos+en+ingl%C3%A9s+letra&amp;rlz=1C1AVFB_enCL895CL895&amp;oq=canciones+inglesas+para+ni%C3%B1o&amp;aqs=chrome.0.0i512j69i57j0i512j0i22i30l7.11958j0j15&amp;sourceid=chrome&amp;ie=UTF-8#fpstate=ive&amp;vld=cid:f00acd33,vid:gghDRJVxFxU,st:0</a:t>
            </a:r>
            <a:endParaRPr lang="es-CL" sz="2800" dirty="0">
              <a:solidFill>
                <a:prstClr val="black"/>
              </a:solidFill>
              <a:latin typeface="Calibri" panose="020F0502020204030204"/>
            </a:endParaRPr>
          </a:p>
          <a:p>
            <a:pPr marL="45720" indent="0" rtl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3928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9397" y="365125"/>
            <a:ext cx="11243257" cy="1325563"/>
          </a:xfrm>
        </p:spPr>
        <p:txBody>
          <a:bodyPr>
            <a:noAutofit/>
          </a:bodyPr>
          <a:lstStyle/>
          <a:p>
            <a:pPr algn="ctr"/>
            <a:r>
              <a:rPr lang="es-CL" sz="5400" b="1" dirty="0" smtClean="0">
                <a:solidFill>
                  <a:srgbClr val="FFC000"/>
                </a:solidFill>
                <a:latin typeface="Arial Rounded MT Bold" panose="020F0704030504030204" pitchFamily="34" charset="0"/>
              </a:rPr>
              <a:t>EVERYDAY = TODOS LOS DÍAS</a:t>
            </a:r>
            <a:endParaRPr lang="es-CL" sz="5400" b="1" dirty="0">
              <a:solidFill>
                <a:srgbClr val="FFC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8557" y="2373267"/>
            <a:ext cx="8270598" cy="404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00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6215" y="183864"/>
            <a:ext cx="11694016" cy="1325563"/>
          </a:xfrm>
        </p:spPr>
        <p:txBody>
          <a:bodyPr/>
          <a:lstStyle/>
          <a:p>
            <a:pPr algn="ctr"/>
            <a:r>
              <a:rPr lang="es-CL" b="1" dirty="0" smtClean="0">
                <a:solidFill>
                  <a:schemeClr val="accent1">
                    <a:lumMod val="75000"/>
                  </a:schemeClr>
                </a:solidFill>
                <a:latin typeface="Arial Rounded MT Bold" panose="020F0704030504030204" pitchFamily="34" charset="0"/>
              </a:rPr>
              <a:t>I GO TO SCHOOL = YO VOY AL COLEGIO</a:t>
            </a:r>
            <a:endParaRPr lang="es-CL" b="1" dirty="0">
              <a:solidFill>
                <a:schemeClr val="accent1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593" r="5369"/>
          <a:stretch/>
        </p:blipFill>
        <p:spPr>
          <a:xfrm>
            <a:off x="3181082" y="1509427"/>
            <a:ext cx="5705341" cy="525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04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822805" cy="1325563"/>
          </a:xfrm>
        </p:spPr>
        <p:txBody>
          <a:bodyPr/>
          <a:lstStyle/>
          <a:p>
            <a:r>
              <a:rPr lang="es-CL" b="1" dirty="0" smtClean="0">
                <a:solidFill>
                  <a:schemeClr val="accent3">
                    <a:lumMod val="50000"/>
                  </a:schemeClr>
                </a:solidFill>
                <a:latin typeface="Arial Rounded MT Bold" panose="020F0704030504030204" pitchFamily="34" charset="0"/>
              </a:rPr>
              <a:t>I MEET MY FRIENDS = YO ME ENCUENTRO CON MIS AMIGOS</a:t>
            </a:r>
            <a:endParaRPr lang="es-CL" b="1" dirty="0">
              <a:solidFill>
                <a:schemeClr val="accent3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0665" b="17380"/>
          <a:stretch/>
        </p:blipFill>
        <p:spPr>
          <a:xfrm>
            <a:off x="2472744" y="1867437"/>
            <a:ext cx="7226876" cy="47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73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8788" y="365125"/>
            <a:ext cx="12063211" cy="1325563"/>
          </a:xfrm>
        </p:spPr>
        <p:txBody>
          <a:bodyPr>
            <a:normAutofit/>
          </a:bodyPr>
          <a:lstStyle/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WE ALL SAY…=TODOS NOSOTROS DECIMOS…</a:t>
            </a:r>
            <a:endParaRPr lang="es-CL" sz="40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24" t="3303" r="3558" b="11983"/>
          <a:stretch/>
        </p:blipFill>
        <p:spPr>
          <a:xfrm>
            <a:off x="1577917" y="2068415"/>
            <a:ext cx="7707751" cy="448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5506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888" y="0"/>
            <a:ext cx="11818513" cy="6473178"/>
          </a:xfrm>
        </p:spPr>
        <p:txBody>
          <a:bodyPr>
            <a:normAutofit/>
          </a:bodyPr>
          <a:lstStyle/>
          <a:p>
            <a:endParaRPr lang="es-CL" sz="4000" dirty="0" smtClean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HOW ARE YOU? = ¿CÓMO ESTÁS TÚ?</a:t>
            </a:r>
          </a:p>
          <a:p>
            <a:endParaRPr lang="es-CL" sz="4800" dirty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4800" dirty="0" smtClean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I’M GOOD, I’M GREAT = </a:t>
            </a:r>
          </a:p>
          <a:p>
            <a:pPr marL="0" indent="0">
              <a:buNone/>
            </a:pPr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ESTOY BIEN, ESTOY GENIAL</a:t>
            </a:r>
          </a:p>
          <a:p>
            <a:pPr marL="0" indent="0">
              <a:buNone/>
            </a:pP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  <a:p>
            <a:r>
              <a:rPr lang="es-CL" sz="4000" dirty="0" smtClean="0">
                <a:solidFill>
                  <a:schemeClr val="accent1">
                    <a:lumMod val="50000"/>
                  </a:schemeClr>
                </a:solidFill>
                <a:latin typeface="Arial Rounded MT Bold" panose="020F0704030504030204" pitchFamily="34" charset="0"/>
              </a:rPr>
              <a:t>HOW ABOUT YOU? = ¿Y TÚ?</a:t>
            </a:r>
            <a:endParaRPr lang="es-CL" sz="4000" dirty="0">
              <a:solidFill>
                <a:schemeClr val="accent1">
                  <a:lumMod val="50000"/>
                </a:schemeClr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6281"/>
          <a:stretch/>
        </p:blipFill>
        <p:spPr>
          <a:xfrm>
            <a:off x="7418231" y="2818778"/>
            <a:ext cx="1380186" cy="12992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096" t="7644" r="5024" b="30681"/>
          <a:stretch/>
        </p:blipFill>
        <p:spPr>
          <a:xfrm>
            <a:off x="9865217" y="0"/>
            <a:ext cx="2202288" cy="22904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5656" y="4651578"/>
            <a:ext cx="1561849" cy="2206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350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7577" y="365125"/>
            <a:ext cx="11096223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s-CL" sz="54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I GO AND  PLAY = YO VOY Y JUEGO</a:t>
            </a:r>
            <a:endParaRPr lang="es-CL" sz="5400" b="1" dirty="0">
              <a:solidFill>
                <a:srgbClr val="00B05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0772" y="2137893"/>
            <a:ext cx="7272730" cy="4072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2610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6214" y="759854"/>
            <a:ext cx="11539471" cy="58034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CL" sz="3600" dirty="0" smtClean="0">
              <a:latin typeface="Arial Rounded MT Bold" panose="020F0704030504030204" pitchFamily="34" charset="0"/>
            </a:endParaRPr>
          </a:p>
          <a:p>
            <a:pPr marL="0" indent="0">
              <a:buNone/>
            </a:pPr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WHAT’S YOUR NAME?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¿CUÁL ES TU NOMBRE?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NICE TO MEET YOU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GUSTO EN CONOCERTE</a:t>
            </a:r>
          </a:p>
          <a:p>
            <a:endParaRPr lang="es-CL" sz="3600" dirty="0" smtClean="0">
              <a:latin typeface="Arial Rounded MT Bold" panose="020F0704030504030204" pitchFamily="34" charset="0"/>
            </a:endParaRPr>
          </a:p>
          <a:p>
            <a:endParaRPr lang="es-CL" sz="3600" dirty="0">
              <a:latin typeface="Arial Rounded MT Bold" panose="020F0704030504030204" pitchFamily="34" charset="0"/>
            </a:endParaRPr>
          </a:p>
          <a:p>
            <a:r>
              <a:rPr lang="es-CL" sz="3600" b="1" dirty="0" smtClean="0">
                <a:solidFill>
                  <a:srgbClr val="00B050"/>
                </a:solidFill>
                <a:latin typeface="Arial Rounded MT Bold" panose="020F0704030504030204" pitchFamily="34" charset="0"/>
              </a:rPr>
              <a:t>DO YOU WANT TO PLAY? </a:t>
            </a:r>
            <a:r>
              <a:rPr lang="es-CL" sz="3600" dirty="0" smtClean="0">
                <a:latin typeface="Arial Rounded MT Bold" panose="020F0704030504030204" pitchFamily="34" charset="0"/>
              </a:rPr>
              <a:t>= </a:t>
            </a:r>
            <a:r>
              <a:rPr lang="es-CL" sz="3600" b="1" dirty="0" smtClean="0">
                <a:solidFill>
                  <a:srgbClr val="7030A0"/>
                </a:solidFill>
                <a:latin typeface="Arial Rounded MT Bold" panose="020F0704030504030204" pitchFamily="34" charset="0"/>
              </a:rPr>
              <a:t>¿QUIERES JUGAR?</a:t>
            </a:r>
            <a:endParaRPr lang="es-CL" sz="3600" b="1" dirty="0">
              <a:solidFill>
                <a:srgbClr val="7030A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499" b="16458"/>
          <a:stretch/>
        </p:blipFill>
        <p:spPr>
          <a:xfrm>
            <a:off x="3000778" y="0"/>
            <a:ext cx="5061397" cy="179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20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/>
            <a:r>
              <a:rPr lang="es-CL" sz="4400" dirty="0">
                <a:solidFill>
                  <a:prstClr val="black"/>
                </a:solidFill>
                <a:latin typeface="Algerian" panose="04020705040A02060702" pitchFamily="82" charset="0"/>
              </a:rPr>
              <a:t>LINK CANCIÓN 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marL="45720" indent="0">
              <a:buNone/>
            </a:pPr>
            <a:r>
              <a:rPr lang="es-ES" dirty="0">
                <a:hlinkClick r:id="rId3"/>
              </a:rPr>
              <a:t>https://</a:t>
            </a:r>
            <a:r>
              <a:rPr lang="es-ES" dirty="0" smtClean="0">
                <a:hlinkClick r:id="rId3"/>
              </a:rPr>
              <a:t>www.youtube.com/watch?v=9T6EFEpP9mc&amp;list=RD8_Fr6EwRJsw&amp;index=2</a:t>
            </a:r>
            <a:endParaRPr lang="es-ES" dirty="0" smtClean="0"/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 smtClean="0"/>
          </a:p>
          <a:p>
            <a:pPr marL="0" indent="0">
              <a:buNone/>
            </a:pPr>
            <a:r>
              <a:rPr lang="es-CL" u="sng" dirty="0"/>
              <a:t>Cuento:</a:t>
            </a:r>
          </a:p>
          <a:p>
            <a:pPr marL="45720" indent="0">
              <a:buNone/>
            </a:pPr>
            <a:r>
              <a:rPr lang="es-CL" dirty="0">
                <a:hlinkClick r:id="rId4"/>
              </a:rPr>
              <a:t>https://www.youtube.com/watch?v=8irSFvoyLHQ&amp;list=PLN8DQHdZDXwbd4DXeOgiwHC2wP3mzXKs0</a:t>
            </a:r>
            <a:endParaRPr lang="es-CL" dirty="0"/>
          </a:p>
          <a:p>
            <a:pPr marL="45720" indent="0">
              <a:buNone/>
            </a:pPr>
            <a:r>
              <a:rPr lang="es-CL" dirty="0"/>
              <a:t>(en curso)</a:t>
            </a:r>
          </a:p>
          <a:p>
            <a:pPr marL="45720" indent="0">
              <a:buNone/>
            </a:pPr>
            <a:endParaRPr lang="es-ES" dirty="0"/>
          </a:p>
          <a:p>
            <a:pPr marL="4572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34120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1047206" y="5211445"/>
            <a:ext cx="10515600" cy="1325563"/>
          </a:xfrm>
        </p:spPr>
        <p:txBody>
          <a:bodyPr>
            <a:normAutofit/>
          </a:bodyPr>
          <a:lstStyle/>
          <a:p>
            <a:r>
              <a:rPr lang="es-MX" sz="8800" b="1" dirty="0" smtClean="0"/>
              <a:t>Run</a:t>
            </a:r>
            <a:r>
              <a:rPr lang="es-MX" sz="6000" u="sng" dirty="0" smtClean="0"/>
              <a:t> </a:t>
            </a:r>
            <a:endParaRPr lang="en-US" sz="6000" u="sng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122024" y="430485"/>
            <a:ext cx="4754834" cy="4754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1080" y="5002439"/>
            <a:ext cx="10515600" cy="1325563"/>
          </a:xfrm>
        </p:spPr>
        <p:txBody>
          <a:bodyPr>
            <a:normAutofit/>
          </a:bodyPr>
          <a:lstStyle/>
          <a:p>
            <a:r>
              <a:rPr lang="es-MX" sz="6600" dirty="0" err="1" smtClean="0">
                <a:solidFill>
                  <a:schemeClr val="tx2"/>
                </a:solidFill>
              </a:rPr>
              <a:t>Sleep</a:t>
            </a:r>
            <a:endParaRPr lang="en-US" sz="6600" u="sng" dirty="0">
              <a:solidFill>
                <a:schemeClr val="tx2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5531" y="0"/>
            <a:ext cx="5393599" cy="476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931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494" y="1831602"/>
            <a:ext cx="4273923" cy="469964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4152847" y="261942"/>
            <a:ext cx="380556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Kick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083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7206" y="5080816"/>
            <a:ext cx="10515600" cy="1325563"/>
          </a:xfrm>
        </p:spPr>
        <p:txBody>
          <a:bodyPr>
            <a:normAutofit/>
          </a:bodyPr>
          <a:lstStyle/>
          <a:p>
            <a:r>
              <a:rPr lang="es-MX" sz="7200" b="1" dirty="0" smtClean="0">
                <a:solidFill>
                  <a:schemeClr val="tx2">
                    <a:lumMod val="95000"/>
                    <a:lumOff val="5000"/>
                  </a:schemeClr>
                </a:solidFill>
              </a:rPr>
              <a:t>Dance</a:t>
            </a:r>
            <a:endParaRPr lang="en-US" sz="7200" b="1" u="sng" dirty="0">
              <a:solidFill>
                <a:schemeClr val="tx2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b="7633"/>
          <a:stretch/>
        </p:blipFill>
        <p:spPr>
          <a:xfrm>
            <a:off x="1661107" y="653143"/>
            <a:ext cx="8328645" cy="351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t="6262" b="5190"/>
          <a:stretch/>
        </p:blipFill>
        <p:spPr>
          <a:xfrm>
            <a:off x="5381897" y="104503"/>
            <a:ext cx="4349932" cy="657508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379828" y="2607217"/>
            <a:ext cx="444036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96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Climb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069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468" y="631666"/>
            <a:ext cx="5697584" cy="569758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7460900" y="2405632"/>
            <a:ext cx="333136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9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Drink</a:t>
            </a:r>
            <a:endParaRPr lang="es-ES" sz="9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600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1148" y="2451652"/>
            <a:ext cx="335279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88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Jump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4453" y="279044"/>
            <a:ext cx="5014706" cy="63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645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963866" y="2649283"/>
            <a:ext cx="332014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88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Catch</a:t>
            </a:r>
            <a:endParaRPr lang="es-ES" sz="88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0346" t="4031" r="9710"/>
          <a:stretch/>
        </p:blipFill>
        <p:spPr>
          <a:xfrm>
            <a:off x="5784613" y="940904"/>
            <a:ext cx="4605092" cy="552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845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906772" y="2596274"/>
            <a:ext cx="248016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cap="none" spc="0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Eat</a:t>
            </a:r>
            <a:endParaRPr lang="es-E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915" y="328819"/>
            <a:ext cx="5829300" cy="582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3474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11500" b="1" dirty="0" smtClean="0">
                <a:solidFill>
                  <a:srgbClr val="FF0000"/>
                </a:solidFill>
              </a:rPr>
              <a:t>READ</a:t>
            </a:r>
            <a:endParaRPr lang="en-US" sz="115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6018" y="1690688"/>
            <a:ext cx="365591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4575" r="3805" b="6163"/>
          <a:stretch/>
        </p:blipFill>
        <p:spPr>
          <a:xfrm>
            <a:off x="5591284" y="2543266"/>
            <a:ext cx="5188721" cy="312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8727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MX" sz="9600" b="1" dirty="0" smtClean="0">
                <a:solidFill>
                  <a:srgbClr val="FF0000"/>
                </a:solidFill>
              </a:rPr>
              <a:t>SWI</a:t>
            </a:r>
            <a:r>
              <a:rPr lang="es-MX" sz="9600" b="1" dirty="0" smtClean="0">
                <a:solidFill>
                  <a:srgbClr val="FF0000"/>
                </a:solidFill>
              </a:rPr>
              <a:t>M</a:t>
            </a:r>
            <a:endParaRPr lang="en-US" sz="96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3941" y="1690688"/>
            <a:ext cx="530708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9523" r="9512" b="20367"/>
          <a:stretch/>
        </p:blipFill>
        <p:spPr>
          <a:xfrm>
            <a:off x="6936377" y="2670265"/>
            <a:ext cx="4624253" cy="306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11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8800" b="1" dirty="0" smtClean="0">
                <a:solidFill>
                  <a:srgbClr val="FF0000"/>
                </a:solidFill>
              </a:rPr>
              <a:t>WALK</a:t>
            </a:r>
            <a:endParaRPr lang="en-US" sz="8800" b="1" dirty="0">
              <a:solidFill>
                <a:srgbClr val="FF000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325" y="1690688"/>
            <a:ext cx="4351338" cy="435133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788" y="1690688"/>
            <a:ext cx="4456691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688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73743" y="2774497"/>
            <a:ext cx="10515600" cy="1325563"/>
          </a:xfrm>
        </p:spPr>
        <p:txBody>
          <a:bodyPr>
            <a:noAutofit/>
          </a:bodyPr>
          <a:lstStyle/>
          <a:p>
            <a:r>
              <a:rPr lang="es-MX" sz="13800" b="1" dirty="0" smtClean="0"/>
              <a:t>SING</a:t>
            </a:r>
            <a:endParaRPr lang="en-US" sz="138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15428" y="1208783"/>
            <a:ext cx="5747657" cy="511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416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3057" y="2295525"/>
            <a:ext cx="10515600" cy="1325563"/>
          </a:xfrm>
        </p:spPr>
        <p:txBody>
          <a:bodyPr>
            <a:noAutofit/>
          </a:bodyPr>
          <a:lstStyle/>
          <a:p>
            <a:r>
              <a:rPr lang="es-MX" sz="11500" b="1" dirty="0" smtClean="0"/>
              <a:t>FLY</a:t>
            </a:r>
            <a:endParaRPr lang="en-US" sz="115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7531"/>
          <a:stretch/>
        </p:blipFill>
        <p:spPr>
          <a:xfrm>
            <a:off x="4399301" y="558783"/>
            <a:ext cx="6050983" cy="559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1927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8886" y="2972073"/>
            <a:ext cx="10515600" cy="1325563"/>
          </a:xfrm>
        </p:spPr>
        <p:txBody>
          <a:bodyPr>
            <a:noAutofit/>
          </a:bodyPr>
          <a:lstStyle/>
          <a:p>
            <a:r>
              <a:rPr lang="es-MX" sz="11500" b="1" dirty="0" smtClean="0"/>
              <a:t>THROW</a:t>
            </a:r>
            <a:endParaRPr lang="en-US" sz="115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305" t="10413" r="9639" b="20540"/>
          <a:stretch/>
        </p:blipFill>
        <p:spPr>
          <a:xfrm>
            <a:off x="5333685" y="653143"/>
            <a:ext cx="6364829" cy="5355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250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38" y="2987820"/>
            <a:ext cx="6988629" cy="1623369"/>
          </a:xfrm>
        </p:spPr>
        <p:txBody>
          <a:bodyPr>
            <a:noAutofit/>
          </a:bodyPr>
          <a:lstStyle/>
          <a:p>
            <a:r>
              <a:rPr lang="es-MX" sz="11500" b="1" dirty="0" smtClean="0"/>
              <a:t>RIDE A BIKE</a:t>
            </a:r>
            <a:endParaRPr lang="en-US" sz="11500" b="1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0383" t="11971" r="16101" b="12992"/>
          <a:stretch/>
        </p:blipFill>
        <p:spPr>
          <a:xfrm>
            <a:off x="7080068" y="642438"/>
            <a:ext cx="4937761" cy="5833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91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79714" y="0"/>
            <a:ext cx="10515600" cy="1058091"/>
          </a:xfrm>
        </p:spPr>
        <p:txBody>
          <a:bodyPr>
            <a:normAutofit/>
          </a:bodyPr>
          <a:lstStyle/>
          <a:p>
            <a:pPr algn="ctr"/>
            <a:r>
              <a:rPr lang="es-MX" sz="6600" b="1" dirty="0">
                <a:solidFill>
                  <a:srgbClr val="00B050"/>
                </a:solidFill>
              </a:rPr>
              <a:t>*</a:t>
            </a:r>
            <a:r>
              <a:rPr lang="es-MX" sz="6600" b="1" i="1" dirty="0" smtClean="0">
                <a:solidFill>
                  <a:srgbClr val="00B050"/>
                </a:solidFill>
              </a:rPr>
              <a:t>CHOOSE TRUE OR FALSE</a:t>
            </a:r>
            <a:r>
              <a:rPr lang="es-MX" sz="6600" b="1" dirty="0" smtClean="0">
                <a:solidFill>
                  <a:srgbClr val="00B050"/>
                </a:solidFill>
              </a:rPr>
              <a:t>*</a:t>
            </a:r>
            <a:endParaRPr lang="en-US" sz="6600" b="1" dirty="0">
              <a:solidFill>
                <a:srgbClr val="00B05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2514" y="1058092"/>
            <a:ext cx="11430000" cy="5708468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dirty="0" smtClean="0"/>
              <a:t>1. </a:t>
            </a:r>
            <a:r>
              <a:rPr lang="en-US" sz="2400" dirty="0" smtClean="0"/>
              <a:t>Fish </a:t>
            </a:r>
            <a:r>
              <a:rPr lang="en-US" sz="2400" dirty="0"/>
              <a:t>can </a:t>
            </a:r>
            <a:r>
              <a:rPr lang="en-US" sz="2400" dirty="0" smtClean="0"/>
              <a:t>dance. 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True / </a:t>
            </a:r>
            <a:r>
              <a:rPr lang="en-US" sz="2400" b="1" dirty="0" smtClean="0">
                <a:solidFill>
                  <a:srgbClr val="00B050"/>
                </a:solidFill>
              </a:rPr>
              <a:t>False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2. Birds </a:t>
            </a:r>
            <a:r>
              <a:rPr lang="en-US" sz="2400" dirty="0"/>
              <a:t>can read. </a:t>
            </a:r>
          </a:p>
          <a:p>
            <a:pPr marL="0" indent="0">
              <a:buNone/>
            </a:pPr>
            <a:r>
              <a:rPr lang="en-US" sz="2400" dirty="0"/>
              <a:t>True / </a:t>
            </a:r>
            <a:r>
              <a:rPr lang="en-US" sz="2400" b="1" dirty="0" smtClean="0">
                <a:solidFill>
                  <a:srgbClr val="00B050"/>
                </a:solidFill>
              </a:rPr>
              <a:t>False</a:t>
            </a:r>
            <a:r>
              <a:rPr lang="en-US" sz="2400" dirty="0" smtClean="0"/>
              <a:t> </a:t>
            </a:r>
            <a:endParaRPr lang="en-US" sz="2400" dirty="0" smtClean="0"/>
          </a:p>
          <a:p>
            <a:pPr marL="0" indent="0">
              <a:buNone/>
            </a:pPr>
            <a:endParaRPr lang="en-US" sz="2400" dirty="0">
              <a:solidFill>
                <a:srgbClr val="00B050"/>
              </a:solidFill>
            </a:endParaRP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3. Sandra can eat pizza.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True</a:t>
            </a:r>
            <a:r>
              <a:rPr lang="en-US" sz="2400" dirty="0"/>
              <a:t> / False</a:t>
            </a:r>
          </a:p>
          <a:p>
            <a:pPr marL="0" indent="0">
              <a:buNone/>
            </a:pPr>
            <a:endParaRPr lang="es-MX" sz="2400" dirty="0"/>
          </a:p>
          <a:p>
            <a:pPr marL="0" indent="0">
              <a:buNone/>
            </a:pPr>
            <a:endParaRPr lang="es-MX" sz="2400" dirty="0"/>
          </a:p>
          <a:p>
            <a:pPr marL="0" indent="0">
              <a:buNone/>
            </a:pPr>
            <a:endParaRPr lang="es-MX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4. Monkeys can climb.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True</a:t>
            </a:r>
            <a:r>
              <a:rPr lang="en-US" sz="2400" b="1" dirty="0"/>
              <a:t> </a:t>
            </a:r>
            <a:r>
              <a:rPr lang="en-US" sz="2400" dirty="0"/>
              <a:t>/ False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5. Airplanes can fly. </a:t>
            </a:r>
          </a:p>
          <a:p>
            <a:pPr marL="0" indent="0">
              <a:buNone/>
            </a:pPr>
            <a:r>
              <a:rPr lang="en-US" sz="2400" b="1" dirty="0" smtClean="0">
                <a:solidFill>
                  <a:srgbClr val="00B050"/>
                </a:solidFill>
              </a:rPr>
              <a:t>True</a:t>
            </a:r>
            <a:r>
              <a:rPr lang="en-US" sz="2400" dirty="0" smtClean="0"/>
              <a:t>/ False</a:t>
            </a: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6. Tomas </a:t>
            </a:r>
            <a:r>
              <a:rPr lang="en-US" sz="2400" dirty="0"/>
              <a:t>can drink water.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B050"/>
                </a:solidFill>
              </a:rPr>
              <a:t>True</a:t>
            </a:r>
            <a:r>
              <a:rPr lang="en-US" sz="2400" dirty="0"/>
              <a:t> / </a:t>
            </a:r>
            <a:r>
              <a:rPr lang="en-US" sz="2400" dirty="0" smtClean="0"/>
              <a:t>False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s-MX" sz="2400" dirty="0" smtClean="0"/>
              <a:t>7. </a:t>
            </a:r>
            <a:r>
              <a:rPr lang="es-MX" sz="2400" dirty="0" err="1" smtClean="0"/>
              <a:t>Dogs</a:t>
            </a:r>
            <a:r>
              <a:rPr lang="es-MX" sz="2400" dirty="0" smtClean="0"/>
              <a:t> can </a:t>
            </a:r>
            <a:r>
              <a:rPr lang="es-MX" sz="2400" dirty="0" err="1" smtClean="0"/>
              <a:t>ride</a:t>
            </a:r>
            <a:r>
              <a:rPr lang="es-MX" sz="2400" dirty="0" smtClean="0"/>
              <a:t> a </a:t>
            </a:r>
            <a:r>
              <a:rPr lang="es-MX" sz="2400" dirty="0" err="1" smtClean="0"/>
              <a:t>bike</a:t>
            </a:r>
            <a:endParaRPr lang="es-MX" sz="2400" dirty="0" smtClean="0"/>
          </a:p>
          <a:p>
            <a:pPr marL="0" indent="0">
              <a:buNone/>
            </a:pPr>
            <a:r>
              <a:rPr lang="es-MX" sz="2400" dirty="0" smtClean="0"/>
              <a:t>True / </a:t>
            </a:r>
            <a:r>
              <a:rPr lang="es-MX" sz="2400" b="1" dirty="0" smtClean="0">
                <a:solidFill>
                  <a:srgbClr val="00B050"/>
                </a:solidFill>
              </a:rPr>
              <a:t>False</a:t>
            </a:r>
            <a:endParaRPr lang="en-US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805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000" b="1" dirty="0" err="1" smtClean="0">
                <a:solidFill>
                  <a:srgbClr val="FF0000"/>
                </a:solidFill>
              </a:rPr>
              <a:t>My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favorite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actions</a:t>
            </a:r>
            <a:r>
              <a:rPr lang="es-MX" sz="6000" b="1" dirty="0" smtClean="0">
                <a:solidFill>
                  <a:srgbClr val="FF0000"/>
                </a:solidFill>
              </a:rPr>
              <a:t>: Miss Mari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 can </a:t>
            </a:r>
            <a:r>
              <a:rPr lang="en-US" sz="3600" u="sng" dirty="0" smtClean="0"/>
              <a:t>_swim___________________________.</a:t>
            </a:r>
            <a:endParaRPr lang="en-US" sz="3600" u="sng" dirty="0"/>
          </a:p>
          <a:p>
            <a:r>
              <a:rPr lang="en-US" sz="3600" dirty="0"/>
              <a:t>My favorite action is </a:t>
            </a:r>
            <a:r>
              <a:rPr lang="en-US" sz="3600" u="sng" dirty="0" smtClean="0"/>
              <a:t>__eat________________.</a:t>
            </a:r>
            <a:endParaRPr lang="en-US" sz="3600" u="sng" dirty="0"/>
          </a:p>
          <a:p>
            <a:r>
              <a:rPr lang="en-US" sz="3600" dirty="0"/>
              <a:t>I can't </a:t>
            </a:r>
            <a:r>
              <a:rPr lang="en-US" sz="3600" dirty="0" smtClean="0"/>
              <a:t>__</a:t>
            </a:r>
            <a:r>
              <a:rPr lang="en-US" sz="3600" u="sng" dirty="0" smtClean="0"/>
              <a:t>sing</a:t>
            </a:r>
            <a:r>
              <a:rPr lang="en-US" sz="3600" dirty="0" smtClean="0"/>
              <a:t>_________________________.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1641" b="21641"/>
          <a:stretch/>
        </p:blipFill>
        <p:spPr>
          <a:xfrm>
            <a:off x="3096974" y="5030119"/>
            <a:ext cx="2999026" cy="1394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677" t="4971" r="7207" b="2690"/>
          <a:stretch/>
        </p:blipFill>
        <p:spPr>
          <a:xfrm>
            <a:off x="788126" y="4622680"/>
            <a:ext cx="2139055" cy="19923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994" r="2927" b="1223"/>
          <a:stretch/>
        </p:blipFill>
        <p:spPr>
          <a:xfrm>
            <a:off x="9849394" y="3648288"/>
            <a:ext cx="2103120" cy="27636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t="9659" b="5730"/>
          <a:stretch/>
        </p:blipFill>
        <p:spPr>
          <a:xfrm>
            <a:off x="6128854" y="4616686"/>
            <a:ext cx="2549261" cy="199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2941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000" b="1" dirty="0" err="1" smtClean="0">
                <a:solidFill>
                  <a:srgbClr val="FF0000"/>
                </a:solidFill>
              </a:rPr>
              <a:t>My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favorite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actions</a:t>
            </a:r>
            <a:r>
              <a:rPr lang="es-MX" sz="6000" b="1" dirty="0" smtClean="0">
                <a:solidFill>
                  <a:srgbClr val="FF0000"/>
                </a:solidFill>
              </a:rPr>
              <a:t>: Samanta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 can </a:t>
            </a:r>
            <a:r>
              <a:rPr lang="en-US" sz="3600" u="sng" dirty="0" smtClean="0"/>
              <a:t>__sing__________________________.</a:t>
            </a:r>
            <a:endParaRPr lang="en-US" sz="3600" u="sng" dirty="0"/>
          </a:p>
          <a:p>
            <a:r>
              <a:rPr lang="en-US" sz="3600" dirty="0"/>
              <a:t>My favorite action is </a:t>
            </a:r>
            <a:r>
              <a:rPr lang="en-US" sz="3600" u="sng" dirty="0" smtClean="0"/>
              <a:t>__swim________________.</a:t>
            </a:r>
            <a:endParaRPr lang="en-US" sz="3600" u="sng" dirty="0"/>
          </a:p>
          <a:p>
            <a:r>
              <a:rPr lang="en-US" sz="3600" dirty="0"/>
              <a:t>I can't </a:t>
            </a:r>
            <a:r>
              <a:rPr lang="en-US" sz="3600" dirty="0" smtClean="0"/>
              <a:t>_</a:t>
            </a:r>
            <a:r>
              <a:rPr lang="en-US" sz="3600" u="sng" dirty="0" smtClean="0"/>
              <a:t>fly</a:t>
            </a:r>
            <a:r>
              <a:rPr lang="en-US" sz="3600" dirty="0" smtClean="0"/>
              <a:t>__________________________.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1641" b="21641"/>
          <a:stretch/>
        </p:blipFill>
        <p:spPr>
          <a:xfrm>
            <a:off x="3096974" y="5030119"/>
            <a:ext cx="2999026" cy="1394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677" t="4971" r="7207" b="2690"/>
          <a:stretch/>
        </p:blipFill>
        <p:spPr>
          <a:xfrm>
            <a:off x="788126" y="4622680"/>
            <a:ext cx="2139055" cy="19923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994" r="2927" b="1223"/>
          <a:stretch/>
        </p:blipFill>
        <p:spPr>
          <a:xfrm>
            <a:off x="9849394" y="3648288"/>
            <a:ext cx="2103120" cy="27636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t="9659" b="5730"/>
          <a:stretch/>
        </p:blipFill>
        <p:spPr>
          <a:xfrm>
            <a:off x="6128854" y="4616686"/>
            <a:ext cx="2549261" cy="199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438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000" b="1" dirty="0" err="1" smtClean="0">
                <a:solidFill>
                  <a:srgbClr val="FF0000"/>
                </a:solidFill>
              </a:rPr>
              <a:t>My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favorite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actions</a:t>
            </a:r>
            <a:r>
              <a:rPr lang="es-MX" sz="6000" b="1" dirty="0" smtClean="0">
                <a:solidFill>
                  <a:srgbClr val="FF0000"/>
                </a:solidFill>
              </a:rPr>
              <a:t>: Noah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 can </a:t>
            </a:r>
            <a:r>
              <a:rPr lang="en-US" sz="3600" u="sng" dirty="0" smtClean="0"/>
              <a:t>_jump___________________________.</a:t>
            </a:r>
            <a:endParaRPr lang="en-US" sz="3600" u="sng" dirty="0"/>
          </a:p>
          <a:p>
            <a:r>
              <a:rPr lang="en-US" sz="3600" dirty="0"/>
              <a:t>My favorite action is </a:t>
            </a:r>
            <a:r>
              <a:rPr lang="en-US" sz="3600" u="sng" dirty="0" smtClean="0"/>
              <a:t>_sing________________.</a:t>
            </a:r>
            <a:endParaRPr lang="en-US" sz="3600" u="sng" dirty="0"/>
          </a:p>
          <a:p>
            <a:r>
              <a:rPr lang="en-US" sz="3600" dirty="0"/>
              <a:t>I can't </a:t>
            </a:r>
            <a:r>
              <a:rPr lang="en-US" sz="3600" u="sng" dirty="0" smtClean="0"/>
              <a:t>__fly_________________________.</a:t>
            </a:r>
            <a:endParaRPr lang="en-US" sz="3600" u="sng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1641" b="21641"/>
          <a:stretch/>
        </p:blipFill>
        <p:spPr>
          <a:xfrm>
            <a:off x="3096974" y="5030119"/>
            <a:ext cx="2999026" cy="1394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677" t="4971" r="7207" b="2690"/>
          <a:stretch/>
        </p:blipFill>
        <p:spPr>
          <a:xfrm>
            <a:off x="788126" y="4622680"/>
            <a:ext cx="2139055" cy="19923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994" r="2927" b="1223"/>
          <a:stretch/>
        </p:blipFill>
        <p:spPr>
          <a:xfrm>
            <a:off x="9849394" y="3648288"/>
            <a:ext cx="2103120" cy="27636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t="9659" b="5730"/>
          <a:stretch/>
        </p:blipFill>
        <p:spPr>
          <a:xfrm>
            <a:off x="6128854" y="4616686"/>
            <a:ext cx="2549261" cy="199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1614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MX" sz="6000" b="1" dirty="0" err="1" smtClean="0">
                <a:solidFill>
                  <a:srgbClr val="FF0000"/>
                </a:solidFill>
              </a:rPr>
              <a:t>My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favorite</a:t>
            </a:r>
            <a:r>
              <a:rPr lang="es-MX" sz="6000" b="1" dirty="0" smtClean="0">
                <a:solidFill>
                  <a:srgbClr val="FF0000"/>
                </a:solidFill>
              </a:rPr>
              <a:t> </a:t>
            </a:r>
            <a:r>
              <a:rPr lang="es-MX" sz="6000" b="1" dirty="0" err="1" smtClean="0">
                <a:solidFill>
                  <a:srgbClr val="FF0000"/>
                </a:solidFill>
              </a:rPr>
              <a:t>actions</a:t>
            </a:r>
            <a:r>
              <a:rPr lang="es-MX" sz="6000" b="1" dirty="0" smtClean="0">
                <a:solidFill>
                  <a:srgbClr val="FF0000"/>
                </a:solidFill>
              </a:rPr>
              <a:t>: </a:t>
            </a:r>
            <a:r>
              <a:rPr lang="es-MX" sz="6000" b="1" dirty="0" err="1" smtClean="0">
                <a:solidFill>
                  <a:srgbClr val="FF0000"/>
                </a:solidFill>
              </a:rPr>
              <a:t>Matheo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I can </a:t>
            </a:r>
            <a:r>
              <a:rPr lang="en-US" sz="3600" u="sng" dirty="0" smtClean="0"/>
              <a:t>___swim_________________________.</a:t>
            </a:r>
            <a:endParaRPr lang="en-US" sz="3600" u="sng" dirty="0"/>
          </a:p>
          <a:p>
            <a:r>
              <a:rPr lang="en-US" sz="3600" dirty="0"/>
              <a:t>My favorite action is </a:t>
            </a:r>
            <a:r>
              <a:rPr lang="en-US" sz="3600" u="sng" dirty="0" smtClean="0"/>
              <a:t>___climb_______________.</a:t>
            </a:r>
            <a:endParaRPr lang="en-US" sz="3600" u="sng" dirty="0"/>
          </a:p>
          <a:p>
            <a:r>
              <a:rPr lang="en-US" sz="3600" dirty="0"/>
              <a:t>I can't </a:t>
            </a:r>
            <a:r>
              <a:rPr lang="en-US" sz="3600" u="sng" dirty="0" smtClean="0"/>
              <a:t>__fly_________________________.</a:t>
            </a:r>
            <a:endParaRPr lang="en-US" sz="3600" u="sng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21641" b="21641"/>
          <a:stretch/>
        </p:blipFill>
        <p:spPr>
          <a:xfrm>
            <a:off x="3096974" y="5030119"/>
            <a:ext cx="2999026" cy="139437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6677" t="4971" r="7207" b="2690"/>
          <a:stretch/>
        </p:blipFill>
        <p:spPr>
          <a:xfrm>
            <a:off x="788126" y="4622680"/>
            <a:ext cx="2139055" cy="199231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l="1994" r="2927" b="1223"/>
          <a:stretch/>
        </p:blipFill>
        <p:spPr>
          <a:xfrm>
            <a:off x="9849394" y="3648288"/>
            <a:ext cx="2103120" cy="276366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t="9659" b="5730"/>
          <a:stretch/>
        </p:blipFill>
        <p:spPr>
          <a:xfrm>
            <a:off x="6128854" y="4616686"/>
            <a:ext cx="2549261" cy="199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7663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9528" b="5749"/>
          <a:stretch/>
        </p:blipFill>
        <p:spPr>
          <a:xfrm>
            <a:off x="2090057" y="0"/>
            <a:ext cx="7929154" cy="6858000"/>
          </a:xfrm>
          <a:prstGeom prst="rect">
            <a:avLst/>
          </a:prstGeom>
        </p:spPr>
      </p:pic>
      <p:sp>
        <p:nvSpPr>
          <p:cNvPr id="2" name="Elipse 1"/>
          <p:cNvSpPr/>
          <p:nvPr/>
        </p:nvSpPr>
        <p:spPr>
          <a:xfrm>
            <a:off x="8352470" y="231113"/>
            <a:ext cx="1478962" cy="14103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178" y="4567814"/>
            <a:ext cx="1274174" cy="10729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7874" y="1707304"/>
            <a:ext cx="1274174" cy="129463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7258" y="3207356"/>
            <a:ext cx="1274174" cy="129463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296" y="0"/>
            <a:ext cx="1274174" cy="164147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3897" y="1"/>
            <a:ext cx="1274174" cy="155883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9412" y="91439"/>
            <a:ext cx="1274174" cy="155003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797" y="5495908"/>
            <a:ext cx="1274174" cy="10729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159" y="5213911"/>
            <a:ext cx="1274174" cy="121025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917" y="4963886"/>
            <a:ext cx="1528494" cy="160501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70" y="2999641"/>
            <a:ext cx="1274174" cy="1072989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568" y="4963886"/>
            <a:ext cx="1364591" cy="1506582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3434" y="5267991"/>
            <a:ext cx="1274174" cy="1590009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3017" y="4133816"/>
            <a:ext cx="1274174" cy="107298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058" y="0"/>
            <a:ext cx="1771920" cy="1641477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0970" y="1882308"/>
            <a:ext cx="127417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B0F0"/>
                </a:solidFill>
              </a:rPr>
              <a:t>Escribe el </a:t>
            </a:r>
            <a:r>
              <a:rPr lang="en-US" b="1" dirty="0" err="1">
                <a:solidFill>
                  <a:srgbClr val="00B0F0"/>
                </a:solidFill>
              </a:rPr>
              <a:t>verbo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correcto</a:t>
            </a:r>
            <a:r>
              <a:rPr lang="en-US" b="1" dirty="0">
                <a:solidFill>
                  <a:srgbClr val="00B0F0"/>
                </a:solidFill>
              </a:rPr>
              <a:t> (</a:t>
            </a:r>
            <a:r>
              <a:rPr lang="en-US" b="1" strike="sngStrike" dirty="0">
                <a:solidFill>
                  <a:srgbClr val="00B0F0"/>
                </a:solidFill>
              </a:rPr>
              <a:t>sing</a:t>
            </a:r>
            <a:r>
              <a:rPr lang="en-US" b="1" dirty="0">
                <a:solidFill>
                  <a:srgbClr val="00B0F0"/>
                </a:solidFill>
              </a:rPr>
              <a:t>, </a:t>
            </a:r>
            <a:r>
              <a:rPr lang="en-US" b="1" strike="sngStrike" dirty="0">
                <a:solidFill>
                  <a:srgbClr val="00B0F0"/>
                </a:solidFill>
              </a:rPr>
              <a:t>fly</a:t>
            </a:r>
            <a:r>
              <a:rPr lang="en-US" b="1" dirty="0">
                <a:solidFill>
                  <a:srgbClr val="00B0F0"/>
                </a:solidFill>
              </a:rPr>
              <a:t> o </a:t>
            </a:r>
            <a:r>
              <a:rPr lang="en-US" b="1" strike="sngStrike" dirty="0">
                <a:solidFill>
                  <a:srgbClr val="00B0F0"/>
                </a:solidFill>
              </a:rPr>
              <a:t>throw</a:t>
            </a:r>
            <a:r>
              <a:rPr lang="en-US" b="1" dirty="0">
                <a:solidFill>
                  <a:srgbClr val="00B0F0"/>
                </a:solidFill>
              </a:rPr>
              <a:t>) </a:t>
            </a:r>
            <a:r>
              <a:rPr lang="en-US" b="1" dirty="0" err="1">
                <a:solidFill>
                  <a:srgbClr val="00B0F0"/>
                </a:solidFill>
              </a:rPr>
              <a:t>en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cada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espacio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en</a:t>
            </a:r>
            <a:r>
              <a:rPr lang="en-US" b="1" dirty="0">
                <a:solidFill>
                  <a:srgbClr val="00B0F0"/>
                </a:solidFill>
              </a:rPr>
              <a:t> </a:t>
            </a:r>
            <a:r>
              <a:rPr lang="en-US" b="1" dirty="0" err="1">
                <a:solidFill>
                  <a:srgbClr val="00B0F0"/>
                </a:solidFill>
              </a:rPr>
              <a:t>blanco</a:t>
            </a:r>
            <a:r>
              <a:rPr lang="en-US" b="1" dirty="0">
                <a:solidFill>
                  <a:srgbClr val="00B0F0"/>
                </a:solidFill>
              </a:rPr>
              <a:t>.</a:t>
            </a:r>
            <a:br>
              <a:rPr lang="en-US" b="1" dirty="0">
                <a:solidFill>
                  <a:srgbClr val="00B0F0"/>
                </a:solidFill>
              </a:rPr>
            </a:b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Birds </a:t>
            </a:r>
            <a:r>
              <a:rPr lang="en-US" dirty="0"/>
              <a:t>can </a:t>
            </a:r>
            <a:r>
              <a:rPr lang="en-US" b="1" u="sng" dirty="0" smtClean="0"/>
              <a:t>__fly__________</a:t>
            </a:r>
            <a:r>
              <a:rPr lang="en-US" dirty="0" smtClean="0"/>
              <a:t> </a:t>
            </a:r>
            <a:r>
              <a:rPr lang="en-US" dirty="0"/>
              <a:t>in the </a:t>
            </a:r>
            <a:r>
              <a:rPr lang="en-US" dirty="0" smtClean="0"/>
              <a:t>sky</a:t>
            </a:r>
            <a:r>
              <a:rPr lang="en-US" i="1" dirty="0" smtClean="0"/>
              <a:t>.</a:t>
            </a:r>
            <a:endParaRPr lang="en-US" dirty="0"/>
          </a:p>
          <a:p>
            <a:pPr>
              <a:lnSpc>
                <a:spcPct val="150000"/>
              </a:lnSpc>
            </a:pPr>
            <a:r>
              <a:rPr lang="en-US" dirty="0"/>
              <a:t>I can </a:t>
            </a:r>
            <a:r>
              <a:rPr lang="en-US" b="1" u="sng" dirty="0" smtClean="0"/>
              <a:t>___sing_______</a:t>
            </a:r>
            <a:r>
              <a:rPr lang="en-US" dirty="0" smtClean="0"/>
              <a:t> </a:t>
            </a:r>
            <a:r>
              <a:rPr lang="en-US" dirty="0"/>
              <a:t>a beautiful song. 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boy </a:t>
            </a:r>
            <a:r>
              <a:rPr lang="en-US" dirty="0" err="1" smtClean="0"/>
              <a:t>can</a:t>
            </a:r>
            <a:r>
              <a:rPr lang="en-US" b="1" u="sng" dirty="0" err="1" smtClean="0"/>
              <a:t>___throw</a:t>
            </a:r>
            <a:r>
              <a:rPr lang="en-US" b="1" u="sng" dirty="0" smtClean="0"/>
              <a:t>____</a:t>
            </a:r>
            <a:r>
              <a:rPr lang="en-US" dirty="0" smtClean="0"/>
              <a:t> </a:t>
            </a:r>
            <a:r>
              <a:rPr lang="en-US" dirty="0"/>
              <a:t>the </a:t>
            </a:r>
            <a:r>
              <a:rPr lang="en-US" dirty="0" smtClean="0"/>
              <a:t>ball 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8464731" y="2194560"/>
            <a:ext cx="32657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u="sng" dirty="0" err="1" smtClean="0"/>
              <a:t>Vocabulary</a:t>
            </a:r>
            <a:endParaRPr lang="es-MX" sz="2400" u="sng" dirty="0" smtClean="0"/>
          </a:p>
          <a:p>
            <a:endParaRPr lang="es-MX" sz="2400" dirty="0"/>
          </a:p>
          <a:p>
            <a:r>
              <a:rPr lang="es-MX" sz="2400" dirty="0" err="1" smtClean="0"/>
              <a:t>Birds</a:t>
            </a:r>
            <a:r>
              <a:rPr lang="es-MX" sz="2400" dirty="0" smtClean="0"/>
              <a:t>= aves, pájaros</a:t>
            </a:r>
          </a:p>
          <a:p>
            <a:r>
              <a:rPr lang="es-MX" sz="2400" dirty="0" err="1" smtClean="0"/>
              <a:t>Sky</a:t>
            </a:r>
            <a:r>
              <a:rPr lang="es-MX" sz="2400" dirty="0" smtClean="0"/>
              <a:t>= cielo</a:t>
            </a:r>
          </a:p>
          <a:p>
            <a:r>
              <a:rPr lang="es-MX" sz="2400" dirty="0" err="1" smtClean="0"/>
              <a:t>Beautiful</a:t>
            </a:r>
            <a:r>
              <a:rPr lang="es-MX" sz="2400" dirty="0" smtClean="0"/>
              <a:t> </a:t>
            </a:r>
            <a:r>
              <a:rPr lang="es-MX" sz="2400" dirty="0" err="1" smtClean="0"/>
              <a:t>Song</a:t>
            </a:r>
            <a:r>
              <a:rPr lang="es-MX" sz="2400" dirty="0" smtClean="0"/>
              <a:t>=  hermosa canción</a:t>
            </a:r>
          </a:p>
          <a:p>
            <a:r>
              <a:rPr lang="es-MX" sz="2400" dirty="0" err="1" smtClean="0"/>
              <a:t>Ball</a:t>
            </a:r>
            <a:r>
              <a:rPr lang="es-MX" sz="2400" dirty="0" smtClean="0"/>
              <a:t>= pelota</a:t>
            </a:r>
            <a:endParaRPr lang="en-US" sz="2400" dirty="0"/>
          </a:p>
        </p:txBody>
      </p:sp>
      <p:sp>
        <p:nvSpPr>
          <p:cNvPr id="5" name="Rectángulo 4"/>
          <p:cNvSpPr/>
          <p:nvPr/>
        </p:nvSpPr>
        <p:spPr>
          <a:xfrm>
            <a:off x="8464731" y="2194560"/>
            <a:ext cx="2889069" cy="261257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1767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00B0F0"/>
                </a:solidFill>
              </a:rPr>
              <a:t>Escribe V o F</a:t>
            </a:r>
            <a:endParaRPr lang="en-US" sz="6000" b="1" dirty="0">
              <a:solidFill>
                <a:srgbClr val="00B0F0"/>
              </a:solidFill>
            </a:endParaRP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1375944"/>
              </p:ext>
            </p:extLst>
          </p:nvPr>
        </p:nvGraphicFramePr>
        <p:xfrm>
          <a:off x="838200" y="2002677"/>
          <a:ext cx="10515600" cy="1859280"/>
        </p:xfrm>
        <a:graphic>
          <a:graphicData uri="http://schemas.openxmlformats.org/drawingml/2006/table">
            <a:tbl>
              <a:tblPr/>
              <a:tblGrid>
                <a:gridCol w="5257800">
                  <a:extLst>
                    <a:ext uri="{9D8B030D-6E8A-4147-A177-3AD203B41FA5}">
                      <a16:colId xmlns:a16="http://schemas.microsoft.com/office/drawing/2014/main" val="1690615743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3720252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MX" sz="3200" dirty="0"/>
                        <a:t>A </a:t>
                      </a:r>
                      <a:r>
                        <a:rPr lang="es-MX" sz="3200" dirty="0" err="1"/>
                        <a:t>fish</a:t>
                      </a:r>
                      <a:r>
                        <a:rPr lang="es-MX" sz="3200" dirty="0"/>
                        <a:t> can </a:t>
                      </a:r>
                      <a:r>
                        <a:rPr lang="es-MX" sz="3200" b="1" dirty="0" err="1"/>
                        <a:t>fly</a:t>
                      </a:r>
                      <a:r>
                        <a:rPr lang="es-MX" sz="3200" dirty="0" smtClean="0"/>
                        <a:t>.</a:t>
                      </a:r>
                      <a:endParaRPr lang="es-MX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___</a:t>
                      </a:r>
                      <a:r>
                        <a:rPr lang="en-US" sz="3600" u="sng" dirty="0" smtClean="0"/>
                        <a:t>F</a:t>
                      </a:r>
                      <a:r>
                        <a:rPr lang="en-US" u="sng" dirty="0" smtClean="0"/>
                        <a:t>_______</a:t>
                      </a:r>
                      <a:endParaRPr lang="en-US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8845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3200" dirty="0"/>
                        <a:t>A </a:t>
                      </a:r>
                      <a:r>
                        <a:rPr lang="es-MX" sz="3200" dirty="0" err="1"/>
                        <a:t>superhero</a:t>
                      </a:r>
                      <a:r>
                        <a:rPr lang="es-MX" sz="3200" dirty="0"/>
                        <a:t> can </a:t>
                      </a:r>
                      <a:r>
                        <a:rPr lang="es-MX" sz="3200" b="1" dirty="0" err="1"/>
                        <a:t>throw</a:t>
                      </a:r>
                      <a:r>
                        <a:rPr lang="es-MX" sz="3200" dirty="0"/>
                        <a:t> a car.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__</a:t>
                      </a:r>
                      <a:r>
                        <a:rPr lang="en-US" sz="3600" u="sng" dirty="0" smtClean="0"/>
                        <a:t>V</a:t>
                      </a:r>
                      <a:r>
                        <a:rPr lang="en-US" dirty="0" smtClean="0"/>
                        <a:t>________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0128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MX" sz="3200" dirty="0"/>
                        <a:t>A </a:t>
                      </a:r>
                      <a:r>
                        <a:rPr lang="es-MX" sz="3200" dirty="0" err="1"/>
                        <a:t>dog</a:t>
                      </a:r>
                      <a:r>
                        <a:rPr lang="es-MX" sz="3200" dirty="0"/>
                        <a:t> can </a:t>
                      </a:r>
                      <a:r>
                        <a:rPr lang="es-MX" sz="3200" b="1" dirty="0" err="1"/>
                        <a:t>sing</a:t>
                      </a:r>
                      <a:r>
                        <a:rPr lang="es-MX" sz="3200" dirty="0"/>
                        <a:t> </a:t>
                      </a:r>
                      <a:r>
                        <a:rPr lang="es-MX" sz="3200" dirty="0" err="1"/>
                        <a:t>like</a:t>
                      </a:r>
                      <a:r>
                        <a:rPr lang="es-MX" sz="3200" dirty="0"/>
                        <a:t> a pop </a:t>
                      </a:r>
                      <a:r>
                        <a:rPr lang="es-MX" sz="3200" dirty="0" err="1"/>
                        <a:t>star</a:t>
                      </a:r>
                      <a:r>
                        <a:rPr lang="es-MX" sz="3200" dirty="0" smtClean="0"/>
                        <a:t>.</a:t>
                      </a:r>
                      <a:endParaRPr lang="es-MX" sz="32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u="sng" dirty="0" smtClean="0"/>
                        <a:t>__</a:t>
                      </a:r>
                      <a:r>
                        <a:rPr lang="en-US" sz="2800" b="1" u="sng" dirty="0" smtClean="0"/>
                        <a:t>F_</a:t>
                      </a:r>
                      <a:r>
                        <a:rPr lang="en-US" u="sng" dirty="0" smtClean="0"/>
                        <a:t>____</a:t>
                      </a:r>
                      <a:endParaRPr lang="en-US" u="sng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2639980"/>
                  </a:ext>
                </a:extLst>
              </a:tr>
            </a:tbl>
          </a:graphicData>
        </a:graphic>
      </p:graphicFrame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1657" y="4410302"/>
            <a:ext cx="2550884" cy="215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7311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FF0000"/>
                </a:solidFill>
              </a:rPr>
              <a:t>Esta es la historia de Tom, complétala con las palabras celestes: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2246540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4000" b="1" i="1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4000" b="1" i="1" strike="sngStrike" dirty="0" smtClean="0">
                <a:solidFill>
                  <a:srgbClr val="00B0F0"/>
                </a:solidFill>
              </a:rPr>
              <a:t>sing</a:t>
            </a:r>
            <a:r>
              <a:rPr lang="en-US" sz="4000" b="1" i="1" dirty="0" smtClean="0">
                <a:solidFill>
                  <a:srgbClr val="00B0F0"/>
                </a:solidFill>
              </a:rPr>
              <a:t> </a:t>
            </a:r>
            <a:r>
              <a:rPr lang="en-US" sz="4000" b="1" i="1" dirty="0">
                <a:solidFill>
                  <a:srgbClr val="00B0F0"/>
                </a:solidFill>
              </a:rPr>
              <a:t>– </a:t>
            </a:r>
            <a:r>
              <a:rPr lang="en-US" sz="4000" b="1" i="1" strike="sngStrike" dirty="0">
                <a:solidFill>
                  <a:srgbClr val="00B0F0"/>
                </a:solidFill>
              </a:rPr>
              <a:t>fly</a:t>
            </a:r>
            <a:r>
              <a:rPr lang="en-US" sz="4000" b="1" i="1" dirty="0">
                <a:solidFill>
                  <a:srgbClr val="00B0F0"/>
                </a:solidFill>
              </a:rPr>
              <a:t> – </a:t>
            </a:r>
            <a:r>
              <a:rPr lang="en-US" sz="4000" b="1" i="1" strike="sngStrike" dirty="0">
                <a:solidFill>
                  <a:srgbClr val="00B0F0"/>
                </a:solidFill>
              </a:rPr>
              <a:t>throw</a:t>
            </a:r>
          </a:p>
          <a:p>
            <a:pPr marL="0" indent="0">
              <a:buNone/>
            </a:pPr>
            <a:r>
              <a:rPr lang="en-US" dirty="0"/>
              <a:t>Tom has a kite.</a:t>
            </a:r>
          </a:p>
          <a:p>
            <a:pPr marL="0" indent="0">
              <a:buNone/>
            </a:pPr>
            <a:r>
              <a:rPr lang="en-US" dirty="0"/>
              <a:t>The kite can </a:t>
            </a:r>
            <a:r>
              <a:rPr lang="en-US" u="sng" dirty="0" smtClean="0"/>
              <a:t>__fly________.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Tom likes music.</a:t>
            </a:r>
          </a:p>
          <a:p>
            <a:pPr marL="0" indent="0">
              <a:buNone/>
            </a:pPr>
            <a:r>
              <a:rPr lang="en-US" dirty="0"/>
              <a:t>He can </a:t>
            </a:r>
            <a:r>
              <a:rPr lang="en-US" u="sng" dirty="0" smtClean="0"/>
              <a:t>_sing_________.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Then he plays with a ball.</a:t>
            </a:r>
          </a:p>
          <a:p>
            <a:pPr marL="0" indent="0">
              <a:buNone/>
            </a:pPr>
            <a:r>
              <a:rPr lang="en-US" dirty="0"/>
              <a:t>He can </a:t>
            </a:r>
            <a:r>
              <a:rPr lang="en-US" u="sng" dirty="0" smtClean="0"/>
              <a:t>_throw____</a:t>
            </a:r>
            <a:r>
              <a:rPr lang="en-US" dirty="0" smtClean="0"/>
              <a:t> </a:t>
            </a:r>
            <a:r>
              <a:rPr lang="en-US" dirty="0"/>
              <a:t>the ball.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8523177" y="1344764"/>
            <a:ext cx="4495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u="sng" dirty="0" smtClean="0"/>
              <a:t>VOCABULARY</a:t>
            </a:r>
          </a:p>
          <a:p>
            <a:pPr algn="ctr"/>
            <a:endParaRPr lang="es-MX" sz="2400" dirty="0"/>
          </a:p>
          <a:p>
            <a:pPr algn="ctr"/>
            <a:r>
              <a:rPr lang="es-MX" sz="2400" b="1" dirty="0" smtClean="0"/>
              <a:t>KITE</a:t>
            </a:r>
            <a:r>
              <a:rPr lang="es-MX" sz="2400" dirty="0" smtClean="0"/>
              <a:t> = VOLANTÍN</a:t>
            </a:r>
          </a:p>
          <a:p>
            <a:pPr algn="ctr"/>
            <a:r>
              <a:rPr lang="es-MX" sz="2400" b="1" dirty="0" smtClean="0"/>
              <a:t>LIKE</a:t>
            </a:r>
            <a:r>
              <a:rPr lang="es-MX" sz="2400" dirty="0" smtClean="0"/>
              <a:t> = GUSTAR</a:t>
            </a:r>
            <a:endParaRPr lang="en-US" sz="2400" dirty="0"/>
          </a:p>
        </p:txBody>
      </p:sp>
      <p:sp>
        <p:nvSpPr>
          <p:cNvPr id="5" name="Rectángulo 4"/>
          <p:cNvSpPr/>
          <p:nvPr/>
        </p:nvSpPr>
        <p:spPr>
          <a:xfrm>
            <a:off x="9406909" y="1317852"/>
            <a:ext cx="2510971" cy="159657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l="6630" b="8232"/>
          <a:stretch/>
        </p:blipFill>
        <p:spPr>
          <a:xfrm>
            <a:off x="5798877" y="3632691"/>
            <a:ext cx="2312307" cy="2447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2383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smtClean="0">
                <a:solidFill>
                  <a:srgbClr val="7030A0"/>
                </a:solidFill>
              </a:rPr>
              <a:t>Complete </a:t>
            </a:r>
            <a:r>
              <a:rPr lang="es-MX" b="1" dirty="0" err="1" smtClean="0">
                <a:solidFill>
                  <a:srgbClr val="7030A0"/>
                </a:solidFill>
              </a:rPr>
              <a:t>with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the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correct</a:t>
            </a:r>
            <a:r>
              <a:rPr lang="es-MX" b="1" dirty="0" smtClean="0">
                <a:solidFill>
                  <a:srgbClr val="7030A0"/>
                </a:solidFill>
              </a:rPr>
              <a:t> </a:t>
            </a:r>
            <a:r>
              <a:rPr lang="es-MX" b="1" dirty="0" err="1" smtClean="0">
                <a:solidFill>
                  <a:srgbClr val="7030A0"/>
                </a:solidFill>
              </a:rPr>
              <a:t>verb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Word Bank:</a:t>
            </a:r>
            <a:r>
              <a:rPr lang="en-US" dirty="0"/>
              <a:t> read – walk – </a:t>
            </a:r>
            <a:r>
              <a:rPr lang="en-US" dirty="0" smtClean="0"/>
              <a:t>swim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_read_____</a:t>
            </a:r>
            <a:r>
              <a:rPr lang="en-US" dirty="0" smtClean="0"/>
              <a:t> </a:t>
            </a:r>
            <a:r>
              <a:rPr lang="en-US" dirty="0"/>
              <a:t>a book.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Fish can </a:t>
            </a:r>
            <a:r>
              <a:rPr lang="en-US" u="sng" dirty="0" smtClean="0"/>
              <a:t>_swim_.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_walk__</a:t>
            </a:r>
            <a:r>
              <a:rPr lang="en-US" dirty="0" smtClean="0"/>
              <a:t> </a:t>
            </a:r>
            <a:r>
              <a:rPr lang="en-US" dirty="0"/>
              <a:t>to school.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Dolphins </a:t>
            </a:r>
            <a:r>
              <a:rPr lang="en-US" dirty="0"/>
              <a:t>can </a:t>
            </a:r>
            <a:r>
              <a:rPr lang="en-US" u="sng" dirty="0" smtClean="0"/>
              <a:t>_swim__.</a:t>
            </a:r>
            <a:r>
              <a:rPr lang="en-US" dirty="0" smtClean="0"/>
              <a:t>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She </a:t>
            </a:r>
            <a:r>
              <a:rPr lang="en-US" u="sng" dirty="0" smtClean="0"/>
              <a:t>_reads__</a:t>
            </a:r>
            <a:r>
              <a:rPr lang="en-US" dirty="0" smtClean="0"/>
              <a:t> </a:t>
            </a:r>
            <a:r>
              <a:rPr lang="en-US" dirty="0"/>
              <a:t>a story.</a:t>
            </a:r>
          </a:p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7184572" y="1998617"/>
            <a:ext cx="3853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u="sng" dirty="0" smtClean="0">
                <a:solidFill>
                  <a:srgbClr val="7030A0"/>
                </a:solidFill>
              </a:rPr>
              <a:t>VOCABULARY</a:t>
            </a:r>
          </a:p>
          <a:p>
            <a:pPr algn="ctr"/>
            <a:endParaRPr lang="es-MX" dirty="0">
              <a:solidFill>
                <a:srgbClr val="7030A0"/>
              </a:solidFill>
            </a:endParaRP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FISH</a:t>
            </a:r>
            <a:r>
              <a:rPr lang="es-MX" dirty="0" smtClean="0">
                <a:solidFill>
                  <a:srgbClr val="7030A0"/>
                </a:solidFill>
              </a:rPr>
              <a:t> = PEZ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DOLPHINS</a:t>
            </a:r>
            <a:r>
              <a:rPr lang="es-MX" dirty="0" smtClean="0">
                <a:solidFill>
                  <a:srgbClr val="7030A0"/>
                </a:solidFill>
              </a:rPr>
              <a:t> = DELFINES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SHE</a:t>
            </a:r>
            <a:r>
              <a:rPr lang="es-MX" dirty="0" smtClean="0">
                <a:solidFill>
                  <a:srgbClr val="7030A0"/>
                </a:solidFill>
              </a:rPr>
              <a:t> = ELLA</a:t>
            </a:r>
          </a:p>
          <a:p>
            <a:pPr algn="just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7197634" y="2037806"/>
            <a:ext cx="3866606" cy="165898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4247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  <a:latin typeface="Algerian" panose="04020705040A02060702" pitchFamily="82" charset="0"/>
              </a:rPr>
              <a:t>Unscramble the words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570135"/>
            <a:ext cx="572464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DAER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_READ____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KLAW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_WALK_____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342900" marR="0" lvl="0" indent="-34290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MSWI → </a:t>
            </a:r>
            <a:r>
              <a:rPr kumimoji="0" lang="en-US" altLang="en-US" sz="36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_SWIM_____</a:t>
            </a:r>
            <a:r>
              <a:rPr kumimoji="0" lang="en-US" alt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546123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True or False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Fish can read. </a:t>
            </a:r>
            <a:r>
              <a:rPr lang="en-US" u="sng" dirty="0" smtClean="0"/>
              <a:t>___F_______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/>
              <a:t>I </a:t>
            </a:r>
            <a:r>
              <a:rPr lang="en-US" dirty="0"/>
              <a:t>can read a book. </a:t>
            </a:r>
            <a:r>
              <a:rPr lang="en-US" u="sng" dirty="0" smtClean="0"/>
              <a:t>_T_________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Birds can swim. </a:t>
            </a:r>
            <a:r>
              <a:rPr lang="en-US" u="sng" dirty="0" smtClean="0"/>
              <a:t>__F________</a:t>
            </a:r>
            <a:r>
              <a:rPr lang="en-US" dirty="0" smtClean="0"/>
              <a:t> </a:t>
            </a:r>
            <a:endParaRPr lang="en-US" dirty="0"/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Penguins can swim. </a:t>
            </a:r>
            <a:r>
              <a:rPr lang="en-US" u="sng" dirty="0" smtClean="0"/>
              <a:t>_T_________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2000" dirty="0" smtClean="0">
                <a:latin typeface="Berlin Sans FB" panose="020E0602020502020306" pitchFamily="34" charset="0"/>
              </a:rPr>
              <a:t>DEVOLVERNOS A LA HOJA DE VERBOS A ENCERRAR LOS QUE HEMOS VISTO </a:t>
            </a:r>
            <a:endParaRPr lang="en-US" sz="2000" dirty="0">
              <a:latin typeface="Berlin Sans FB" panose="020E0602020502020306" pitchFamily="34" charset="0"/>
            </a:endParaRPr>
          </a:p>
          <a:p>
            <a:endParaRPr lang="en-US" dirty="0"/>
          </a:p>
        </p:txBody>
      </p:sp>
      <p:sp>
        <p:nvSpPr>
          <p:cNvPr id="4" name="CuadroTexto 3"/>
          <p:cNvSpPr txBox="1"/>
          <p:nvPr/>
        </p:nvSpPr>
        <p:spPr>
          <a:xfrm>
            <a:off x="7184572" y="1998617"/>
            <a:ext cx="38535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u="sng" dirty="0" smtClean="0">
                <a:solidFill>
                  <a:srgbClr val="7030A0"/>
                </a:solidFill>
              </a:rPr>
              <a:t>VOCABULARY</a:t>
            </a:r>
          </a:p>
          <a:p>
            <a:pPr algn="ctr"/>
            <a:endParaRPr lang="es-MX" dirty="0">
              <a:solidFill>
                <a:srgbClr val="7030A0"/>
              </a:solidFill>
            </a:endParaRP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BIRDS</a:t>
            </a:r>
            <a:r>
              <a:rPr lang="es-MX" dirty="0" smtClean="0">
                <a:solidFill>
                  <a:srgbClr val="7030A0"/>
                </a:solidFill>
              </a:rPr>
              <a:t>= PÁJAROS</a:t>
            </a:r>
          </a:p>
          <a:p>
            <a:pPr algn="just"/>
            <a:r>
              <a:rPr lang="es-MX" b="1" dirty="0" smtClean="0">
                <a:solidFill>
                  <a:srgbClr val="7030A0"/>
                </a:solidFill>
              </a:rPr>
              <a:t>PENGUINS</a:t>
            </a:r>
            <a:r>
              <a:rPr lang="es-MX" dirty="0" smtClean="0">
                <a:solidFill>
                  <a:srgbClr val="7030A0"/>
                </a:solidFill>
              </a:rPr>
              <a:t> = PINGÜINOS</a:t>
            </a:r>
          </a:p>
          <a:p>
            <a:pPr algn="just"/>
            <a:endParaRPr lang="es-MX" dirty="0" smtClean="0">
              <a:solidFill>
                <a:srgbClr val="7030A0"/>
              </a:solidFill>
            </a:endParaRPr>
          </a:p>
          <a:p>
            <a:pPr algn="just"/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5" name="Elipse 4"/>
          <p:cNvSpPr/>
          <p:nvPr/>
        </p:nvSpPr>
        <p:spPr>
          <a:xfrm>
            <a:off x="7053943" y="1690688"/>
            <a:ext cx="4193177" cy="22934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346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9726" y="225082"/>
            <a:ext cx="10515600" cy="1631853"/>
          </a:xfrm>
        </p:spPr>
        <p:txBody>
          <a:bodyPr>
            <a:noAutofit/>
          </a:bodyPr>
          <a:lstStyle/>
          <a:p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/>
            </a:r>
            <a:br>
              <a:rPr lang="es-CL" sz="5400" b="1" dirty="0" smtClean="0">
                <a:solidFill>
                  <a:schemeClr val="tx2"/>
                </a:solidFill>
              </a:rPr>
            </a:br>
            <a:r>
              <a:rPr lang="es-CL" sz="5400" b="1" dirty="0" smtClean="0">
                <a:solidFill>
                  <a:schemeClr val="tx2"/>
                </a:solidFill>
              </a:rPr>
              <a:t>Complete </a:t>
            </a:r>
            <a:r>
              <a:rPr lang="es-CL" sz="5400" b="1" dirty="0" err="1">
                <a:solidFill>
                  <a:schemeClr val="tx2"/>
                </a:solidFill>
              </a:rPr>
              <a:t>with</a:t>
            </a:r>
            <a:r>
              <a:rPr lang="es-CL" sz="5400" b="1" dirty="0">
                <a:solidFill>
                  <a:schemeClr val="tx2"/>
                </a:solidFill>
              </a:rPr>
              <a:t> can / </a:t>
            </a:r>
            <a:r>
              <a:rPr lang="es-CL" sz="5400" b="1" dirty="0" err="1">
                <a:solidFill>
                  <a:schemeClr val="tx2"/>
                </a:solidFill>
              </a:rPr>
              <a:t>can’t</a:t>
            </a:r>
            <a:r>
              <a:rPr lang="es-CL" sz="5400" b="1" dirty="0">
                <a:solidFill>
                  <a:schemeClr val="tx2"/>
                </a:solidFill>
              </a:rPr>
              <a:t/>
            </a:r>
            <a:br>
              <a:rPr lang="es-CL" sz="5400" b="1" dirty="0">
                <a:solidFill>
                  <a:schemeClr val="tx2"/>
                </a:solidFill>
              </a:rPr>
            </a:br>
            <a:endParaRPr lang="es-CL" sz="5400" b="1" dirty="0">
              <a:solidFill>
                <a:schemeClr val="tx2"/>
              </a:solidFill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613117" y="2141304"/>
            <a:ext cx="9888583" cy="4267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fast. </a:t>
            </a:r>
            <a:r>
              <a:rPr lang="en-US" sz="2800" dirty="0" smtClean="0"/>
              <a:t>🏃 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rápido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_can’t__</a:t>
            </a:r>
            <a:r>
              <a:rPr lang="en-US" sz="2800" dirty="0" smtClean="0"/>
              <a:t> </a:t>
            </a:r>
            <a:r>
              <a:rPr lang="en-US" sz="2800" b="1" dirty="0"/>
              <a:t>sleep</a:t>
            </a:r>
            <a:r>
              <a:rPr lang="en-US" sz="2800" dirty="0"/>
              <a:t> in class. </a:t>
            </a:r>
            <a:r>
              <a:rPr lang="en-US" sz="2800" dirty="0" smtClean="0"/>
              <a:t>😴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dormir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clases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_can___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/>
              <a:t> very well. </a:t>
            </a:r>
            <a:r>
              <a:rPr lang="en-US" sz="2800" dirty="0" smtClean="0"/>
              <a:t>💃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muy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bien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Babies </a:t>
            </a:r>
            <a:r>
              <a:rPr lang="en-US" sz="2800" u="sng" dirty="0" smtClean="0"/>
              <a:t>_can’t_</a:t>
            </a:r>
            <a:r>
              <a:rPr lang="en-US" sz="2800" dirty="0" smtClean="0"/>
              <a:t> </a:t>
            </a:r>
            <a:r>
              <a:rPr lang="en-US" sz="2800" b="1" dirty="0"/>
              <a:t>dance</a:t>
            </a:r>
            <a:r>
              <a:rPr lang="en-US" sz="2800" dirty="0" smtClean="0"/>
              <a:t>. </a:t>
            </a:r>
            <a:r>
              <a:rPr lang="en-US" sz="2800" dirty="0" smtClean="0">
                <a:solidFill>
                  <a:srgbClr val="FF0000"/>
                </a:solidFill>
              </a:rPr>
              <a:t>Los </a:t>
            </a:r>
            <a:r>
              <a:rPr lang="en-US" sz="2800" dirty="0" err="1" smtClean="0">
                <a:solidFill>
                  <a:srgbClr val="FF0000"/>
                </a:solidFill>
              </a:rPr>
              <a:t>bebes</a:t>
            </a:r>
            <a:r>
              <a:rPr lang="en-US" sz="2800" dirty="0" smtClean="0">
                <a:solidFill>
                  <a:srgbClr val="FF0000"/>
                </a:solidFill>
              </a:rPr>
              <a:t> no </a:t>
            </a:r>
            <a:r>
              <a:rPr lang="en-US" sz="2800" dirty="0" err="1" smtClean="0">
                <a:solidFill>
                  <a:srgbClr val="FF0000"/>
                </a:solidFill>
              </a:rPr>
              <a:t>pueden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bailar</a:t>
            </a:r>
            <a:endParaRPr lang="en-US" sz="2800" dirty="0" smtClean="0">
              <a:solidFill>
                <a:srgbClr val="FF0000"/>
              </a:solidFill>
            </a:endParaRPr>
          </a:p>
          <a:p>
            <a:pPr>
              <a:lnSpc>
                <a:spcPct val="200000"/>
              </a:lnSpc>
            </a:pPr>
            <a:r>
              <a:rPr lang="en-US" sz="2800" dirty="0" smtClean="0"/>
              <a:t>I </a:t>
            </a:r>
            <a:r>
              <a:rPr lang="en-US" sz="2800" u="sng" dirty="0" smtClean="0"/>
              <a:t>_can_</a:t>
            </a:r>
            <a:r>
              <a:rPr lang="en-US" sz="2800" dirty="0" smtClean="0"/>
              <a:t> </a:t>
            </a:r>
            <a:r>
              <a:rPr lang="en-US" sz="2800" b="1" dirty="0"/>
              <a:t>run</a:t>
            </a:r>
            <a:r>
              <a:rPr lang="en-US" sz="2800" dirty="0"/>
              <a:t> in the park</a:t>
            </a:r>
            <a:r>
              <a:rPr lang="en-US" sz="2800" dirty="0" smtClean="0"/>
              <a:t>. </a:t>
            </a:r>
            <a:r>
              <a:rPr lang="en-US" sz="2800" dirty="0" err="1" smtClean="0">
                <a:solidFill>
                  <a:srgbClr val="FF0000"/>
                </a:solidFill>
              </a:rPr>
              <a:t>Yo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puedo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correr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en</a:t>
            </a:r>
            <a:r>
              <a:rPr lang="en-US" sz="2800" dirty="0" smtClean="0">
                <a:solidFill>
                  <a:srgbClr val="FF0000"/>
                </a:solidFill>
              </a:rPr>
              <a:t> el </a:t>
            </a:r>
            <a:r>
              <a:rPr lang="en-US" sz="2800" dirty="0" err="1" smtClean="0">
                <a:solidFill>
                  <a:srgbClr val="FF0000"/>
                </a:solidFill>
              </a:rPr>
              <a:t>parque</a:t>
            </a:r>
            <a:endParaRPr lang="es-CL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942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57" y="1857103"/>
            <a:ext cx="3043646" cy="3043646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/>
          <a:srcRect t="12263" b="15091"/>
          <a:stretch/>
        </p:blipFill>
        <p:spPr>
          <a:xfrm>
            <a:off x="4145440" y="2332361"/>
            <a:ext cx="3535486" cy="25683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973" y="1857103"/>
            <a:ext cx="2753285" cy="2753285"/>
          </a:xfrm>
          <a:prstGeom prst="rect">
            <a:avLst/>
          </a:prstGeom>
        </p:spPr>
      </p:pic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6000" b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MEMORY GAME</a:t>
            </a:r>
            <a:endParaRPr lang="en-US" sz="6000" b="1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927" y="5092065"/>
            <a:ext cx="10516511" cy="1322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998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65715" y="529045"/>
            <a:ext cx="4352542" cy="478035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751013" y="5360125"/>
            <a:ext cx="9372600" cy="1200416"/>
          </a:xfrm>
        </p:spPr>
        <p:txBody>
          <a:bodyPr/>
          <a:lstStyle/>
          <a:p>
            <a:r>
              <a:rPr lang="es-MX" dirty="0" smtClean="0"/>
              <a:t>HE CAN KICK  </a:t>
            </a:r>
            <a:r>
              <a:rPr lang="es-MX" u="sng" dirty="0" smtClean="0"/>
              <a:t>VERDADERO</a:t>
            </a:r>
            <a:r>
              <a:rPr lang="es-MX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0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09700" y="5383264"/>
            <a:ext cx="9372600" cy="1200416"/>
          </a:xfrm>
        </p:spPr>
        <p:txBody>
          <a:bodyPr rtlCol="0"/>
          <a:lstStyle/>
          <a:p>
            <a:pPr rtl="0"/>
            <a:r>
              <a:rPr lang="es-ES" dirty="0" smtClean="0"/>
              <a:t>HE CAN´T DRINK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b="9154"/>
          <a:stretch/>
        </p:blipFill>
        <p:spPr>
          <a:xfrm>
            <a:off x="3245873" y="0"/>
            <a:ext cx="5700254" cy="517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22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3105" y="5255623"/>
            <a:ext cx="6922724" cy="1200416"/>
          </a:xfrm>
        </p:spPr>
        <p:txBody>
          <a:bodyPr rtlCol="0"/>
          <a:lstStyle/>
          <a:p>
            <a:pPr rtl="0"/>
            <a:r>
              <a:rPr lang="es-ES" dirty="0" smtClean="0"/>
              <a:t>HE CAN’T CLIMB </a:t>
            </a:r>
            <a:r>
              <a:rPr lang="es-ES" u="sng" dirty="0" smtClean="0"/>
              <a:t>FALSO</a:t>
            </a:r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0187" y="152986"/>
            <a:ext cx="4346825" cy="6578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944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4400" u="sng" dirty="0" err="1" smtClean="0">
                <a:solidFill>
                  <a:srgbClr val="FF0000"/>
                </a:solidFill>
              </a:rPr>
              <a:t>Write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the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correct</a:t>
            </a:r>
            <a:r>
              <a:rPr lang="es-MX" sz="4400" u="sng" dirty="0" smtClean="0">
                <a:solidFill>
                  <a:srgbClr val="FF0000"/>
                </a:solidFill>
              </a:rPr>
              <a:t> </a:t>
            </a:r>
            <a:r>
              <a:rPr lang="es-MX" sz="4400" u="sng" dirty="0" err="1" smtClean="0">
                <a:solidFill>
                  <a:srgbClr val="FF0000"/>
                </a:solidFill>
              </a:rPr>
              <a:t>letter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392891" y="2196301"/>
            <a:ext cx="10974977" cy="4661672"/>
          </a:xfrm>
        </p:spPr>
        <p:txBody>
          <a:bodyPr numCol="2">
            <a:normAutofit fontScale="4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8600" dirty="0" smtClean="0">
                <a:solidFill>
                  <a:schemeClr val="tx2"/>
                </a:solidFill>
              </a:rPr>
              <a:t>Kick </a:t>
            </a:r>
            <a:r>
              <a:rPr lang="en-US" sz="8600" dirty="0">
                <a:solidFill>
                  <a:schemeClr val="tx2"/>
                </a:solidFill>
              </a:rPr>
              <a:t>→ </a:t>
            </a:r>
            <a:r>
              <a:rPr lang="en-US" sz="8600" u="sng" dirty="0" smtClean="0">
                <a:solidFill>
                  <a:schemeClr val="tx2"/>
                </a:solidFill>
              </a:rPr>
              <a:t>_b____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Climb → </a:t>
            </a:r>
            <a:r>
              <a:rPr lang="en-US" sz="8600" u="sng" dirty="0" smtClean="0">
                <a:solidFill>
                  <a:schemeClr val="tx2"/>
                </a:solidFill>
              </a:rPr>
              <a:t>__c___</a:t>
            </a:r>
            <a:r>
              <a:rPr lang="en-US" sz="8600" dirty="0" smtClean="0">
                <a:solidFill>
                  <a:schemeClr val="tx2"/>
                </a:solidFill>
              </a:rPr>
              <a:t> </a:t>
            </a:r>
            <a:endParaRPr lang="en-US" sz="8600" dirty="0">
              <a:solidFill>
                <a:schemeClr val="tx2"/>
              </a:solidFill>
            </a:endParaRPr>
          </a:p>
          <a:p>
            <a:pPr>
              <a:lnSpc>
                <a:spcPct val="170000"/>
              </a:lnSpc>
            </a:pPr>
            <a:r>
              <a:rPr lang="en-US" sz="8600" dirty="0">
                <a:solidFill>
                  <a:schemeClr val="tx2"/>
                </a:solidFill>
              </a:rPr>
              <a:t>Drink → </a:t>
            </a:r>
            <a:r>
              <a:rPr lang="en-US" sz="8600" u="sng" dirty="0" smtClean="0">
                <a:solidFill>
                  <a:schemeClr val="tx2"/>
                </a:solidFill>
              </a:rPr>
              <a:t>__a___</a:t>
            </a: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endParaRPr lang="es-MX" sz="8600" dirty="0" smtClean="0">
              <a:solidFill>
                <a:schemeClr val="tx2"/>
              </a:solidFill>
            </a:endParaRPr>
          </a:p>
          <a:p>
            <a:endParaRPr lang="es-MX" sz="8600" dirty="0">
              <a:solidFill>
                <a:schemeClr val="tx2"/>
              </a:solidFill>
            </a:endParaRPr>
          </a:p>
          <a:p>
            <a:pPr marL="0" indent="0">
              <a:lnSpc>
                <a:spcPct val="170000"/>
              </a:lnSpc>
              <a:buNone/>
            </a:pPr>
            <a:r>
              <a:rPr lang="en-US" sz="8600" b="1" dirty="0" smtClean="0">
                <a:solidFill>
                  <a:schemeClr val="tx2"/>
                </a:solidFill>
              </a:rPr>
              <a:t>a</a:t>
            </a:r>
            <a:r>
              <a:rPr lang="en-US" sz="8600" b="1" dirty="0">
                <a:solidFill>
                  <a:schemeClr val="tx2"/>
                </a:solidFill>
              </a:rPr>
              <a:t>)</a:t>
            </a:r>
            <a:r>
              <a:rPr lang="en-US" sz="8600" dirty="0">
                <a:solidFill>
                  <a:schemeClr val="tx2"/>
                </a:solidFill>
              </a:rPr>
              <a:t> </a:t>
            </a:r>
            <a:r>
              <a:rPr lang="en-US" sz="8600" dirty="0" err="1" smtClean="0">
                <a:solidFill>
                  <a:schemeClr val="tx2"/>
                </a:solidFill>
              </a:rPr>
              <a:t>tomar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b) </a:t>
            </a:r>
            <a:r>
              <a:rPr lang="en-US" sz="8600" dirty="0" err="1">
                <a:solidFill>
                  <a:schemeClr val="tx2"/>
                </a:solidFill>
              </a:rPr>
              <a:t>patear</a:t>
            </a:r>
            <a:r>
              <a:rPr lang="en-US" sz="8600" dirty="0">
                <a:solidFill>
                  <a:schemeClr val="tx2"/>
                </a:solidFill>
              </a:rPr>
              <a:t/>
            </a:r>
            <a:br>
              <a:rPr lang="en-US" sz="8600" dirty="0">
                <a:solidFill>
                  <a:schemeClr val="tx2"/>
                </a:solidFill>
              </a:rPr>
            </a:br>
            <a:r>
              <a:rPr lang="en-US" sz="8600" b="1" dirty="0">
                <a:solidFill>
                  <a:schemeClr val="tx2"/>
                </a:solidFill>
              </a:rPr>
              <a:t>c) </a:t>
            </a:r>
            <a:r>
              <a:rPr lang="en-US" sz="8600" dirty="0" err="1">
                <a:solidFill>
                  <a:schemeClr val="tx2"/>
                </a:solidFill>
              </a:rPr>
              <a:t>escalar</a:t>
            </a:r>
            <a:endParaRPr lang="en-US" sz="8600" dirty="0" smtClean="0">
              <a:solidFill>
                <a:schemeClr val="tx2"/>
              </a:solidFill>
            </a:endParaRPr>
          </a:p>
          <a:p>
            <a:endParaRPr lang="es-MX" sz="3100" dirty="0"/>
          </a:p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5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z="7200" b="1" u="sng" dirty="0" smtClean="0">
                <a:solidFill>
                  <a:srgbClr val="CC0099"/>
                </a:solidFill>
                <a:latin typeface="Calibri Light" panose="020F0302020204030204"/>
              </a:rPr>
              <a:t>Complete</a:t>
            </a:r>
            <a:endParaRPr lang="es-ES" dirty="0">
              <a:solidFill>
                <a:srgbClr val="CC0099"/>
              </a:solidFill>
            </a:endParaRPr>
          </a:p>
        </p:txBody>
      </p:sp>
      <p:sp>
        <p:nvSpPr>
          <p:cNvPr id="3" name="Marcador de posición de texto 2"/>
          <p:cNvSpPr>
            <a:spLocks noGrp="1"/>
          </p:cNvSpPr>
          <p:nvPr>
            <p:ph idx="1"/>
          </p:nvPr>
        </p:nvSpPr>
        <p:spPr>
          <a:xfrm>
            <a:off x="1153551" y="1600200"/>
            <a:ext cx="10427262" cy="4114800"/>
          </a:xfrm>
        </p:spPr>
        <p:txBody>
          <a:bodyPr rtlCol="0"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_kick_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the ball.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_drink__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water.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(climb / drink)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n-US" altLang="en-US" sz="3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I can </a:t>
            </a:r>
            <a:r>
              <a:rPr lang="en-US" altLang="en-US" sz="3200" u="sng" dirty="0" smtClean="0">
                <a:solidFill>
                  <a:prstClr val="black"/>
                </a:solidFill>
                <a:latin typeface="Arial" panose="020B0604020202020204" pitchFamily="34" charset="0"/>
              </a:rPr>
              <a:t>_climb_</a:t>
            </a:r>
            <a:r>
              <a:rPr lang="en-US" altLang="en-US" sz="3200" dirty="0" smtClean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a tree.</a:t>
            </a:r>
            <a:b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</a:br>
            <a:r>
              <a:rPr lang="en-US" altLang="en-US" sz="3200" dirty="0">
                <a:solidFill>
                  <a:prstClr val="black"/>
                </a:solidFill>
                <a:latin typeface="Arial" panose="020B0604020202020204" pitchFamily="34" charset="0"/>
              </a:rPr>
              <a:t>(kick / climb)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Char char="•"/>
            </a:pPr>
            <a:endParaRPr lang="es-ES" dirty="0"/>
          </a:p>
        </p:txBody>
      </p:sp>
      <p:sp>
        <p:nvSpPr>
          <p:cNvPr id="4" name="Estrella de 5 puntas 3"/>
          <p:cNvSpPr/>
          <p:nvPr/>
        </p:nvSpPr>
        <p:spPr>
          <a:xfrm>
            <a:off x="6897189" y="1750423"/>
            <a:ext cx="1332411" cy="109728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razón 4"/>
          <p:cNvSpPr/>
          <p:nvPr/>
        </p:nvSpPr>
        <p:spPr>
          <a:xfrm>
            <a:off x="7289074" y="3540034"/>
            <a:ext cx="1149532" cy="953589"/>
          </a:xfrm>
          <a:prstGeom prst="hear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1409700" y="-110808"/>
            <a:ext cx="9372600" cy="1200416"/>
          </a:xfrm>
        </p:spPr>
        <p:txBody>
          <a:bodyPr>
            <a:normAutofit/>
          </a:bodyPr>
          <a:lstStyle/>
          <a:p>
            <a:r>
              <a:rPr lang="en-US" sz="5400" b="1" u="sng" dirty="0" smtClean="0">
                <a:solidFill>
                  <a:schemeClr val="accent6"/>
                </a:solidFill>
              </a:rPr>
              <a:t> Paint red the correct verb:</a:t>
            </a:r>
            <a:endParaRPr lang="en-US" sz="5400" b="1" u="sng" dirty="0">
              <a:solidFill>
                <a:schemeClr val="accent6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75621"/>
          </a:xfrm>
        </p:spPr>
        <p:txBody>
          <a:bodyPr numCol="2"/>
          <a:lstStyle/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a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sz="2400" dirty="0">
                <a:solidFill>
                  <a:srgbClr val="FF0000"/>
                </a:solidFill>
              </a:rPr>
              <a:t>Kick</a:t>
            </a:r>
            <a:r>
              <a:rPr lang="en-US" sz="2400" dirty="0">
                <a:solidFill>
                  <a:schemeClr val="tx2"/>
                </a:solidFill>
              </a:rPr>
              <a:t> / Drink / Climb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endParaRPr lang="es-MX" sz="2400" b="1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 smtClean="0">
                <a:solidFill>
                  <a:schemeClr val="tx2"/>
                </a:solidFill>
              </a:rPr>
              <a:t>b</a:t>
            </a:r>
            <a:r>
              <a:rPr lang="en-US" sz="2400" b="1" dirty="0">
                <a:solidFill>
                  <a:schemeClr val="tx2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Drink</a:t>
            </a:r>
            <a:r>
              <a:rPr lang="en-US" sz="2400" dirty="0">
                <a:solidFill>
                  <a:schemeClr val="tx2"/>
                </a:solidFill>
              </a:rPr>
              <a:t> / Kick / </a:t>
            </a:r>
            <a:r>
              <a:rPr lang="en-US" sz="2400" dirty="0" smtClean="0">
                <a:solidFill>
                  <a:schemeClr val="tx2"/>
                </a:solidFill>
              </a:rPr>
              <a:t>Climb</a:t>
            </a:r>
          </a:p>
          <a:p>
            <a:pPr marL="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</a:rPr>
              <a:t>c)</a:t>
            </a:r>
          </a:p>
          <a:p>
            <a:pPr marL="0" indent="0">
              <a:buNone/>
            </a:pPr>
            <a:r>
              <a:rPr lang="en-US" sz="2400" dirty="0">
                <a:solidFill>
                  <a:schemeClr val="tx2"/>
                </a:solidFill>
              </a:rPr>
              <a:t/>
            </a:r>
            <a:br>
              <a:rPr lang="en-US" sz="2400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Climb</a:t>
            </a:r>
            <a:r>
              <a:rPr lang="en-US" sz="2400" dirty="0">
                <a:solidFill>
                  <a:schemeClr val="tx2"/>
                </a:solidFill>
              </a:rPr>
              <a:t> / Drink / Kick</a:t>
            </a:r>
          </a:p>
          <a:p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509" y="4307705"/>
            <a:ext cx="962491" cy="174772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3"/>
          <a:srcRect l="22533" t="20052" r="22498" b="17469"/>
          <a:stretch/>
        </p:blipFill>
        <p:spPr>
          <a:xfrm>
            <a:off x="1323509" y="1493859"/>
            <a:ext cx="1328251" cy="150975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8182" y="1735425"/>
            <a:ext cx="1267098" cy="2138015"/>
          </a:xfrm>
          <a:prstGeom prst="rect">
            <a:avLst/>
          </a:prstGeom>
        </p:spPr>
      </p:pic>
      <p:sp>
        <p:nvSpPr>
          <p:cNvPr id="2" name="Cara sonriente 1"/>
          <p:cNvSpPr/>
          <p:nvPr/>
        </p:nvSpPr>
        <p:spPr>
          <a:xfrm>
            <a:off x="9470571" y="2181497"/>
            <a:ext cx="1541418" cy="146304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38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20047" t="8626" r="19750" b="9281"/>
          <a:stretch/>
        </p:blipFill>
        <p:spPr>
          <a:xfrm>
            <a:off x="4851921" y="2186608"/>
            <a:ext cx="2716696" cy="370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713" y="165446"/>
            <a:ext cx="4428573" cy="44069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ángulo 5"/>
          <p:cNvSpPr/>
          <p:nvPr/>
        </p:nvSpPr>
        <p:spPr>
          <a:xfrm>
            <a:off x="432438" y="24587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4851921" y="2186608"/>
            <a:ext cx="56938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  <a:p>
            <a:pPr algn="ctr"/>
            <a:endParaRPr lang="es-E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4223" y="887897"/>
            <a:ext cx="3620882" cy="50032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ángulo 7"/>
          <p:cNvSpPr/>
          <p:nvPr/>
        </p:nvSpPr>
        <p:spPr>
          <a:xfrm>
            <a:off x="9831752" y="8878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79647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8399" y="683622"/>
            <a:ext cx="9372600" cy="695319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ESCRIBE EL VERBO CORRECTO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1520686"/>
            <a:ext cx="11207931" cy="5171661"/>
          </a:xfrm>
        </p:spPr>
        <p:txBody>
          <a:bodyPr numCol="1">
            <a:normAutofit/>
          </a:bodyPr>
          <a:lstStyle/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n-US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_jump_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high.(jump / </a:t>
            </a:r>
            <a:r>
              <a:rPr lang="en-US" sz="2800" dirty="0" smtClean="0">
                <a:solidFill>
                  <a:schemeClr val="tx2"/>
                </a:solidFill>
              </a:rPr>
              <a:t>eat)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saltar</a:t>
            </a:r>
            <a:r>
              <a:rPr lang="en-US" sz="2800" dirty="0" smtClean="0">
                <a:solidFill>
                  <a:srgbClr val="7030A0"/>
                </a:solidFill>
              </a:rPr>
              <a:t> alto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_catch__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a ball.(catch / </a:t>
            </a:r>
            <a:r>
              <a:rPr lang="en-US" sz="2800" dirty="0" smtClean="0">
                <a:solidFill>
                  <a:schemeClr val="tx2"/>
                </a:solidFill>
              </a:rPr>
              <a:t>jump)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atrapar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una</a:t>
            </a:r>
            <a:r>
              <a:rPr lang="en-US" sz="2800" dirty="0" smtClean="0">
                <a:solidFill>
                  <a:srgbClr val="7030A0"/>
                </a:solidFill>
              </a:rPr>
              <a:t> pelota</a:t>
            </a:r>
          </a:p>
          <a:p>
            <a:pPr marL="502920" indent="-457200">
              <a:lnSpc>
                <a:spcPct val="200000"/>
              </a:lnSpc>
              <a:buFont typeface="+mj-lt"/>
              <a:buAutoNum type="alphaLcParenR"/>
            </a:pPr>
            <a:r>
              <a:rPr lang="en-US" sz="2800" dirty="0" smtClean="0">
                <a:solidFill>
                  <a:schemeClr val="tx2"/>
                </a:solidFill>
              </a:rPr>
              <a:t>I </a:t>
            </a:r>
            <a:r>
              <a:rPr lang="en-US" sz="2800" dirty="0">
                <a:solidFill>
                  <a:schemeClr val="tx2"/>
                </a:solidFill>
              </a:rPr>
              <a:t>can </a:t>
            </a:r>
            <a:r>
              <a:rPr lang="en-US" sz="2800" u="sng" dirty="0" smtClean="0">
                <a:solidFill>
                  <a:schemeClr val="tx2"/>
                </a:solidFill>
              </a:rPr>
              <a:t>_eat_</a:t>
            </a:r>
            <a:r>
              <a:rPr lang="en-US" sz="2800" dirty="0" smtClean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pizza.(eat / catch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err="1" smtClean="0">
                <a:solidFill>
                  <a:srgbClr val="7030A0"/>
                </a:solidFill>
              </a:rPr>
              <a:t>yo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</a:rPr>
              <a:t>puedo</a:t>
            </a:r>
            <a:r>
              <a:rPr lang="en-US" sz="2800" dirty="0" smtClean="0">
                <a:solidFill>
                  <a:srgbClr val="7030A0"/>
                </a:solidFill>
              </a:rPr>
              <a:t> comer pizza</a:t>
            </a:r>
          </a:p>
          <a:p>
            <a:pPr marL="45720" indent="0">
              <a:lnSpc>
                <a:spcPct val="200000"/>
              </a:lnSpc>
              <a:buNone/>
            </a:pPr>
            <a:endParaRPr lang="es-MX" sz="2800" dirty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 smtClean="0">
              <a:solidFill>
                <a:schemeClr val="tx2"/>
              </a:solidFill>
            </a:endParaRPr>
          </a:p>
          <a:p>
            <a:pPr marL="502920" indent="-457200">
              <a:lnSpc>
                <a:spcPct val="150000"/>
              </a:lnSpc>
              <a:buFont typeface="+mj-lt"/>
              <a:buAutoNum type="alphaLcParenR"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lnSpc>
                <a:spcPct val="150000"/>
              </a:lnSpc>
              <a:buNone/>
            </a:pPr>
            <a:endParaRPr lang="en-US" sz="2400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8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4556" y="106017"/>
            <a:ext cx="11542643" cy="882364"/>
          </a:xfrm>
        </p:spPr>
        <p:txBody>
          <a:bodyPr>
            <a:noAutofit/>
          </a:bodyPr>
          <a:lstStyle/>
          <a:p>
            <a:r>
              <a:rPr lang="es-MX" sz="4400" b="1" dirty="0" smtClean="0">
                <a:solidFill>
                  <a:srgbClr val="FF0000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Lee el texto de la nube y responde: </a:t>
            </a:r>
            <a:endParaRPr lang="en-US" sz="4400" b="1" dirty="0">
              <a:solidFill>
                <a:srgbClr val="FF0000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538036" y="1660757"/>
            <a:ext cx="10074742" cy="5015753"/>
          </a:xfrm>
        </p:spPr>
        <p:txBody>
          <a:bodyPr>
            <a:normAutofit fontScale="85000" lnSpcReduction="20000"/>
          </a:bodyPr>
          <a:lstStyle/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Tom can eat pizza, He can </a:t>
            </a:r>
            <a:r>
              <a:rPr lang="en-US" sz="2800" b="1" dirty="0">
                <a:solidFill>
                  <a:srgbClr val="000000"/>
                </a:solidFill>
              </a:rPr>
              <a:t>jump. </a:t>
            </a:r>
            <a:endParaRPr lang="en-US" sz="2800" b="1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dirty="0" smtClean="0">
                <a:solidFill>
                  <a:srgbClr val="000000"/>
                </a:solidFill>
              </a:rPr>
              <a:t>But </a:t>
            </a:r>
            <a:r>
              <a:rPr lang="en-US" sz="2800" b="1" dirty="0">
                <a:solidFill>
                  <a:srgbClr val="000000"/>
                </a:solidFill>
              </a:rPr>
              <a:t>he can’t catch a ball</a:t>
            </a:r>
            <a:r>
              <a:rPr lang="en-US" sz="2800" b="1" dirty="0" smtClean="0">
                <a:solidFill>
                  <a:srgbClr val="000000"/>
                </a:solidFill>
              </a:rPr>
              <a:t>.</a:t>
            </a:r>
          </a:p>
          <a:p>
            <a:pPr marL="45720" lvl="0" indent="0">
              <a:lnSpc>
                <a:spcPct val="150000"/>
              </a:lnSpc>
              <a:buNone/>
            </a:pP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b="1" u="sng" dirty="0" err="1" smtClean="0">
                <a:solidFill>
                  <a:srgbClr val="000000"/>
                </a:solidFill>
              </a:rPr>
              <a:t>Preguntas</a:t>
            </a:r>
            <a:endParaRPr lang="en-US" sz="2800" b="1" u="sng" dirty="0" smtClean="0">
              <a:solidFill>
                <a:srgbClr val="000000"/>
              </a:solidFill>
            </a:endParaRP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jump?		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Can Tom catch a ball?</a:t>
            </a:r>
          </a:p>
          <a:p>
            <a:pPr marL="45720" lvl="0" indent="0">
              <a:lnSpc>
                <a:spcPct val="150000"/>
              </a:lnSpc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What can Tom eat? </a:t>
            </a:r>
            <a:endParaRPr lang="en-US" sz="2800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939" y="1295935"/>
            <a:ext cx="8275260" cy="232053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47534" y="3721860"/>
            <a:ext cx="1942523" cy="830997"/>
          </a:xfrm>
          <a:prstGeom prst="rect">
            <a:avLst/>
          </a:prstGeom>
          <a:ln w="28575"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MX" sz="2400" u="sng" dirty="0" smtClean="0"/>
              <a:t>Vocabulary</a:t>
            </a:r>
            <a:r>
              <a:rPr lang="es-MX" sz="2400" dirty="0" smtClean="0"/>
              <a:t>:</a:t>
            </a:r>
          </a:p>
          <a:p>
            <a:r>
              <a:rPr lang="es-MX" sz="2400" dirty="0" smtClean="0"/>
              <a:t>What = Qué</a:t>
            </a:r>
            <a:endParaRPr lang="en-US" sz="2400" dirty="0"/>
          </a:p>
        </p:txBody>
      </p:sp>
      <p:sp>
        <p:nvSpPr>
          <p:cNvPr id="6" name="CuadroTexto 5"/>
          <p:cNvSpPr txBox="1"/>
          <p:nvPr/>
        </p:nvSpPr>
        <p:spPr>
          <a:xfrm>
            <a:off x="2671353" y="4961823"/>
            <a:ext cx="1502230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Yes, he can</a:t>
            </a:r>
            <a:endParaRPr lang="en-US" dirty="0"/>
          </a:p>
        </p:txBody>
      </p:sp>
      <p:sp>
        <p:nvSpPr>
          <p:cNvPr id="7" name="CuadroTexto 6"/>
          <p:cNvSpPr txBox="1"/>
          <p:nvPr/>
        </p:nvSpPr>
        <p:spPr>
          <a:xfrm>
            <a:off x="2671353" y="5632167"/>
            <a:ext cx="165898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No, he </a:t>
            </a:r>
            <a:r>
              <a:rPr lang="es-MX" dirty="0" err="1" smtClean="0"/>
              <a:t>can’t</a:t>
            </a:r>
            <a:endParaRPr lang="en-US" dirty="0"/>
          </a:p>
        </p:txBody>
      </p:sp>
      <p:sp>
        <p:nvSpPr>
          <p:cNvPr id="8" name="CuadroTexto 7"/>
          <p:cNvSpPr txBox="1"/>
          <p:nvPr/>
        </p:nvSpPr>
        <p:spPr>
          <a:xfrm>
            <a:off x="2671353" y="6307177"/>
            <a:ext cx="2044339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s-MX" dirty="0" smtClean="0"/>
              <a:t>He can eat pizza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393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50122" y="0"/>
            <a:ext cx="9372600" cy="596537"/>
          </a:xfrm>
        </p:spPr>
        <p:txBody>
          <a:bodyPr>
            <a:normAutofit/>
          </a:bodyPr>
          <a:lstStyle/>
          <a:p>
            <a:r>
              <a:rPr lang="es-MX" sz="3200" b="1" dirty="0" smtClean="0">
                <a:solidFill>
                  <a:srgbClr val="00B0F0"/>
                </a:solidFill>
                <a:latin typeface="Comic Sans MS" panose="030F0702030302020204" pitchFamily="66" charset="0"/>
              </a:rPr>
              <a:t>Elige la alternativa correcta</a:t>
            </a:r>
            <a:endParaRPr lang="en-US" sz="3200" b="1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1703" y="596537"/>
            <a:ext cx="11019110" cy="6117772"/>
          </a:xfrm>
        </p:spPr>
        <p:txBody>
          <a:bodyPr numCol="2"/>
          <a:lstStyle/>
          <a:p>
            <a:pPr marL="502920" indent="-457200">
              <a:buClr>
                <a:schemeClr val="tx2"/>
              </a:buClr>
              <a:buSzPct val="83000"/>
              <a:buFont typeface="+mj-lt"/>
              <a:buAutoNum type="arabicPeriod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water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Climb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Drink</a:t>
            </a:r>
          </a:p>
          <a:p>
            <a:pPr marL="502920" indent="-457200">
              <a:lnSpc>
                <a:spcPct val="100000"/>
              </a:lnSpc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kick</a:t>
            </a:r>
          </a:p>
          <a:p>
            <a:pPr marL="502920" indent="-457200">
              <a:buFont typeface="+mj-lt"/>
              <a:buAutoNum type="arabicPeriod" startAt="2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sandwich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Eat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Jump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Catch</a:t>
            </a:r>
          </a:p>
          <a:p>
            <a:pPr marL="502920" indent="-457200">
              <a:buFont typeface="+mj-lt"/>
              <a:buAutoNum type="arabicPeriod" startAt="3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at night</a:t>
            </a:r>
            <a:r>
              <a:rPr lang="en-US" b="1" dirty="0" smtClean="0">
                <a:solidFill>
                  <a:schemeClr val="tx2"/>
                </a:solidFill>
              </a:rPr>
              <a:t>.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Sleep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Dance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Run</a:t>
            </a:r>
          </a:p>
          <a:p>
            <a:pPr>
              <a:buFont typeface="+mj-lt"/>
              <a:buAutoNum type="arabicPeriod" startAt="4"/>
            </a:pPr>
            <a:r>
              <a:rPr lang="en-US" b="1" dirty="0" smtClean="0">
                <a:solidFill>
                  <a:schemeClr val="tx2"/>
                </a:solidFill>
              </a:rPr>
              <a:t>I can </a:t>
            </a:r>
            <a:r>
              <a:rPr lang="en-US" b="1" dirty="0">
                <a:solidFill>
                  <a:schemeClr val="tx2"/>
                </a:solidFill>
              </a:rPr>
              <a:t>______ a tree. 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Drink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rgbClr val="FF0000"/>
                </a:solidFill>
              </a:rPr>
              <a:t>climb</a:t>
            </a:r>
          </a:p>
          <a:p>
            <a:pPr marL="502920" indent="-457200">
              <a:buAutoNum type="alphaLcParenR"/>
            </a:pPr>
            <a:r>
              <a:rPr lang="en-US" dirty="0" smtClean="0">
                <a:solidFill>
                  <a:schemeClr val="tx2"/>
                </a:solidFill>
              </a:rPr>
              <a:t> eat</a:t>
            </a: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5"/>
            </a:pPr>
            <a:r>
              <a:rPr lang="es-MX" b="1" dirty="0" smtClean="0">
                <a:solidFill>
                  <a:schemeClr val="tx2"/>
                </a:solidFill>
              </a:rPr>
              <a:t>I can ______ at </a:t>
            </a:r>
            <a:r>
              <a:rPr lang="es-MX" b="1" dirty="0" err="1" smtClean="0">
                <a:solidFill>
                  <a:schemeClr val="tx2"/>
                </a:solidFill>
              </a:rPr>
              <a:t>the</a:t>
            </a:r>
            <a:r>
              <a:rPr lang="es-MX" b="1" dirty="0" smtClean="0">
                <a:solidFill>
                  <a:schemeClr val="tx2"/>
                </a:solidFill>
              </a:rPr>
              <a:t> </a:t>
            </a:r>
            <a:r>
              <a:rPr lang="es-MX" b="1" dirty="0" err="1" smtClean="0">
                <a:solidFill>
                  <a:schemeClr val="tx2"/>
                </a:solidFill>
              </a:rPr>
              <a:t>party</a:t>
            </a:r>
            <a:endParaRPr lang="es-MX" b="1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Climb</a:t>
            </a:r>
            <a:endParaRPr lang="es-MX" dirty="0" smtClean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lphaLcParenR"/>
            </a:pPr>
            <a:r>
              <a:rPr lang="es-MX" dirty="0" smtClean="0">
                <a:solidFill>
                  <a:srgbClr val="FF0000"/>
                </a:solidFill>
              </a:rPr>
              <a:t>Dance</a:t>
            </a:r>
          </a:p>
          <a:p>
            <a:pPr marL="502920" indent="-457200">
              <a:buFont typeface="+mj-lt"/>
              <a:buAutoNum type="alphaLcParenR"/>
            </a:pPr>
            <a:r>
              <a:rPr lang="es-MX" dirty="0" err="1" smtClean="0">
                <a:solidFill>
                  <a:schemeClr val="tx2"/>
                </a:solidFill>
              </a:rPr>
              <a:t>kick</a:t>
            </a:r>
            <a:endParaRPr lang="en-US" dirty="0" smtClean="0">
              <a:solidFill>
                <a:schemeClr val="tx2"/>
              </a:solidFill>
            </a:endParaRPr>
          </a:p>
          <a:p>
            <a:pPr marL="502920" indent="-457200">
              <a:buAutoNum type="alphaLcParenR"/>
            </a:pPr>
            <a:endParaRPr lang="es-MX" dirty="0">
              <a:solidFill>
                <a:schemeClr val="tx2"/>
              </a:solidFill>
            </a:endParaRPr>
          </a:p>
          <a:p>
            <a:pPr marL="45720" indent="0">
              <a:buNone/>
            </a:pPr>
            <a:endParaRPr lang="en-US" dirty="0">
              <a:solidFill>
                <a:schemeClr val="tx2"/>
              </a:solidFill>
            </a:endParaRPr>
          </a:p>
          <a:p>
            <a:pPr marL="502920" indent="-457200">
              <a:buFont typeface="+mj-lt"/>
              <a:buAutoNum type="arabicPeriod" startAt="4"/>
            </a:pPr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4091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0890" y="213360"/>
            <a:ext cx="10802983" cy="661851"/>
          </a:xfrm>
        </p:spPr>
        <p:txBody>
          <a:bodyPr>
            <a:normAutofit/>
          </a:bodyPr>
          <a:lstStyle/>
          <a:p>
            <a:r>
              <a:rPr lang="es-MX" sz="3600" b="1" dirty="0" smtClean="0">
                <a:solidFill>
                  <a:srgbClr val="00B0F0"/>
                </a:solidFill>
              </a:rPr>
              <a:t>AQUÍ HAY ORACIONES MALAS, ¡CORRIGELAS!</a:t>
            </a:r>
            <a:endParaRPr lang="en-US" sz="3600" b="1" dirty="0">
              <a:solidFill>
                <a:srgbClr val="00B0F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09451" y="875211"/>
            <a:ext cx="11071362" cy="5839097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</a:rPr>
              <a:t>I can </a:t>
            </a:r>
            <a:r>
              <a:rPr lang="en-US" sz="3200" strike="sngStrike" dirty="0">
                <a:solidFill>
                  <a:schemeClr val="tx2"/>
                </a:solidFill>
              </a:rPr>
              <a:t>eat</a:t>
            </a:r>
            <a:r>
              <a:rPr lang="en-US" sz="3200" dirty="0">
                <a:solidFill>
                  <a:schemeClr val="tx2"/>
                </a:solidFill>
              </a:rPr>
              <a:t> a tree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climb</a:t>
            </a:r>
            <a:r>
              <a:rPr lang="es-MX" sz="3200" u="sng" dirty="0" smtClean="0">
                <a:solidFill>
                  <a:schemeClr val="tx2"/>
                </a:solidFill>
              </a:rPr>
              <a:t> a </a:t>
            </a:r>
            <a:r>
              <a:rPr lang="es-MX" sz="3200" u="sng" dirty="0" err="1" smtClean="0">
                <a:solidFill>
                  <a:schemeClr val="tx2"/>
                </a:solidFill>
              </a:rPr>
              <a:t>tree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sleep</a:t>
            </a:r>
            <a:r>
              <a:rPr lang="en-US" sz="3200" dirty="0">
                <a:solidFill>
                  <a:schemeClr val="tx2"/>
                </a:solidFill>
              </a:rPr>
              <a:t> water</a:t>
            </a:r>
            <a:r>
              <a:rPr lang="en-US" sz="3200" dirty="0" smtClean="0">
                <a:solidFill>
                  <a:schemeClr val="tx2"/>
                </a:solidFill>
              </a:rPr>
              <a:t>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</a:t>
            </a:r>
            <a:r>
              <a:rPr lang="es-MX" sz="3200" u="sng" dirty="0" err="1" smtClean="0">
                <a:solidFill>
                  <a:schemeClr val="tx2"/>
                </a:solidFill>
              </a:rPr>
              <a:t>drink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water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climb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an apple.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eat </a:t>
            </a:r>
            <a:r>
              <a:rPr lang="es-MX" sz="3200" u="sng" dirty="0" err="1" smtClean="0">
                <a:solidFill>
                  <a:schemeClr val="tx2"/>
                </a:solidFill>
              </a:rPr>
              <a:t>an</a:t>
            </a:r>
            <a:r>
              <a:rPr lang="es-MX" sz="3200" u="sng" dirty="0" smtClean="0">
                <a:solidFill>
                  <a:schemeClr val="tx2"/>
                </a:solidFill>
              </a:rPr>
              <a:t> </a:t>
            </a:r>
            <a:r>
              <a:rPr lang="es-MX" sz="3200" u="sng" dirty="0" err="1" smtClean="0">
                <a:solidFill>
                  <a:schemeClr val="tx2"/>
                </a:solidFill>
              </a:rPr>
              <a:t>apple</a:t>
            </a:r>
            <a:r>
              <a:rPr lang="es-MX" sz="3200" u="sng" dirty="0" smtClean="0">
                <a:solidFill>
                  <a:schemeClr val="tx2"/>
                </a:solidFill>
              </a:rPr>
              <a:t>_____________________</a:t>
            </a:r>
            <a:endParaRPr lang="en-US" sz="3200" u="sng" dirty="0">
              <a:solidFill>
                <a:schemeClr val="tx2"/>
              </a:solidFill>
            </a:endParaRPr>
          </a:p>
          <a:p>
            <a:r>
              <a:rPr lang="en-US" sz="3200" dirty="0" smtClean="0">
                <a:solidFill>
                  <a:schemeClr val="tx2"/>
                </a:solidFill>
              </a:rPr>
              <a:t>I </a:t>
            </a:r>
            <a:r>
              <a:rPr lang="en-US" sz="3200" dirty="0">
                <a:solidFill>
                  <a:schemeClr val="tx2"/>
                </a:solidFill>
              </a:rPr>
              <a:t>can </a:t>
            </a:r>
            <a:r>
              <a:rPr lang="en-US" sz="3200" strike="sngStrike" dirty="0">
                <a:solidFill>
                  <a:schemeClr val="tx2"/>
                </a:solidFill>
              </a:rPr>
              <a:t>drink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ballet.</a:t>
            </a:r>
          </a:p>
          <a:p>
            <a:pPr marL="45720" indent="0">
              <a:buNone/>
            </a:pPr>
            <a:r>
              <a:rPr lang="es-MX" sz="3200" u="sng" dirty="0" smtClean="0">
                <a:solidFill>
                  <a:schemeClr val="tx2"/>
                </a:solidFill>
              </a:rPr>
              <a:t>_I can dance ballet._______________</a:t>
            </a:r>
            <a:r>
              <a:rPr lang="es-MX" u="sng" dirty="0" smtClean="0">
                <a:solidFill>
                  <a:schemeClr val="tx2"/>
                </a:solidFill>
              </a:rPr>
              <a:t>____________</a:t>
            </a:r>
            <a:endParaRPr lang="en-US" u="sng" dirty="0" smtClean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4680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08213" y="0"/>
            <a:ext cx="9372600" cy="839010"/>
          </a:xfrm>
        </p:spPr>
        <p:txBody>
          <a:bodyPr>
            <a:normAutofit/>
          </a:bodyPr>
          <a:lstStyle/>
          <a:p>
            <a:r>
              <a:rPr lang="es-MX" sz="4400" dirty="0" smtClean="0">
                <a:solidFill>
                  <a:srgbClr val="FF0000"/>
                </a:solidFill>
                <a:latin typeface="Rockwell Extra Bold" panose="02060903040505020403" pitchFamily="18" charset="0"/>
              </a:rPr>
              <a:t>SIMON SAYS…</a:t>
            </a:r>
            <a:endParaRPr lang="en-US" sz="4400" dirty="0">
              <a:solidFill>
                <a:srgbClr val="FF0000"/>
              </a:solidFill>
              <a:latin typeface="Rockwell Extra Bold" panose="02060903040505020403" pitchFamily="18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1886" y="1210449"/>
            <a:ext cx="11188927" cy="4504551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Para empezar todos tienen que prender sus cámara		</a:t>
            </a:r>
            <a:r>
              <a:rPr lang="es-MX" sz="3600" dirty="0" smtClean="0">
                <a:solidFill>
                  <a:schemeClr val="tx2"/>
                </a:solidFill>
              </a:rPr>
              <a:t>=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La profesora va a decir: 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 smtClean="0">
                <a:solidFill>
                  <a:schemeClr val="tx2"/>
                </a:solidFill>
              </a:rPr>
              <a:t> y una acción o verbo de todos los aprendidos hasta el momento (9)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tú debes hacer una mímica de la acción</a:t>
            </a:r>
          </a:p>
          <a:p>
            <a:pPr marL="45720" indent="0">
              <a:buNone/>
            </a:pPr>
            <a:endParaRPr lang="es-MX" sz="2400" dirty="0">
              <a:solidFill>
                <a:schemeClr val="tx2"/>
              </a:solidFill>
            </a:endParaRPr>
          </a:p>
          <a:p>
            <a:pPr marL="45720" indent="0">
              <a:buNone/>
            </a:pPr>
            <a:r>
              <a:rPr lang="es-MX" sz="2400" dirty="0" err="1" smtClean="0">
                <a:solidFill>
                  <a:schemeClr val="tx2"/>
                </a:solidFill>
              </a:rPr>
              <a:t>Ej</a:t>
            </a:r>
            <a:r>
              <a:rPr lang="es-MX" sz="2400" dirty="0" smtClean="0">
                <a:solidFill>
                  <a:schemeClr val="tx2"/>
                </a:solidFill>
              </a:rPr>
              <a:t>: 	</a:t>
            </a:r>
            <a:r>
              <a:rPr lang="es-MX" sz="2400" dirty="0" err="1" smtClean="0">
                <a:solidFill>
                  <a:schemeClr val="tx2"/>
                </a:solidFill>
              </a:rPr>
              <a:t>Simon</a:t>
            </a:r>
            <a:r>
              <a:rPr lang="es-MX" sz="2400" dirty="0" smtClean="0">
                <a:solidFill>
                  <a:schemeClr val="tx2"/>
                </a:solidFill>
              </a:rPr>
              <a:t> </a:t>
            </a:r>
            <a:r>
              <a:rPr lang="es-MX" sz="2400" dirty="0" err="1" smtClean="0">
                <a:solidFill>
                  <a:schemeClr val="tx2"/>
                </a:solidFill>
              </a:rPr>
              <a:t>says</a:t>
            </a:r>
            <a:r>
              <a:rPr lang="es-MX" sz="2400" dirty="0">
                <a:solidFill>
                  <a:schemeClr val="tx2"/>
                </a:solidFill>
              </a:rPr>
              <a:t> </a:t>
            </a:r>
            <a:r>
              <a:rPr lang="es-MX" sz="2400" dirty="0" smtClean="0">
                <a:solidFill>
                  <a:schemeClr val="tx2"/>
                </a:solidFill>
              </a:rPr>
              <a:t>DANCE</a:t>
            </a:r>
          </a:p>
          <a:p>
            <a:pPr marL="45720" indent="0">
              <a:buNone/>
            </a:pPr>
            <a:r>
              <a:rPr lang="es-MX" sz="2400" dirty="0" smtClean="0">
                <a:solidFill>
                  <a:schemeClr val="tx2"/>
                </a:solidFill>
              </a:rPr>
              <a:t>Y tu debes bailar en la pantalla </a:t>
            </a:r>
            <a:endParaRPr lang="en-US" sz="2400" dirty="0">
              <a:solidFill>
                <a:schemeClr val="tx2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l="11734" t="19439" r="11370" b="19219"/>
          <a:stretch/>
        </p:blipFill>
        <p:spPr>
          <a:xfrm>
            <a:off x="7652035" y="914545"/>
            <a:ext cx="982514" cy="78377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l="11143" t="29892" r="10649"/>
          <a:stretch/>
        </p:blipFill>
        <p:spPr>
          <a:xfrm>
            <a:off x="9180198" y="314941"/>
            <a:ext cx="1583597" cy="141957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239" y="3825376"/>
            <a:ext cx="2640796" cy="2383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459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6961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 smtClean="0"/>
              <a:t>Agregar un título de diapositiva (4)</a:t>
            </a:r>
            <a:endParaRPr lang="es-ES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7088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iños jugando 16x9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2273_TF03461883_TF03461883.potx" id="{7E51FD36-221A-40E9-B563-1B1438601F37}" vid="{C48C6374-1D00-407F-A436-D7B12AD3050E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7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8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Tema de Office">
  <a:themeElements>
    <a:clrScheme name="Children Happy">
      <a:dk1>
        <a:srgbClr val="595959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Diseño de la presentación para el ámbito educativo de niños jugando (ilustración de dibujos animados, pantalla panorámica)</Template>
  <TotalTime>4578</TotalTime>
  <Words>939</Words>
  <Application>Microsoft Office PowerPoint</Application>
  <PresentationFormat>Panorámica</PresentationFormat>
  <Paragraphs>263</Paragraphs>
  <Slides>54</Slides>
  <Notes>9</Notes>
  <HiddenSlides>10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10</vt:i4>
      </vt:variant>
      <vt:variant>
        <vt:lpstr>Títulos de diapositiva</vt:lpstr>
      </vt:variant>
      <vt:variant>
        <vt:i4>54</vt:i4>
      </vt:variant>
    </vt:vector>
  </HeadingPairs>
  <TitlesOfParts>
    <vt:vector size="75" baseType="lpstr">
      <vt:lpstr>Algerian</vt:lpstr>
      <vt:lpstr>Arial</vt:lpstr>
      <vt:lpstr>Arial Rounded MT Bold</vt:lpstr>
      <vt:lpstr>Berlin Sans FB</vt:lpstr>
      <vt:lpstr>Calibri</vt:lpstr>
      <vt:lpstr>Calibri Light</vt:lpstr>
      <vt:lpstr>Comic Sans MS</vt:lpstr>
      <vt:lpstr>Ebrima</vt:lpstr>
      <vt:lpstr>Euphemia</vt:lpstr>
      <vt:lpstr>Rockwell Extra Bold</vt:lpstr>
      <vt:lpstr>Wingdings</vt:lpstr>
      <vt:lpstr>Niños jugando 16x9</vt:lpstr>
      <vt:lpstr>Tema de Office</vt:lpstr>
      <vt:lpstr>1_Tema de Office</vt:lpstr>
      <vt:lpstr>2_Tema de Office</vt:lpstr>
      <vt:lpstr>3_Tema de Office</vt:lpstr>
      <vt:lpstr>4_Tema de Office</vt:lpstr>
      <vt:lpstr>5_Tema de Office</vt:lpstr>
      <vt:lpstr>6_Tema de Office</vt:lpstr>
      <vt:lpstr>7_Tema de Office</vt:lpstr>
      <vt:lpstr>8_Tema de Office</vt:lpstr>
      <vt:lpstr>ACTION VERBS</vt:lpstr>
      <vt:lpstr>LINK CANCIÓN DE SALUDO</vt:lpstr>
      <vt:lpstr>EVERYDAY = TODOS LOS DÍAS</vt:lpstr>
      <vt:lpstr>I GO TO SCHOOL = YO VOY AL COLEGIO</vt:lpstr>
      <vt:lpstr>I MEET MY FRIENDS = YO ME ENCUENTRO CON MIS AMIGOS</vt:lpstr>
      <vt:lpstr>WE ALL SAY…=TODOS NOSOTROS DECIMOS…</vt:lpstr>
      <vt:lpstr>Presentación de PowerPoint</vt:lpstr>
      <vt:lpstr>I GO AND  PLAY = YO VOY Y JUEGO</vt:lpstr>
      <vt:lpstr>Presentación de PowerPoint</vt:lpstr>
      <vt:lpstr>LINK CANCIÓN </vt:lpstr>
      <vt:lpstr>Run </vt:lpstr>
      <vt:lpstr>Sleep</vt:lpstr>
      <vt:lpstr>Presentación de PowerPoint</vt:lpstr>
      <vt:lpstr>Dance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READ</vt:lpstr>
      <vt:lpstr>SWIM</vt:lpstr>
      <vt:lpstr>WALK</vt:lpstr>
      <vt:lpstr>SING</vt:lpstr>
      <vt:lpstr>FLY</vt:lpstr>
      <vt:lpstr>THROW</vt:lpstr>
      <vt:lpstr>RIDE A BIKE</vt:lpstr>
      <vt:lpstr>*CHOOSE TRUE OR FALSE*</vt:lpstr>
      <vt:lpstr>My favorite actions: Miss Mari</vt:lpstr>
      <vt:lpstr>My favorite actions: Samanta</vt:lpstr>
      <vt:lpstr>My favorite actions: Noah</vt:lpstr>
      <vt:lpstr>My favorite actions: Matheo</vt:lpstr>
      <vt:lpstr>Presentación de PowerPoint</vt:lpstr>
      <vt:lpstr>Escribe el verbo correcto (sing, fly o throw) en cada espacio en blanco. </vt:lpstr>
      <vt:lpstr>Escribe V o F</vt:lpstr>
      <vt:lpstr>Esta es la historia de Tom, complétala con las palabras celestes:</vt:lpstr>
      <vt:lpstr>Complete with the correct verb</vt:lpstr>
      <vt:lpstr>Unscramble the words</vt:lpstr>
      <vt:lpstr>True or False</vt:lpstr>
      <vt:lpstr>      Complete with can / can’t </vt:lpstr>
      <vt:lpstr>MEMORY GAME</vt:lpstr>
      <vt:lpstr>HE CAN KICK  VERDADERO </vt:lpstr>
      <vt:lpstr>HE CAN´T DRINK FALSO</vt:lpstr>
      <vt:lpstr>HE CAN’T CLIMB FALSO</vt:lpstr>
      <vt:lpstr>Write the correct letter</vt:lpstr>
      <vt:lpstr>Complete</vt:lpstr>
      <vt:lpstr> Paint red the correct verb:</vt:lpstr>
      <vt:lpstr>Presentación de PowerPoint</vt:lpstr>
      <vt:lpstr>ESCRIBE EL VERBO CORRECTO</vt:lpstr>
      <vt:lpstr>Lee el texto de la nube y responde: </vt:lpstr>
      <vt:lpstr>Elige la alternativa correcta</vt:lpstr>
      <vt:lpstr>AQUÍ HAY ORACIONES MALAS, ¡CORRIGELAS!</vt:lpstr>
      <vt:lpstr>SIMON SAYS…</vt:lpstr>
      <vt:lpstr>Presentación de PowerPoint</vt:lpstr>
      <vt:lpstr>Agregar un título de diapositiva (4)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ACTION VERBS</dc:title>
  <dc:creator>dell</dc:creator>
  <cp:lastModifiedBy>dell</cp:lastModifiedBy>
  <cp:revision>63</cp:revision>
  <dcterms:created xsi:type="dcterms:W3CDTF">2026-05-13T15:28:13Z</dcterms:created>
  <dcterms:modified xsi:type="dcterms:W3CDTF">2026-07-22T13:56:35Z</dcterms:modified>
</cp:coreProperties>
</file>