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BFA4F3-6C40-231C-21F4-6A7064378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330630-7733-2D3F-C477-30123E0C5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EF5C64-393D-2023-D4FA-FD8BE58AA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3B1050-AF9B-1298-3879-6E3F412BC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B59DE0-EA8F-2D0D-C0D8-247B543B3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2925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44B26B-C608-321A-F0D1-25FFE32F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DED635-A1FE-9143-A987-2F2E5DEA4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6CB537-D801-ADD9-3DAE-4AD00CAA6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6CA21F-CF76-0E37-BB88-DC443BA9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6A898D-1363-01A1-B085-C08734B3E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87687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42378-4203-05F5-7189-1849833DF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2F4325-59B2-FF19-7BB1-8E3690CB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E0894-27B8-D110-F0E4-C60675F9F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FD9805-2ED8-E1BA-87DC-D38FB5F4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A2B759-FE50-24FA-4223-AC2826295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266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9199B-637D-FD0C-39CE-4143C04BC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B99DDE-4B84-5B12-2B4F-E2C1E9CC7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056CAB-D9E9-F51D-7379-E290BCE6B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8CBEAA-BC9A-2F67-4F0C-BE9D5CCE0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28B47D-E4C7-547D-8E9D-40CFE0A25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68BD1D-4075-6E96-141C-8BF563C6B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966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70585-FD80-D988-170A-4EE3CB44E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F651022-3D87-A50A-AEF6-7AF1198AA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94F234-1DB5-D234-B1D4-5AB1B4CBA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CC25D2A-BA5D-DFC3-34AF-55510DC4A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58CA2A7-47A7-6E82-4C72-7A9D415B43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6F276A7-EC86-6FEA-FA0E-C4C0C217C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4A2BEC-2C92-0946-A175-7180E5BF3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B8AB778-BDA8-C2A6-0B64-AB7BF723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9047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6A37B-0C54-BF1C-32C4-D457B7479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7FDCF29-F712-6672-A205-6272C5FE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48B328-74ED-4DD7-7729-5299B0D8C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7F5FB7-0668-66A8-E63B-344FCC54F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0629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35BC4A-F3F7-928D-4299-665F992CA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2238BB2-6641-B6C7-2270-D2D88D9AE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A57F64-9DB5-DE4F-E354-30D4E08A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9818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62A284-C63F-6A49-2139-5F119C91E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59FE7A-7B79-1CB7-3F0E-D5ACB5F8D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67ACBE-30AA-FD8B-C503-97D763C9D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83C2AA-D85A-32A6-6D4B-6DD3BB2C6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71E3DC-6248-E284-8527-7F7210EDF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305744-C86E-1652-DD31-D6F609BF4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165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E3BA6-2B8B-CC9F-FE0C-757DA60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34E9DC9-5714-5D07-67E2-644C83CC1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E526F3-7838-8B22-3163-A02A28E4D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C1484A-E670-ED1F-DE6D-BE9ED5560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8C8E04E-3092-2341-CC63-2D2E8BF48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9A81E3-FC15-5F90-1875-3A1397680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341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76D4C-956E-430A-FB0F-D419D5A4B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E5D4B2D-FF0F-D5CF-DB65-399183241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DB5FDF-11FD-6D95-E5D6-9E0A0229E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E04F3C-B5B7-072D-C1B1-E2273E11A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CD210D-39F6-7A44-8CCD-FCA753A3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943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2FADFF-9080-86C2-F231-EE767BF01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F691B6-BA9F-BB2A-6167-83B4E2746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BB7736-9F2F-577F-ADE4-145F3BF8C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43EACF-344C-12D5-ADB6-DDEBD94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CB75C9-D320-FD6D-D14D-1FB4D25B1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2400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57D4F8-27C4-C3EE-DC9F-73C83DFA7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3A4B75-FBC1-3DDD-652E-275577323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29F4C0-4EB5-C317-B123-574D910609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10992D-A074-4F4A-B9AB-B02FA0842BD2}" type="datetimeFigureOut">
              <a:rPr lang="es-CL" smtClean="0"/>
              <a:t>23-07-2026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4306B6-DE84-8751-CBD6-1ED8A24426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129A68-EC04-38C9-3789-A42942B3F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0F7872-AC70-4138-9F6B-35435FA4C61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293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EA2866-7B24-1118-7EDF-60A2FE2A4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64163"/>
          </a:xfrm>
        </p:spPr>
        <p:txBody>
          <a:bodyPr/>
          <a:lstStyle/>
          <a:p>
            <a:r>
              <a:rPr kumimoji="0" lang="es-CL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Taller PAES M1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23EA81-0814-14C0-311E-91D9C8821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27158"/>
            <a:ext cx="9144000" cy="2530642"/>
          </a:xfrm>
        </p:spPr>
        <p:txBody>
          <a:bodyPr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Clase 7: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Repaso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CL" sz="2800" dirty="0">
                <a:solidFill>
                  <a:prstClr val="black"/>
                </a:solidFill>
                <a:latin typeface="Aptos" panose="02110004020202020204"/>
              </a:rPr>
              <a:t>Reducción de Términos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Productos Notables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3° y 4° medio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Claudio Chávez T.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20465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8A76B5-C565-BFCD-3800-12C78B2C1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REDUCCIÓN DE TÉRMINOS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EBF0956-D495-9307-CA38-746EB4E9AF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¿Qué significa reducir?</a:t>
                </a:r>
              </a:p>
              <a:p>
                <a:pPr>
                  <a:buNone/>
                </a:pPr>
                <a:r>
                  <a:rPr lang="es-CL" dirty="0"/>
                  <a:t>Reducir significa </a:t>
                </a:r>
                <a:r>
                  <a:rPr lang="es-CL" b="1" dirty="0"/>
                  <a:t>sumar o restar únicamente los términos</a:t>
                </a:r>
              </a:p>
              <a:p>
                <a:pPr>
                  <a:buNone/>
                </a:pPr>
                <a:r>
                  <a:rPr lang="es-CL" b="1" dirty="0"/>
                  <a:t>semejantes.</a:t>
                </a:r>
                <a:endParaRPr lang="es-CL" dirty="0"/>
              </a:p>
              <a:p>
                <a:pPr>
                  <a:buNone/>
                </a:pPr>
                <a:r>
                  <a:rPr lang="es-CL" dirty="0"/>
                  <a:t>Dos términos son semejantes cuando poseen exactamente la</a:t>
                </a:r>
              </a:p>
              <a:p>
                <a:pPr>
                  <a:buNone/>
                </a:pPr>
                <a:r>
                  <a:rPr lang="es-CL" dirty="0"/>
                  <a:t>misma parte literal.</a:t>
                </a:r>
              </a:p>
              <a:p>
                <a:pPr>
                  <a:buNone/>
                </a:pPr>
                <a:r>
                  <a:rPr lang="es-CL" dirty="0"/>
                  <a:t>Ejemplo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s-CL" b="0" i="1">
                          <a:latin typeface="Cambria Math" panose="02040503050406030204" pitchFamily="18" charset="0"/>
                        </a:rPr>
                        <m:t>  </m:t>
                      </m:r>
                      <m:r>
                        <a:rPr lang="es-CL" b="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b="0" i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CL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b="0" i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s-CL" b="0" i="1">
                          <a:latin typeface="Cambria Math" panose="02040503050406030204" pitchFamily="18" charset="0"/>
                        </a:rPr>
                        <m:t>  </m:t>
                      </m:r>
                      <m:f>
                        <m:fPr>
                          <m:ctrlPr>
                            <a:rPr lang="es-CL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CL" b="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CL" b="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s-CL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b="0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EBF0956-D495-9307-CA38-746EB4E9AF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484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C8011-F835-0ABC-04BD-5B0928799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Ejemplo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4417CD3-3287-9FCC-26F4-C350CC6456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s-C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Ordenar la expresión.</a:t>
                </a:r>
              </a:p>
              <a:p>
                <a:pPr marL="228600" marR="0" lvl="0" indent="-2286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  <m:r>
                        <a:rPr kumimoji="0" lang="es-C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</m:t>
                      </m:r>
                      <m:sSup>
                        <m:sSupPr>
                          <m:ctrlPr>
                            <a:rPr kumimoji="0" lang="es-C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s-C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s-CL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7</m:t>
                      </m:r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kumimoji="0" lang="es-CL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s-C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s-CL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s-CL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s-CL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8</m:t>
                      </m:r>
                    </m:oMath>
                  </m:oMathPara>
                </a14:m>
                <a:endParaRPr kumimoji="0" lang="es-C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  <a:p>
                <a:pPr>
                  <a:buNone/>
                </a:pPr>
                <a:r>
                  <a:rPr lang="es-CL" b="1" dirty="0"/>
                  <a:t>PASO 1</a:t>
                </a:r>
              </a:p>
              <a:p>
                <a:pPr>
                  <a:buNone/>
                </a:pPr>
                <a:r>
                  <a:rPr lang="es-CL" dirty="0"/>
                  <a:t>Ordenando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PASO 2</a:t>
                </a:r>
              </a:p>
              <a:p>
                <a:pPr>
                  <a:buNone/>
                </a:pPr>
                <a:r>
                  <a:rPr lang="es-CL" dirty="0"/>
                  <a:t>Agrupar semejantes.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4417CD3-3287-9FCC-26F4-C350CC6456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656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9BF7CD-3C39-46C2-3129-A486A262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9ED7E8A-305E-4FA0-D536-B54DBF9C84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PASO 3</a:t>
                </a:r>
              </a:p>
              <a:p>
                <a:pPr>
                  <a:buNone/>
                </a:pPr>
                <a:r>
                  <a:rPr lang="es-CL" dirty="0"/>
                  <a:t>Operar solamente coeficientes.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Respuesta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es-CL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9ED7E8A-305E-4FA0-D536-B54DBF9C84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7186E4-AD2E-8E79-622C-13DC1681E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TIP PAES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F912181-5F88-A60E-B654-1120CA5D66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Nunca reduzcas términos que tengan distinta parte literal.</a:t>
                </a:r>
              </a:p>
              <a:p>
                <a:pPr>
                  <a:buNone/>
                </a:pPr>
                <a:r>
                  <a:rPr lang="es-CL" dirty="0"/>
                  <a:t>Ejemplo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NO ES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7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ni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Simplemente queda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F912181-5F88-A60E-B654-1120CA5D66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043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F8523-10A8-FA1F-6C6E-9788D69B2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ERROR MÁS COMÚN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71EB55F-E314-3EEC-16A1-FAE779ED0D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sz="4400" dirty="0"/>
                  <a:t>Muchos alumnos hacen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sz="44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sz="4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sz="4400" i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s-CL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sz="4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sz="44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sz="4400" i="0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s-CL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sz="4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sz="44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s-CL" sz="4400" dirty="0"/>
              </a:p>
              <a:p>
                <a:pPr>
                  <a:buNone/>
                </a:pPr>
                <a:r>
                  <a:rPr lang="es-CL" sz="4400" dirty="0"/>
                  <a:t>Incorrecto</a:t>
                </a:r>
              </a:p>
              <a:p>
                <a:pPr>
                  <a:buNone/>
                </a:pPr>
                <a:r>
                  <a:rPr lang="es-CL" sz="4400" dirty="0"/>
                  <a:t>Porque sumar no modifica exponentes.</a:t>
                </a:r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71EB55F-E314-3EEC-16A1-FAE779ED0D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377" t="-4202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944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8FBCB3-CDFC-5EBC-C11A-3DFD626A8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25F6C0C-EB4B-3E77-4828-6CA5E96D30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buNone/>
                </a:pPr>
                <a:r>
                  <a:rPr lang="es-CL" dirty="0"/>
                  <a:t>Reducir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+7+4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Paso 1</a:t>
                </a:r>
              </a:p>
              <a:p>
                <a:pPr>
                  <a:buNone/>
                </a:pPr>
                <a:r>
                  <a:rPr lang="es-CL" dirty="0"/>
                  <a:t>Agrupar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+4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7−9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b="1" dirty="0"/>
                  <a:t>Paso 2</a:t>
                </a:r>
              </a:p>
              <a:p>
                <a:pPr>
                  <a:buNone/>
                </a:pPr>
                <a:r>
                  <a:rPr lang="es-CL" dirty="0"/>
                  <a:t>Operar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Respuesta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es-CL">
                              <a:latin typeface="Cambria Math" panose="02040503050406030204" pitchFamily="18" charset="0"/>
                            </a:rPr>
                            <m:t>9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25F6C0C-EB4B-3E77-4828-6CA5E96D30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999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3DE6E-4D09-6394-2AAE-13F6AD00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9C6D355-4AAF-9484-4581-5B453C5AA8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Reducir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+7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Agrupamos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+7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Operamos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15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Respuesta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es-CL">
                              <a:latin typeface="Cambria Math" panose="02040503050406030204" pitchFamily="18" charset="0"/>
                            </a:rPr>
                            <m:t>15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−10</m:t>
                          </m:r>
                        </m:e>
                      </m:borderBox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19C6D355-4AAF-9484-4581-5B453C5AA8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407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15E58-9C1A-DC6E-7749-AB11D3036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5209C94-1686-297F-CE90-E664A1512A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Reducir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−7+8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Agrupar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+8</m:t>
                          </m:r>
                          <m:sSup>
                            <m:sSup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−7+2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11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5209C94-1686-297F-CE90-E664A1512A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548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0E8E1-475C-1636-E297-E19618A9F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4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08D1C18-F7B1-C3C5-BDE1-C8B3386D5D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Reducir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7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Agrupar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s-CL" i="1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008D1C18-F7B1-C3C5-BDE1-C8B3386D5D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94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2456D9-8952-F105-C023-0B5A6913F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C41261B-CCD9-08F4-4E55-001D239925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Reducir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Agrupar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s-CL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C41261B-CCD9-08F4-4E55-001D239925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257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487DF-FA4C-E5C0-A88E-E35F58A68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Cómo resolver más rápido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C7146A-5105-45EE-2781-2E4AA8ED1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/>
              <a:t>Siempre sigue este orden</a:t>
            </a:r>
          </a:p>
          <a:p>
            <a:pPr>
              <a:buFont typeface="+mj-lt"/>
              <a:buAutoNum type="arabicPeriod"/>
            </a:pPr>
            <a:r>
              <a:rPr lang="es-CL" dirty="0"/>
              <a:t>Potencias mayores </a:t>
            </a:r>
          </a:p>
          <a:p>
            <a:pPr>
              <a:buFont typeface="+mj-lt"/>
              <a:buAutoNum type="arabicPeriod"/>
            </a:pPr>
            <a:r>
              <a:rPr lang="es-CL" dirty="0"/>
              <a:t>Potencias menores </a:t>
            </a:r>
          </a:p>
          <a:p>
            <a:pPr>
              <a:buFont typeface="+mj-lt"/>
              <a:buAutoNum type="arabicPeriod"/>
            </a:pPr>
            <a:r>
              <a:rPr lang="es-CL" dirty="0"/>
              <a:t>Variables simples </a:t>
            </a:r>
          </a:p>
          <a:p>
            <a:pPr>
              <a:buFont typeface="+mj-lt"/>
              <a:buAutoNum type="arabicPeriod"/>
            </a:pPr>
            <a:r>
              <a:rPr lang="es-CL" dirty="0"/>
              <a:t>Constantes </a:t>
            </a:r>
          </a:p>
          <a:p>
            <a:pPr>
              <a:buNone/>
            </a:pPr>
            <a:r>
              <a:rPr lang="es-CL" dirty="0"/>
              <a:t>Así evitarás repetir cálculos.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52245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1AAC11-C7B9-CB32-0BFF-06A82173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Truco PAES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C32837-A0AB-7F6B-7929-845739E0C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sz="3600" dirty="0"/>
              <a:t>En la PAES muchas alternativas contienen errores</a:t>
            </a:r>
          </a:p>
          <a:p>
            <a:pPr>
              <a:buNone/>
            </a:pPr>
            <a:r>
              <a:rPr lang="es-CL" sz="3600" dirty="0"/>
              <a:t>de signo.</a:t>
            </a:r>
          </a:p>
          <a:p>
            <a:pPr>
              <a:buNone/>
            </a:pPr>
            <a:r>
              <a:rPr lang="es-CL" sz="3600" dirty="0"/>
              <a:t>Después de reducir, verifica solamente los signos.</a:t>
            </a:r>
          </a:p>
          <a:p>
            <a:pPr>
              <a:buNone/>
            </a:pPr>
            <a:r>
              <a:rPr lang="es-CL" sz="3600" dirty="0"/>
              <a:t>Un signo mal copiado cambia completamente la</a:t>
            </a:r>
          </a:p>
          <a:p>
            <a:pPr>
              <a:buNone/>
            </a:pPr>
            <a:r>
              <a:rPr lang="es-CL" sz="3600" dirty="0"/>
              <a:t>respuesta.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1096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9FEC0-A585-0636-323F-685139AFE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PRODUCTOS NOTABLES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EF4BC5-58B4-E997-0F7F-C9C172A58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CL" b="1" dirty="0"/>
              <a:t>¿Qué es un producto notable?</a:t>
            </a:r>
          </a:p>
          <a:p>
            <a:pPr>
              <a:buNone/>
            </a:pPr>
            <a:r>
              <a:rPr lang="es-CL" dirty="0"/>
              <a:t>Es una multiplicación que posee un patrón conocido.</a:t>
            </a:r>
          </a:p>
          <a:p>
            <a:pPr>
              <a:buNone/>
            </a:pPr>
            <a:r>
              <a:rPr lang="es-CL" dirty="0"/>
              <a:t>En lugar de multiplicar término por término, utilizamos una</a:t>
            </a:r>
          </a:p>
          <a:p>
            <a:pPr>
              <a:buNone/>
            </a:pPr>
            <a:r>
              <a:rPr lang="es-CL" dirty="0"/>
              <a:t>fórmula.</a:t>
            </a:r>
          </a:p>
          <a:p>
            <a:pPr>
              <a:buNone/>
            </a:pPr>
            <a:r>
              <a:rPr lang="es-CL" dirty="0"/>
              <a:t>Los productos notables más evaluados en PAES son:</a:t>
            </a:r>
          </a:p>
          <a:p>
            <a:pPr>
              <a:buFont typeface="+mj-lt"/>
              <a:buAutoNum type="arabicPeriod"/>
            </a:pPr>
            <a:r>
              <a:rPr lang="es-CL" dirty="0"/>
              <a:t>Cuadrado de binomio </a:t>
            </a:r>
          </a:p>
          <a:p>
            <a:pPr>
              <a:buFont typeface="+mj-lt"/>
              <a:buAutoNum type="arabicPeriod"/>
            </a:pPr>
            <a:r>
              <a:rPr lang="es-CL" dirty="0"/>
              <a:t>Binomios conjugados </a:t>
            </a:r>
          </a:p>
          <a:p>
            <a:pPr>
              <a:buFont typeface="+mj-lt"/>
              <a:buAutoNum type="arabicPeriod"/>
            </a:pPr>
            <a:r>
              <a:rPr lang="es-CL" dirty="0"/>
              <a:t>Binomios con término común </a:t>
            </a:r>
          </a:p>
          <a:p>
            <a:pPr>
              <a:buFont typeface="+mj-lt"/>
              <a:buAutoNum type="arabicPeriod"/>
            </a:pPr>
            <a:r>
              <a:rPr lang="es-CL" dirty="0"/>
              <a:t>Cubo de binomio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8925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D58A4-6148-10D1-2CAC-0F8E19DCB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Los cuatro productos más importantes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F2DB1A6-674B-870E-8D95-D7C128665E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sz="4000" b="1" dirty="0"/>
                  <a:t>1)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CL" sz="4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CL" sz="4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s-CL" sz="40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s-CL" sz="4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sz="4000" i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sz="4000" i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s-CL" sz="4000" i="1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s-CL" sz="4000" i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sz="4000" dirty="0"/>
              </a:p>
              <a:p>
                <a:pPr>
                  <a:buNone/>
                </a:pPr>
                <a:r>
                  <a:rPr lang="es-CL" sz="4000" b="1" dirty="0"/>
                  <a:t>2)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CL" sz="4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CL" sz="4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s-CL" sz="4000" i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CL" sz="4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sz="4000" i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sz="4000" i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s-CL" sz="4000" i="1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s-CL" sz="4000" i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sz="4000" dirty="0"/>
              </a:p>
              <a:p>
                <a:pPr>
                  <a:buNone/>
                </a:pPr>
                <a:r>
                  <a:rPr lang="es-CL" sz="4000" b="1" dirty="0"/>
                  <a:t>3)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d>
                      <m:d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s-CL" sz="4000" i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sz="4000" i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sz="4000" dirty="0"/>
              </a:p>
              <a:p>
                <a:pPr>
                  <a:buNone/>
                </a:pPr>
                <a:r>
                  <a:rPr lang="es-CL" sz="4000" b="1" dirty="0"/>
                  <a:t>4)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d>
                      <m:d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s-CL" sz="4000" i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s-CL" sz="4000" i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s-CL" sz="4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s-CL" sz="4000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CL" sz="4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s-CL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CL" sz="4000" i="0">
                        <a:latin typeface="Cambria Math" panose="02040503050406030204" pitchFamily="18" charset="0"/>
                      </a:rPr>
                      <m:t>+</m:t>
                    </m:r>
                    <m:r>
                      <a:rPr lang="es-CL" sz="4000" i="1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es-CL" sz="4000" dirty="0"/>
              </a:p>
              <a:p>
                <a:pPr>
                  <a:buNone/>
                </a:pPr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7F2DB1A6-674B-870E-8D95-D7C128665E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087" t="-3782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049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AFBB8-5B5D-31E9-952F-DC905862D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br>
              <a:rPr kumimoji="0" lang="es-C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lang="es-CL" dirty="0"/>
              <a:t>Cómo reconocerlos en menos de 3 segundos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A0640C9-B751-FEE6-8C4C-902B0B63D8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s-CL" sz="2200" dirty="0"/>
                  <a:t>Si ves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CL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CL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CL" sz="2200" i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e>
                      <m:sup>
                        <m:r>
                          <a:rPr lang="es-CL" sz="22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s-CL" sz="2200" dirty="0"/>
              </a:p>
              <a:p>
                <a:pPr>
                  <a:buNone/>
                </a:pPr>
                <a:r>
                  <a:rPr lang="es-CL" sz="2200" dirty="0"/>
                  <a:t>→ piensa inmediatamente: </a:t>
                </a:r>
                <a:r>
                  <a:rPr lang="es-CL" sz="2200" b="1" dirty="0"/>
                  <a:t>Cuadrado de binomio</a:t>
                </a:r>
                <a:endParaRPr lang="es-CL" sz="2200" dirty="0"/>
              </a:p>
              <a:p>
                <a:pPr>
                  <a:buNone/>
                </a:pPr>
                <a:endParaRPr lang="es-CL" sz="2200" dirty="0"/>
              </a:p>
              <a:p>
                <a:pPr>
                  <a:buNone/>
                </a:pPr>
                <a:r>
                  <a:rPr lang="es-CL" sz="2200" dirty="0"/>
                  <a:t>Si ves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s-CL" sz="2200" i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s-CL" sz="2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d>
                      <m:dPr>
                        <m:ctrlPr>
                          <a:rPr lang="es-CL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2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s-CL" sz="2200" i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CL" sz="2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s-CL" sz="2200" dirty="0"/>
              </a:p>
              <a:p>
                <a:pPr>
                  <a:buNone/>
                </a:pPr>
                <a:r>
                  <a:rPr lang="es-CL" sz="2200" dirty="0"/>
                  <a:t>→ piensa : </a:t>
                </a:r>
                <a:r>
                  <a:rPr lang="es-CL" sz="2200" b="1" dirty="0"/>
                  <a:t>Diferencia de cuadrados</a:t>
                </a:r>
              </a:p>
              <a:p>
                <a:pPr>
                  <a:buNone/>
                </a:pPr>
                <a:endParaRPr lang="es-CL" sz="2200" dirty="0"/>
              </a:p>
              <a:p>
                <a:pPr>
                  <a:buNone/>
                </a:pPr>
                <a:r>
                  <a:rPr lang="es-CL" sz="2200" dirty="0"/>
                  <a:t>Si ambos comienzan igual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CL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sz="2200" i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d>
                      <m:dPr>
                        <m:ctrlPr>
                          <a:rPr lang="es-CL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CL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CL" sz="2200" i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s-CL" sz="2200" dirty="0"/>
              </a:p>
              <a:p>
                <a:pPr>
                  <a:buNone/>
                </a:pPr>
                <a:r>
                  <a:rPr lang="es-CL" sz="2200" dirty="0"/>
                  <a:t>→ piensa: </a:t>
                </a:r>
                <a:r>
                  <a:rPr lang="es-CL" sz="2200" b="1" dirty="0"/>
                  <a:t>Binomios con término común</a:t>
                </a:r>
                <a:endParaRPr lang="es-CL" sz="2200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A0640C9-B751-FEE6-8C4C-902B0B63D8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4" t="-154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267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237B6-681D-7639-BFB7-90B7DE600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1DCEB29-799A-77CD-E96D-08A3912016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Desarrollar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s-C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CL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CL" i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Aplicamos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s-CL" i="0"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1DCEB29-799A-77CD-E96D-08A3912016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62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59BA18-43A8-502C-6FF8-0B7BEAD7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28A97EF-9BBA-6986-D911-CCCB5C6FC9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                                                              (3x−2)</a:t>
                </a:r>
                <a:r>
                  <a:rPr lang="es-CL" baseline="30000" dirty="0"/>
                  <a:t>2</a:t>
                </a:r>
                <a:endParaRPr lang="es-CL" dirty="0"/>
              </a:p>
              <a:p>
                <a:pPr>
                  <a:buNone/>
                </a:pPr>
                <a:r>
                  <a:rPr lang="es-CL" dirty="0"/>
                  <a:t>Primer término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Doble producto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Último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928A97EF-9BBA-6986-D911-CCCB5C6FC9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935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6EEE9-990B-C272-B28E-3FC885F92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2B9AFFF-5E0D-1366-0108-FB200EA24B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sz="3600" dirty="0"/>
                  <a:t>                                         (2x+5)(2x−5) </a:t>
                </a:r>
              </a:p>
              <a:p>
                <a:pPr>
                  <a:buNone/>
                </a:pPr>
                <a:r>
                  <a:rPr lang="es-CL" sz="3600" dirty="0"/>
                  <a:t>Producto de dos binomios con signos opuestos</a:t>
                </a:r>
              </a:p>
              <a:p>
                <a:pPr>
                  <a:buNone/>
                </a:pPr>
                <a:endParaRPr lang="es-CL" sz="3600" dirty="0"/>
              </a:p>
              <a:p>
                <a:pPr>
                  <a:buNone/>
                </a:pPr>
                <a:r>
                  <a:rPr lang="es-CL" sz="3600" dirty="0"/>
                  <a:t>Resultado</a:t>
                </a:r>
                <a:endParaRPr lang="es-CL" sz="3600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 sz="360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s-CL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sz="36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sz="3600" i="0"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s-CL" sz="3600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A2B9AFFF-5E0D-1366-0108-FB200EA24B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97" t="-322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833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CBD65-2E63-AD2F-741F-CFFD75A98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F880D076-4B77-CAB8-2B45-004DDF27CF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                                                              (x+7)(x−2) </a:t>
                </a:r>
              </a:p>
              <a:p>
                <a:pPr>
                  <a:buNone/>
                </a:pPr>
                <a:r>
                  <a:rPr lang="es-CL" dirty="0"/>
                  <a:t>Término común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7−2</m:t>
                          </m:r>
                        </m:e>
                      </m:d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−14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−14</m:t>
                      </m:r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F880D076-4B77-CAB8-2B45-004DDF27CF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85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BF8F4-C76F-4C92-BA83-842ED31A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EJERCICIO RESUELTO 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FF4C0EF3-C509-205C-CB74-4A3D342B19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                                                            (3a+4b)</a:t>
                </a:r>
                <a:r>
                  <a:rPr lang="es-CL" baseline="30000" dirty="0"/>
                  <a:t>2</a:t>
                </a:r>
                <a:endParaRPr lang="es-CL" dirty="0"/>
              </a:p>
              <a:p>
                <a:pPr>
                  <a:buNone/>
                </a:pPr>
                <a:r>
                  <a:rPr lang="es-CL" dirty="0"/>
                  <a:t>Primer término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Doble producto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Último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16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Resultado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L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16</m:t>
                      </m:r>
                      <m:sSup>
                        <m:sSup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FF4C0EF3-C509-205C-CB74-4A3D342B19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5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680</Words>
  <Application>Microsoft Office PowerPoint</Application>
  <PresentationFormat>Panorámica</PresentationFormat>
  <Paragraphs>166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Cambria Math</vt:lpstr>
      <vt:lpstr>Tema de Office</vt:lpstr>
      <vt:lpstr>Taller PAES M1</vt:lpstr>
      <vt:lpstr>REDUCCIÓN DE TÉRMINOS</vt:lpstr>
      <vt:lpstr>Ejemplo</vt:lpstr>
      <vt:lpstr>Presentación de PowerPoint</vt:lpstr>
      <vt:lpstr>TIP PAES</vt:lpstr>
      <vt:lpstr>ERROR MÁS COMÚN</vt:lpstr>
      <vt:lpstr>EJERCICIO RESUELTO 1</vt:lpstr>
      <vt:lpstr>EJERCICIO RESUELTO 2</vt:lpstr>
      <vt:lpstr>EJERCICIO RESUELTO 3</vt:lpstr>
      <vt:lpstr>EJERCICIO RESUELTO 4 </vt:lpstr>
      <vt:lpstr>EJERCICIO RESUELTO 5</vt:lpstr>
      <vt:lpstr>Cómo resolver más rápido</vt:lpstr>
      <vt:lpstr>Truco PAES</vt:lpstr>
      <vt:lpstr>PRODUCTOS NOTABLES</vt:lpstr>
      <vt:lpstr>Los cuatro productos más importantes</vt:lpstr>
      <vt:lpstr> Cómo reconocerlos en menos de 3 segundos</vt:lpstr>
      <vt:lpstr>EJERCICIO RESUELTO 1</vt:lpstr>
      <vt:lpstr>EJERCICIO RESUELTO 2</vt:lpstr>
      <vt:lpstr>EJERCICIO RESUELTO 3</vt:lpstr>
      <vt:lpstr>EJERCICIO RESUELTO 4</vt:lpstr>
      <vt:lpstr>EJERCICIO RESUELTO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Chávez</dc:creator>
  <cp:lastModifiedBy>Claudio Chávez</cp:lastModifiedBy>
  <cp:revision>10</cp:revision>
  <dcterms:created xsi:type="dcterms:W3CDTF">2026-07-23T04:31:47Z</dcterms:created>
  <dcterms:modified xsi:type="dcterms:W3CDTF">2026-07-23T15:39:14Z</dcterms:modified>
</cp:coreProperties>
</file>