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  <p:sldMasterId id="2147483672" r:id="rId4"/>
    <p:sldMasterId id="2147483684" r:id="rId5"/>
  </p:sldMasterIdLst>
  <p:sldIdLst>
    <p:sldId id="256" r:id="rId6"/>
    <p:sldId id="257" r:id="rId7"/>
    <p:sldId id="273" r:id="rId8"/>
    <p:sldId id="274" r:id="rId9"/>
    <p:sldId id="261" r:id="rId10"/>
    <p:sldId id="262" r:id="rId11"/>
    <p:sldId id="263" r:id="rId12"/>
    <p:sldId id="268" r:id="rId13"/>
    <p:sldId id="269" r:id="rId14"/>
    <p:sldId id="271" r:id="rId15"/>
    <p:sldId id="270" r:id="rId16"/>
    <p:sldId id="272" r:id="rId17"/>
    <p:sldId id="258" r:id="rId18"/>
    <p:sldId id="259" r:id="rId19"/>
    <p:sldId id="264" r:id="rId20"/>
    <p:sldId id="265" r:id="rId21"/>
    <p:sldId id="266" r:id="rId22"/>
    <p:sldId id="267" r:id="rId23"/>
    <p:sldId id="288" r:id="rId24"/>
    <p:sldId id="289" r:id="rId25"/>
    <p:sldId id="286" r:id="rId26"/>
    <p:sldId id="291" r:id="rId27"/>
    <p:sldId id="275" r:id="rId28"/>
    <p:sldId id="283" r:id="rId29"/>
    <p:sldId id="285" r:id="rId30"/>
    <p:sldId id="276" r:id="rId31"/>
    <p:sldId id="287" r:id="rId32"/>
    <p:sldId id="284" r:id="rId33"/>
    <p:sldId id="277" r:id="rId34"/>
    <p:sldId id="278" r:id="rId35"/>
    <p:sldId id="279" r:id="rId36"/>
    <p:sldId id="280" r:id="rId37"/>
    <p:sldId id="281" r:id="rId38"/>
    <p:sldId id="290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7CD"/>
    <a:srgbClr val="027FD4"/>
    <a:srgbClr val="0A6192"/>
    <a:srgbClr val="0C72AA"/>
    <a:srgbClr val="19A1FD"/>
    <a:srgbClr val="006CCE"/>
    <a:srgbClr val="02B9CC"/>
    <a:srgbClr val="008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00" autoAdjust="0"/>
  </p:normalViewPr>
  <p:slideViewPr>
    <p:cSldViewPr>
      <p:cViewPr varScale="1">
        <p:scale>
          <a:sx n="77" d="100"/>
          <a:sy n="77" d="100"/>
        </p:scale>
        <p:origin x="10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custSel modSld">
      <pc:chgData name="Mari Paz Alvarez" userId="891bdffcb6b98823" providerId="LiveId" clId="{4B64BC81-0D56-4325-9BD3-E108689F9FB3}" dt="2026-08-03T14:35:41.447" v="458" actId="6549"/>
      <pc:docMkLst>
        <pc:docMk/>
      </pc:docMkLst>
      <pc:sldChg chg="modSp mod">
        <pc:chgData name="Mari Paz Alvarez" userId="891bdffcb6b98823" providerId="LiveId" clId="{4B64BC81-0D56-4325-9BD3-E108689F9FB3}" dt="2026-08-03T14:23:32.828" v="275" actId="20577"/>
        <pc:sldMkLst>
          <pc:docMk/>
          <pc:sldMk cId="1461024524" sldId="288"/>
        </pc:sldMkLst>
        <pc:spChg chg="mod">
          <ac:chgData name="Mari Paz Alvarez" userId="891bdffcb6b98823" providerId="LiveId" clId="{4B64BC81-0D56-4325-9BD3-E108689F9FB3}" dt="2026-08-03T14:15:32.124" v="26" actId="20577"/>
          <ac:spMkLst>
            <pc:docMk/>
            <pc:sldMk cId="1461024524" sldId="288"/>
            <ac:spMk id="2" creationId="{9942CB18-ADF7-1B15-CD98-988546FB7190}"/>
          </ac:spMkLst>
        </pc:spChg>
        <pc:spChg chg="mod">
          <ac:chgData name="Mari Paz Alvarez" userId="891bdffcb6b98823" providerId="LiveId" clId="{4B64BC81-0D56-4325-9BD3-E108689F9FB3}" dt="2026-08-03T14:23:32.828" v="275" actId="20577"/>
          <ac:spMkLst>
            <pc:docMk/>
            <pc:sldMk cId="1461024524" sldId="288"/>
            <ac:spMk id="3" creationId="{720C1FA2-103E-1397-6B63-C0CD1C6F3713}"/>
          </ac:spMkLst>
        </pc:spChg>
      </pc:sldChg>
      <pc:sldChg chg="modSp mod">
        <pc:chgData name="Mari Paz Alvarez" userId="891bdffcb6b98823" providerId="LiveId" clId="{4B64BC81-0D56-4325-9BD3-E108689F9FB3}" dt="2026-08-03T14:35:41.447" v="458" actId="6549"/>
        <pc:sldMkLst>
          <pc:docMk/>
          <pc:sldMk cId="3549405960" sldId="289"/>
        </pc:sldMkLst>
        <pc:spChg chg="mod">
          <ac:chgData name="Mari Paz Alvarez" userId="891bdffcb6b98823" providerId="LiveId" clId="{4B64BC81-0D56-4325-9BD3-E108689F9FB3}" dt="2026-08-03T14:09:59.792" v="20" actId="20577"/>
          <ac:spMkLst>
            <pc:docMk/>
            <pc:sldMk cId="3549405960" sldId="289"/>
            <ac:spMk id="2" creationId="{FB40CB31-54B0-0F18-7B14-AE96197F3676}"/>
          </ac:spMkLst>
        </pc:spChg>
        <pc:spChg chg="mod">
          <ac:chgData name="Mari Paz Alvarez" userId="891bdffcb6b98823" providerId="LiveId" clId="{4B64BC81-0D56-4325-9BD3-E108689F9FB3}" dt="2026-08-03T14:35:41.447" v="458" actId="6549"/>
          <ac:spMkLst>
            <pc:docMk/>
            <pc:sldMk cId="3549405960" sldId="289"/>
            <ac:spMk id="3" creationId="{DD8DA70A-43E0-1290-E503-741E188F059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3187700"/>
            <a:ext cx="6172200" cy="8509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1850" y="4452938"/>
            <a:ext cx="6248400" cy="5334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9FF9B-6D5C-4B66-8C02-ACD4217AFE3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39ABC-15C9-464C-8BA7-63A588EA5A6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6630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9E26A-BD00-40F5-9864-1791337885C0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34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0EC04-FCEE-46D3-A3CB-3F185788DEA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07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6B7AE-B15C-48F4-9DC0-E2A05ABCCAD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31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846CE-24E2-4CA0-BA17-EB1D4CFC6D3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816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AC0E0-8240-4A93-BAF0-41DA3C43530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58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06A05-BD19-4857-80B7-6D19EA551B58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14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8165C-200F-4380-BE33-AD96D613D71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09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E2FEC-EFA3-4F97-8BC4-97591A49FB6A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09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0"/>
            <a:ext cx="2000250" cy="6400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0"/>
            <a:ext cx="5848350" cy="640080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1BAD5-1126-40BB-9A0D-2072407DA23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851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9631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351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566091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7878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7222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54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180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1575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283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670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858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5092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97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646565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0567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1762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0709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893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02224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513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5636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8127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3581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9582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07472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446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4799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240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9955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86066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8743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2925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63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90600"/>
            <a:ext cx="8001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1998CA-D20B-4417-A58C-D2055C68377C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057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329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10/08/2026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038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HHNX89uiwY" TargetMode="External"/><Relationship Id="rId2" Type="http://schemas.openxmlformats.org/officeDocument/2006/relationships/hyperlink" Target="https://www.youtube.com/watch?v=YmrKuiNzsQ8" TargetMode="Externa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www.youtube.com/watch?v=jGCxpoWHWe8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_TvpiuIGf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solidFill>
                  <a:srgbClr val="C00000"/>
                </a:solidFill>
              </a:rPr>
              <a:t>SPORTS AND FREE TIME ACTIVITIES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UNIT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0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OBJECTIVES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MX" sz="1900" b="0" dirty="0"/>
              <a:t>En esta unidad, se espera que los estudiantes usen el idioma para expresarse acerca de actividades </a:t>
            </a:r>
            <a:r>
              <a:rPr lang="es-MX" sz="1900" b="0" dirty="0">
                <a:solidFill>
                  <a:srgbClr val="FF0000"/>
                </a:solidFill>
              </a:rPr>
              <a:t>presentes y pasadas </a:t>
            </a:r>
            <a:r>
              <a:rPr lang="es-MX" sz="1900" b="0" dirty="0"/>
              <a:t>relacionadas con deportes y pasatiempos. Además, se busca que amplíen su </a:t>
            </a:r>
            <a:r>
              <a:rPr lang="es-MX" sz="1900" b="0" dirty="0">
                <a:solidFill>
                  <a:srgbClr val="FF0000"/>
                </a:solidFill>
              </a:rPr>
              <a:t>vocabulario</a:t>
            </a:r>
            <a:r>
              <a:rPr lang="es-MX" sz="1900" b="0" dirty="0"/>
              <a:t> al aprender nuevas palabras y expresiones relacionadas con el tema de la unidad por medio de los textos orales y escritos. También se pretende que se motiven a seguir desarrollando la habilidad de escribir en inglés, siguiendo los pasos del proceso de escritura al hacer descripciones relacionadas con deportes de su preferencia o deportistas que admiren, o al crear narraciones breves. Se busca, además, que amplíen su conocimiento y apreciación de otras culturas y países al leer acerca de los deportes y actividades que los caracterizan. </a:t>
            </a:r>
            <a:endParaRPr lang="en-US" sz="1900" b="0" dirty="0"/>
          </a:p>
        </p:txBody>
      </p:sp>
    </p:spTree>
    <p:extLst>
      <p:ext uri="{BB962C8B-B14F-4D97-AF65-F5344CB8AC3E}">
        <p14:creationId xmlns:p14="http://schemas.microsoft.com/office/powerpoint/2010/main" val="2003375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Conocimientos 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>
                <a:solidFill>
                  <a:schemeClr val="bg1">
                    <a:lumMod val="75000"/>
                  </a:schemeClr>
                </a:solidFill>
              </a:rPr>
              <a:t>Expresarse </a:t>
            </a:r>
            <a:r>
              <a:rPr lang="en-US" sz="2400" u="sng" dirty="0" err="1">
                <a:solidFill>
                  <a:schemeClr val="bg1">
                    <a:lumMod val="75000"/>
                  </a:schemeClr>
                </a:solidFill>
              </a:rPr>
              <a:t>sobre</a:t>
            </a:r>
            <a:r>
              <a:rPr lang="en-US" sz="24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u="sng" dirty="0" err="1">
                <a:solidFill>
                  <a:schemeClr val="bg1">
                    <a:lumMod val="75000"/>
                  </a:schemeClr>
                </a:solidFill>
              </a:rPr>
              <a:t>actividades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: skating is fun; football is cool; tennis is exciting; console games are boring</a:t>
            </a:r>
            <a:r>
              <a:rPr lang="en-US" sz="2400" b="0" dirty="0"/>
              <a:t>. </a:t>
            </a:r>
            <a:endParaRPr lang="en-US" sz="2400" dirty="0"/>
          </a:p>
          <a:p>
            <a:r>
              <a:rPr lang="en-US" sz="2400" dirty="0"/>
              <a:t>&gt; </a:t>
            </a:r>
            <a:r>
              <a:rPr lang="en-US" sz="2400" b="0" u="sng" dirty="0"/>
              <a:t>Identificar y </a:t>
            </a:r>
            <a:r>
              <a:rPr lang="en-US" sz="2400" b="0" u="sng" dirty="0" err="1"/>
              <a:t>describir</a:t>
            </a:r>
            <a:r>
              <a:rPr lang="en-US" sz="2400" b="0" u="sng" dirty="0"/>
              <a:t> deportes y hobbies</a:t>
            </a:r>
            <a:r>
              <a:rPr lang="en-US" sz="2400" b="0" dirty="0"/>
              <a:t>: Swimming is an excellent sport to get fit. </a:t>
            </a:r>
          </a:p>
          <a:p>
            <a:r>
              <a:rPr lang="en-US" sz="2400" b="0" dirty="0"/>
              <a:t>&gt; &gt; </a:t>
            </a:r>
            <a:r>
              <a:rPr lang="en-US" sz="2400" b="0" u="sng" dirty="0"/>
              <a:t>Expresarse </a:t>
            </a:r>
            <a:r>
              <a:rPr lang="en-US" sz="2400" b="0" u="sng" dirty="0" err="1"/>
              <a:t>acerca</a:t>
            </a:r>
            <a:r>
              <a:rPr lang="en-US" sz="2400" b="0" u="sng" dirty="0"/>
              <a:t> del </a:t>
            </a:r>
            <a:r>
              <a:rPr lang="en-US" sz="2400" b="0" u="sng" dirty="0" err="1"/>
              <a:t>pasado</a:t>
            </a:r>
            <a:r>
              <a:rPr lang="en-US" sz="2400" b="0" dirty="0"/>
              <a:t>: He won the competition; What did they do on Saturday? They went to the museum. </a:t>
            </a:r>
          </a:p>
          <a:p>
            <a:r>
              <a:rPr lang="en-US" sz="2400" b="0" dirty="0"/>
              <a:t>&gt; </a:t>
            </a:r>
            <a:r>
              <a:rPr lang="en-US" sz="2400" b="0" u="sng" dirty="0"/>
              <a:t>Expresarse </a:t>
            </a:r>
            <a:r>
              <a:rPr lang="en-US" sz="2400" b="0" u="sng" dirty="0" err="1"/>
              <a:t>acerca</a:t>
            </a:r>
            <a:r>
              <a:rPr lang="en-US" sz="2400" b="0" u="sng" dirty="0"/>
              <a:t> de </a:t>
            </a:r>
            <a:r>
              <a:rPr lang="en-US" sz="2400" b="0" u="sng" dirty="0" err="1"/>
              <a:t>actividades</a:t>
            </a:r>
            <a:r>
              <a:rPr lang="en-US" sz="2400" b="0" u="sng" dirty="0"/>
              <a:t> </a:t>
            </a:r>
            <a:r>
              <a:rPr lang="en-US" sz="2400" b="0" u="sng" dirty="0" err="1"/>
              <a:t>pasadas</a:t>
            </a:r>
            <a:r>
              <a:rPr lang="en-US" sz="2400" b="0" u="sng" dirty="0"/>
              <a:t> que </a:t>
            </a:r>
            <a:r>
              <a:rPr lang="en-US" sz="2400" b="0" u="sng" dirty="0" err="1"/>
              <a:t>fueron</a:t>
            </a:r>
            <a:r>
              <a:rPr lang="en-US" sz="2400" b="0" u="sng" dirty="0"/>
              <a:t> </a:t>
            </a:r>
            <a:r>
              <a:rPr lang="en-US" sz="2400" b="0" u="sng" dirty="0" err="1"/>
              <a:t>interrumpidas</a:t>
            </a:r>
            <a:r>
              <a:rPr lang="en-US" sz="2400" b="0" u="sng" dirty="0"/>
              <a:t>:</a:t>
            </a:r>
            <a:r>
              <a:rPr lang="en-US" sz="2400" b="0" dirty="0"/>
              <a:t> I was playing football when it started to rain; She was running when she saw the accident. </a:t>
            </a:r>
          </a:p>
          <a:p>
            <a:r>
              <a:rPr lang="en-US" sz="2400" b="0" dirty="0"/>
              <a:t>&gt; </a:t>
            </a:r>
            <a:r>
              <a:rPr lang="en-US" sz="2400" b="0" u="sng" dirty="0" err="1"/>
              <a:t>Expresar</a:t>
            </a:r>
            <a:r>
              <a:rPr lang="en-US" sz="2400" b="0" u="sng" dirty="0"/>
              <a:t> </a:t>
            </a:r>
            <a:r>
              <a:rPr lang="en-US" sz="2400" b="0" u="sng" dirty="0" err="1"/>
              <a:t>cantidades</a:t>
            </a:r>
            <a:r>
              <a:rPr lang="en-US" sz="2400" b="0" dirty="0"/>
              <a:t>: there were two hundred people at the stadium.</a:t>
            </a:r>
          </a:p>
        </p:txBody>
      </p:sp>
    </p:spTree>
    <p:extLst>
      <p:ext uri="{BB962C8B-B14F-4D97-AF65-F5344CB8AC3E}">
        <p14:creationId xmlns:p14="http://schemas.microsoft.com/office/powerpoint/2010/main" val="2293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Conocimientos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err="1"/>
              <a:t>Señalar</a:t>
            </a:r>
            <a:r>
              <a:rPr lang="en-US" sz="2400" b="0" dirty="0"/>
              <a:t> el </a:t>
            </a:r>
            <a:r>
              <a:rPr lang="en-US" sz="2400" b="0" dirty="0" err="1"/>
              <a:t>tiempo</a:t>
            </a:r>
            <a:r>
              <a:rPr lang="en-US" sz="2400" b="0" dirty="0"/>
              <a:t>, el </a:t>
            </a:r>
            <a:r>
              <a:rPr lang="en-US" sz="2400" b="0" dirty="0" err="1"/>
              <a:t>modo</a:t>
            </a:r>
            <a:r>
              <a:rPr lang="en-US" sz="2400" b="0" dirty="0"/>
              <a:t> y el </a:t>
            </a:r>
            <a:r>
              <a:rPr lang="en-US" sz="2400" b="0" dirty="0" err="1"/>
              <a:t>grado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que </a:t>
            </a:r>
            <a:r>
              <a:rPr lang="en-US" sz="2400" b="0" dirty="0" err="1"/>
              <a:t>ocurren</a:t>
            </a:r>
            <a:r>
              <a:rPr lang="en-US" sz="2400" b="0" dirty="0"/>
              <a:t> las </a:t>
            </a:r>
            <a:r>
              <a:rPr lang="en-US" sz="2400" b="0" dirty="0" err="1"/>
              <a:t>acciones</a:t>
            </a:r>
            <a:r>
              <a:rPr lang="en-US" sz="2400" b="0" dirty="0"/>
              <a:t>: He played yesterday; They ran fast. </a:t>
            </a:r>
          </a:p>
          <a:p>
            <a:pPr marL="0" indent="0">
              <a:buNone/>
            </a:pPr>
            <a:endParaRPr lang="en-US" sz="2400" b="0" dirty="0"/>
          </a:p>
          <a:p>
            <a:r>
              <a:rPr lang="en-US" sz="2400" b="0" dirty="0"/>
              <a:t>&gt; </a:t>
            </a:r>
            <a:r>
              <a:rPr lang="en-US" sz="2400" b="0" dirty="0" err="1"/>
              <a:t>Expresar</a:t>
            </a:r>
            <a:r>
              <a:rPr lang="en-US" sz="2400" b="0" dirty="0"/>
              <a:t> </a:t>
            </a:r>
            <a:r>
              <a:rPr lang="en-US" sz="2400" b="0" dirty="0" err="1"/>
              <a:t>posesión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</a:t>
            </a:r>
            <a:r>
              <a:rPr lang="en-US" sz="2400" b="0" dirty="0" err="1"/>
              <a:t>plurales</a:t>
            </a:r>
            <a:r>
              <a:rPr lang="en-US" sz="2400" b="0" dirty="0"/>
              <a:t> y </a:t>
            </a:r>
            <a:r>
              <a:rPr lang="en-US" sz="2400" b="0" dirty="0" err="1"/>
              <a:t>nombres</a:t>
            </a:r>
            <a:r>
              <a:rPr lang="en-US" sz="2400" b="0" dirty="0"/>
              <a:t> </a:t>
            </a:r>
            <a:r>
              <a:rPr lang="en-US" sz="2400" b="0" dirty="0" err="1"/>
              <a:t>terminados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s: The students’ copybooks; the Jones’ place; Marcos’ sneakers</a:t>
            </a:r>
          </a:p>
          <a:p>
            <a:pPr marL="0" indent="0">
              <a:buNone/>
            </a:pPr>
            <a:r>
              <a:rPr lang="en-US" sz="2400" b="0" dirty="0"/>
              <a:t>. </a:t>
            </a:r>
          </a:p>
          <a:p>
            <a:r>
              <a:rPr lang="en-US" sz="2400" b="0" dirty="0"/>
              <a:t>&gt; </a:t>
            </a:r>
            <a:r>
              <a:rPr lang="en-US" sz="2400" b="0" dirty="0" err="1"/>
              <a:t>Verbos</a:t>
            </a:r>
            <a:r>
              <a:rPr lang="en-US" sz="2400" b="0" dirty="0"/>
              <a:t>: </a:t>
            </a:r>
            <a:r>
              <a:rPr lang="en-US" sz="2400" dirty="0"/>
              <a:t>play</a:t>
            </a:r>
            <a:r>
              <a:rPr lang="en-US" sz="2400" b="0" dirty="0"/>
              <a:t> (football/tennis/basketball/volleyball); </a:t>
            </a:r>
            <a:r>
              <a:rPr lang="en-US" sz="2400" dirty="0"/>
              <a:t>go</a:t>
            </a:r>
            <a:r>
              <a:rPr lang="en-US" sz="2400" b="0" dirty="0"/>
              <a:t> (running, climbing, skating); </a:t>
            </a:r>
            <a:r>
              <a:rPr lang="en-US" sz="2400" dirty="0"/>
              <a:t>do </a:t>
            </a:r>
            <a:r>
              <a:rPr lang="en-US" sz="2400" b="0" dirty="0"/>
              <a:t>(aerobics, karate, athletics, gymnastics, rock climbing), </a:t>
            </a:r>
            <a:r>
              <a:rPr lang="en-US" sz="2400" dirty="0"/>
              <a:t>hit, kick, win, lose, beat, enjoy, support, train, score </a:t>
            </a:r>
            <a:r>
              <a:rPr lang="en-US" sz="2400" b="0" dirty="0" err="1"/>
              <a:t>Sufijo</a:t>
            </a:r>
            <a:r>
              <a:rPr lang="en-US" sz="2400" b="0" dirty="0"/>
              <a:t> -</a:t>
            </a:r>
            <a:r>
              <a:rPr lang="en-US" sz="2400" b="0" dirty="0" err="1"/>
              <a:t>ing</a:t>
            </a:r>
            <a:r>
              <a:rPr lang="en-US" sz="2400" b="0" dirty="0"/>
              <a:t>: jogging, swimming, biking.</a:t>
            </a:r>
          </a:p>
        </p:txBody>
      </p:sp>
    </p:spTree>
    <p:extLst>
      <p:ext uri="{BB962C8B-B14F-4D97-AF65-F5344CB8AC3E}">
        <p14:creationId xmlns:p14="http://schemas.microsoft.com/office/powerpoint/2010/main" val="3077688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and MUST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980728"/>
            <a:ext cx="8004266" cy="5256584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SHOULD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dar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consejos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recomendaciones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sugerencias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should = </a:t>
            </a:r>
            <a:r>
              <a:rPr lang="en-US" sz="2600" b="1" dirty="0" err="1">
                <a:solidFill>
                  <a:schemeClr val="tx1"/>
                </a:solidFill>
              </a:rPr>
              <a:t>deberías</a:t>
            </a:r>
            <a:endParaRPr lang="en-US" sz="2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should </a:t>
            </a:r>
            <a:r>
              <a:rPr lang="en-US" sz="2600" dirty="0">
                <a:solidFill>
                  <a:srgbClr val="C00000"/>
                </a:solidFill>
              </a:rPr>
              <a:t>drink</a:t>
            </a:r>
            <a:r>
              <a:rPr lang="en-US" sz="2600" dirty="0">
                <a:solidFill>
                  <a:schemeClr val="tx1"/>
                </a:solidFill>
              </a:rPr>
              <a:t> water.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We should </a:t>
            </a:r>
            <a:r>
              <a:rPr lang="en-US" sz="2600" dirty="0">
                <a:solidFill>
                  <a:srgbClr val="C00000"/>
                </a:solidFill>
              </a:rPr>
              <a:t>eat</a:t>
            </a:r>
            <a:r>
              <a:rPr lang="en-US" sz="2600" dirty="0">
                <a:solidFill>
                  <a:schemeClr val="tx1"/>
                </a:solidFill>
              </a:rPr>
              <a:t> vegetables.</a:t>
            </a:r>
          </a:p>
          <a:p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MUST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obligaciones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cosas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muy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importantes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s-MX" sz="2600" dirty="0" err="1">
                <a:solidFill>
                  <a:schemeClr val="tx1"/>
                </a:solidFill>
              </a:rPr>
              <a:t>Supocisiones</a:t>
            </a:r>
            <a:r>
              <a:rPr lang="es-MX" sz="2600" dirty="0">
                <a:solidFill>
                  <a:schemeClr val="tx1"/>
                </a:solidFill>
              </a:rPr>
              <a:t> </a:t>
            </a:r>
            <a:endParaRPr lang="en-US" sz="2600" dirty="0">
              <a:solidFill>
                <a:schemeClr val="tx1"/>
              </a:solidFill>
            </a:endParaRPr>
          </a:p>
          <a:p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must = </a:t>
            </a:r>
            <a:r>
              <a:rPr lang="en-US" sz="2600" b="1" dirty="0" err="1">
                <a:solidFill>
                  <a:schemeClr val="tx1"/>
                </a:solidFill>
              </a:rPr>
              <a:t>debes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must </a:t>
            </a:r>
            <a:r>
              <a:rPr lang="en-US" sz="2600" dirty="0">
                <a:solidFill>
                  <a:srgbClr val="C00000"/>
                </a:solidFill>
              </a:rPr>
              <a:t>do</a:t>
            </a:r>
            <a:r>
              <a:rPr lang="en-US" sz="2600" dirty="0">
                <a:solidFill>
                  <a:schemeClr val="tx1"/>
                </a:solidFill>
              </a:rPr>
              <a:t> your homework.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Students must </a:t>
            </a:r>
            <a:r>
              <a:rPr lang="en-US" sz="2600" dirty="0">
                <a:solidFill>
                  <a:srgbClr val="C00000"/>
                </a:solidFill>
              </a:rPr>
              <a:t>wear</a:t>
            </a:r>
            <a:r>
              <a:rPr lang="en-US" sz="2600" dirty="0">
                <a:solidFill>
                  <a:schemeClr val="tx1"/>
                </a:solidFill>
              </a:rPr>
              <a:t> uniforms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09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EASY RULES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699240"/>
              </p:ext>
            </p:extLst>
          </p:nvPr>
        </p:nvGraphicFramePr>
        <p:xfrm>
          <a:off x="938212" y="2346416"/>
          <a:ext cx="7634288" cy="2831376"/>
        </p:xfrm>
        <a:graphic>
          <a:graphicData uri="http://schemas.openxmlformats.org/drawingml/2006/table">
            <a:tbl>
              <a:tblPr/>
              <a:tblGrid>
                <a:gridCol w="3817144">
                  <a:extLst>
                    <a:ext uri="{9D8B030D-6E8A-4147-A177-3AD203B41FA5}">
                      <a16:colId xmlns:a16="http://schemas.microsoft.com/office/drawing/2014/main" val="271662005"/>
                    </a:ext>
                  </a:extLst>
                </a:gridCol>
                <a:gridCol w="3817144">
                  <a:extLst>
                    <a:ext uri="{9D8B030D-6E8A-4147-A177-3AD203B41FA5}">
                      <a16:colId xmlns:a16="http://schemas.microsoft.com/office/drawing/2014/main" val="2107657298"/>
                    </a:ext>
                  </a:extLst>
                </a:gridCol>
              </a:tblGrid>
              <a:tr h="707844">
                <a:tc>
                  <a:txBody>
                    <a:bodyPr/>
                    <a:lstStyle/>
                    <a:p>
                      <a:r>
                        <a:rPr lang="en-US" sz="2700" u="sng" dirty="0">
                          <a:solidFill>
                            <a:srgbClr val="0070C0"/>
                          </a:solidFill>
                        </a:rPr>
                        <a:t>SHOULD:  DEBERÍA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b="1" u="sng" dirty="0">
                          <a:solidFill>
                            <a:srgbClr val="FF0000"/>
                          </a:solidFill>
                        </a:rPr>
                        <a:t>MUST:  DEBES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00088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advice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obligation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11929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recommendation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s-MX" sz="2700" b="1" dirty="0" err="1">
                          <a:solidFill>
                            <a:srgbClr val="FF0000"/>
                          </a:solidFill>
                        </a:rPr>
                        <a:t>Deduction</a:t>
                      </a:r>
                      <a:r>
                        <a:rPr lang="es-MX" sz="2700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sz="27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404745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optional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necessary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6492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" y="763243"/>
            <a:ext cx="138564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hangingPunct="0"/>
            <a:endParaRPr lang="en-US" altLang="en-US" sz="1650" b="1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defTabSz="685800" eaLnBrk="0" hangingPunct="0"/>
            <a:endParaRPr lang="en-US" altLang="en-US" sz="1350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055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886375"/>
          </a:xfrm>
        </p:spPr>
        <p:txBody>
          <a:bodyPr/>
          <a:lstStyle/>
          <a:p>
            <a:r>
              <a:rPr lang="es-MX" dirty="0"/>
              <a:t>EDUCATIONAL LINKS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/>
              <a:t>Explanation</a:t>
            </a:r>
            <a:r>
              <a:rPr lang="es-MX" dirty="0"/>
              <a:t>:</a:t>
            </a:r>
          </a:p>
          <a:p>
            <a:pPr marL="0" indent="0">
              <a:buNone/>
            </a:pPr>
            <a:r>
              <a:rPr lang="es-MX" dirty="0">
                <a:hlinkClick r:id="rId2"/>
              </a:rPr>
              <a:t>https://www.youtube.com/watch?v=YmrKuiNzsQ8</a:t>
            </a:r>
            <a:r>
              <a:rPr lang="es-MX" dirty="0"/>
              <a:t> visto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 err="1"/>
              <a:t>Exercises</a:t>
            </a:r>
            <a:endParaRPr lang="es-MX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https://www.youtube.com/watch?v=uHHNX89uiwY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https://www.youtube.com/watch?v=jGCxpoWHWe8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31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¿Cómo distinguirlos?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0" dirty="0"/>
              <a:t>La clave principal para reconocer cuándo usar </a:t>
            </a:r>
            <a:r>
              <a:rPr lang="es-MX" dirty="0" err="1"/>
              <a:t>must</a:t>
            </a:r>
            <a:r>
              <a:rPr lang="es-MX" dirty="0"/>
              <a:t> o </a:t>
            </a:r>
            <a:r>
              <a:rPr lang="es-MX" dirty="0" err="1"/>
              <a:t>should</a:t>
            </a:r>
            <a:r>
              <a:rPr lang="es-MX" dirty="0"/>
              <a:t> </a:t>
            </a:r>
            <a:r>
              <a:rPr lang="es-MX" b="0" dirty="0"/>
              <a:t>está en el nivel de </a:t>
            </a:r>
            <a:r>
              <a:rPr lang="es-MX" u="sng" dirty="0"/>
              <a:t>obligatoriedad </a:t>
            </a:r>
          </a:p>
          <a:p>
            <a:pPr marL="0" indent="0">
              <a:buNone/>
            </a:pPr>
            <a:endParaRPr lang="es-MX" u="sng" dirty="0"/>
          </a:p>
          <a:p>
            <a:r>
              <a:rPr lang="es-MX" b="0" dirty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Must</a:t>
            </a:r>
            <a:r>
              <a:rPr lang="es-MX" b="0" dirty="0"/>
              <a:t> para obligaciones ineludibles (reglas o leyes), </a:t>
            </a:r>
          </a:p>
          <a:p>
            <a:r>
              <a:rPr lang="es-MX" b="0" dirty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Should</a:t>
            </a:r>
            <a:r>
              <a:rPr lang="es-MX" b="0" dirty="0"/>
              <a:t> para consejos o recomendaciones (lo ideal, pero no obligatorio). 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550319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MUST = DEBER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3000" dirty="0"/>
              <a:t>Reglas o Leyes:</a:t>
            </a:r>
            <a:r>
              <a:rPr lang="es-MX" sz="3000" b="0" dirty="0"/>
              <a:t> Acciones obligatorias dictadas por una autoridad o norma.</a:t>
            </a:r>
          </a:p>
          <a:p>
            <a:pPr marL="0" indent="0">
              <a:buNone/>
            </a:pPr>
            <a:r>
              <a:rPr lang="es-MX" sz="3000" b="0" i="1" dirty="0"/>
              <a:t>Ejemplo:</a:t>
            </a:r>
            <a:r>
              <a:rPr lang="es-MX" sz="3000" b="0" dirty="0"/>
              <a:t> </a:t>
            </a:r>
            <a:r>
              <a:rPr lang="es-MX" sz="3000" b="0" dirty="0" err="1"/>
              <a:t>You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</a:t>
            </a:r>
            <a:r>
              <a:rPr lang="es-MX" sz="3000" b="0" dirty="0" err="1"/>
              <a:t>wear</a:t>
            </a:r>
            <a:r>
              <a:rPr lang="es-MX" sz="3000" b="0" dirty="0"/>
              <a:t> a </a:t>
            </a:r>
            <a:r>
              <a:rPr lang="es-MX" sz="3000" b="0" dirty="0" err="1"/>
              <a:t>seatbelt</a:t>
            </a:r>
            <a:r>
              <a:rPr lang="es-MX" sz="3000" b="0" dirty="0"/>
              <a:t>. (</a:t>
            </a:r>
            <a:r>
              <a:rPr lang="es-MX" sz="3000" b="0" i="1" dirty="0"/>
              <a:t>Debes usar el cinturón de seguridad</a:t>
            </a:r>
            <a:r>
              <a:rPr lang="es-MX" sz="3000" b="0" dirty="0"/>
              <a:t>)</a:t>
            </a:r>
          </a:p>
          <a:p>
            <a:endParaRPr lang="es-MX" sz="3000" b="0" dirty="0"/>
          </a:p>
          <a:p>
            <a:r>
              <a:rPr lang="es-MX" sz="3000" dirty="0"/>
              <a:t>Deducción lógica:</a:t>
            </a:r>
            <a:r>
              <a:rPr lang="es-MX" sz="3000" b="0" dirty="0"/>
              <a:t> Cuando estás seguro de algo porque hay evidencia.</a:t>
            </a:r>
          </a:p>
          <a:p>
            <a:pPr marL="0" indent="0">
              <a:buNone/>
            </a:pPr>
            <a:r>
              <a:rPr lang="es-MX" sz="3000" b="0" i="1" dirty="0"/>
              <a:t>Ejemplo:</a:t>
            </a:r>
            <a:r>
              <a:rPr lang="es-MX" sz="3000" b="0" dirty="0"/>
              <a:t> Look at </a:t>
            </a:r>
            <a:r>
              <a:rPr lang="es-MX" sz="3000" b="0" dirty="0" err="1"/>
              <a:t>the</a:t>
            </a:r>
            <a:r>
              <a:rPr lang="es-MX" sz="3000" b="0" dirty="0"/>
              <a:t> rain! </a:t>
            </a:r>
            <a:r>
              <a:rPr lang="es-MX" sz="3000" b="0" dirty="0" err="1"/>
              <a:t>It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be </a:t>
            </a:r>
            <a:r>
              <a:rPr lang="es-MX" sz="3000" b="0" dirty="0" err="1"/>
              <a:t>cold</a:t>
            </a:r>
            <a:r>
              <a:rPr lang="es-MX" sz="3000" b="0" dirty="0"/>
              <a:t> </a:t>
            </a:r>
            <a:r>
              <a:rPr lang="es-MX" sz="3000" b="0" dirty="0" err="1"/>
              <a:t>outside</a:t>
            </a:r>
            <a:r>
              <a:rPr lang="es-MX" sz="3000" b="0" dirty="0"/>
              <a:t>. (</a:t>
            </a:r>
            <a:r>
              <a:rPr lang="es-MX" sz="3000" b="0" i="1" dirty="0"/>
              <a:t>¡Mira la lluvia! Debe hacer frío afuera</a:t>
            </a:r>
            <a:r>
              <a:rPr lang="es-MX" sz="3000" b="0" dirty="0"/>
              <a:t>.)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2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MUST NOT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(MUSN’T)</a:t>
            </a:r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 = NO DEBERIA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i="1" dirty="0">
                <a:latin typeface="Google Sans"/>
              </a:rPr>
              <a:t>Significa </a:t>
            </a:r>
            <a:r>
              <a:rPr lang="es-MX" i="1" dirty="0">
                <a:latin typeface="Google Sans"/>
              </a:rPr>
              <a:t>"prohibido" </a:t>
            </a:r>
            <a:r>
              <a:rPr lang="es-MX" b="0" i="1" dirty="0">
                <a:latin typeface="Google Sans"/>
              </a:rPr>
              <a:t>o </a:t>
            </a:r>
            <a:r>
              <a:rPr lang="es-MX" i="1" dirty="0">
                <a:latin typeface="Google Sans"/>
              </a:rPr>
              <a:t>"no debes". </a:t>
            </a:r>
            <a:r>
              <a:rPr lang="es-MX" b="0" i="1" dirty="0">
                <a:latin typeface="Google Sans"/>
              </a:rPr>
              <a:t>Romper esta regla implica una falta grave, una ilegalidad o una penalización directa.</a:t>
            </a:r>
            <a:endParaRPr lang="en-US" b="0" i="1" dirty="0">
              <a:latin typeface="Google Sans"/>
            </a:endParaRPr>
          </a:p>
          <a:p>
            <a:endParaRPr lang="en-US" b="0" i="1" dirty="0">
              <a:latin typeface="Google Sans"/>
            </a:endParaRPr>
          </a:p>
          <a:p>
            <a:pPr marL="0" indent="0">
              <a:buNone/>
            </a:pPr>
            <a:r>
              <a:rPr lang="en-US" b="0" i="1" dirty="0" err="1">
                <a:latin typeface="Google Sans"/>
              </a:rPr>
              <a:t>Ejemplo</a:t>
            </a:r>
            <a:r>
              <a:rPr lang="en-US" b="0" i="1" dirty="0">
                <a:latin typeface="Google Sans"/>
              </a:rPr>
              <a:t>: "You </a:t>
            </a:r>
            <a:r>
              <a:rPr lang="en-US" i="1" dirty="0">
                <a:latin typeface="Google Sans"/>
              </a:rPr>
              <a:t>must not (mustn’t) </a:t>
            </a:r>
            <a:r>
              <a:rPr lang="en-US" b="0" i="1" dirty="0">
                <a:latin typeface="Google Sans"/>
              </a:rPr>
              <a:t>  drive a car without a license.“ </a:t>
            </a:r>
            <a:r>
              <a:rPr lang="en-US" b="0" dirty="0"/>
              <a:t>(No </a:t>
            </a:r>
            <a:r>
              <a:rPr lang="en-US" b="0" dirty="0" err="1"/>
              <a:t>debes</a:t>
            </a:r>
            <a:r>
              <a:rPr lang="en-US" b="0" dirty="0"/>
              <a:t> </a:t>
            </a:r>
            <a:r>
              <a:rPr lang="en-US" b="0" dirty="0" err="1"/>
              <a:t>conducir</a:t>
            </a:r>
            <a:r>
              <a:rPr lang="en-US" b="0" dirty="0"/>
              <a:t> un </a:t>
            </a:r>
            <a:r>
              <a:rPr lang="en-US" b="0" dirty="0" err="1"/>
              <a:t>automóvil</a:t>
            </a:r>
            <a:r>
              <a:rPr lang="en-US" b="0" dirty="0"/>
              <a:t> sin </a:t>
            </a:r>
            <a:r>
              <a:rPr lang="en-US" b="0" dirty="0" err="1"/>
              <a:t>licencia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51578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SHOULD =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/>
              <a:t>Se usa para expresar lo que es correcto, saludable o prudente hacer, pero la persona tiene la última palabra. </a:t>
            </a:r>
          </a:p>
          <a:p>
            <a:r>
              <a:rPr lang="es-MX" dirty="0"/>
              <a:t>Sugerencias y consejos: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You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eat</a:t>
            </a:r>
            <a:r>
              <a:rPr lang="es-MX" b="0" dirty="0"/>
              <a:t> more vegetables. (</a:t>
            </a:r>
            <a:r>
              <a:rPr lang="es-MX" b="0" i="1" dirty="0"/>
              <a:t>Deberías comer más vegetales</a:t>
            </a:r>
            <a:r>
              <a:rPr lang="es-MX" b="0" dirty="0"/>
              <a:t>)</a:t>
            </a:r>
          </a:p>
          <a:p>
            <a:r>
              <a:rPr lang="es-MX" dirty="0"/>
              <a:t>Dar tu opinión sobre lo ideal: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We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leave</a:t>
            </a:r>
            <a:r>
              <a:rPr lang="es-MX" b="0" dirty="0"/>
              <a:t> </a:t>
            </a:r>
            <a:r>
              <a:rPr lang="es-MX" b="0" dirty="0" err="1"/>
              <a:t>early</a:t>
            </a:r>
            <a:r>
              <a:rPr lang="es-MX" b="0" dirty="0"/>
              <a:t> to </a:t>
            </a:r>
            <a:r>
              <a:rPr lang="es-MX" b="0" dirty="0" err="1"/>
              <a:t>avoid</a:t>
            </a:r>
            <a:r>
              <a:rPr lang="es-MX" b="0" dirty="0"/>
              <a:t> </a:t>
            </a:r>
            <a:r>
              <a:rPr lang="es-MX" b="0" dirty="0" err="1"/>
              <a:t>traffic</a:t>
            </a:r>
            <a:r>
              <a:rPr lang="es-MX" b="0" dirty="0"/>
              <a:t>. (</a:t>
            </a:r>
            <a:r>
              <a:rPr lang="es-MX" b="0" i="1" dirty="0"/>
              <a:t>Deberíamos salir temprano para evitar el tráfico</a:t>
            </a:r>
            <a:r>
              <a:rPr lang="es-MX" b="0" dirty="0"/>
              <a:t>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26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SHOULD NOT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(SHOULDN’T) </a:t>
            </a:r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= NO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/>
              <a:t>Significa </a:t>
            </a:r>
            <a:r>
              <a:rPr lang="es-MX" dirty="0"/>
              <a:t>"</a:t>
            </a:r>
            <a:r>
              <a:rPr lang="es-MX" i="1" dirty="0"/>
              <a:t>no deberías</a:t>
            </a:r>
            <a:r>
              <a:rPr lang="es-MX" dirty="0"/>
              <a:t>"</a:t>
            </a:r>
            <a:r>
              <a:rPr lang="es-MX" b="0" dirty="0"/>
              <a:t>. Expresa que algo es una mala idea o es poco aconsejable, pero </a:t>
            </a:r>
            <a:r>
              <a:rPr lang="es-MX" b="0" u="sng" dirty="0">
                <a:solidFill>
                  <a:srgbClr val="FF0000"/>
                </a:solidFill>
              </a:rPr>
              <a:t>no</a:t>
            </a:r>
            <a:r>
              <a:rPr lang="es-MX" b="0" dirty="0"/>
              <a:t> constituye una infracción o prohibición estricta.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b="0" dirty="0"/>
              <a:t>Ejemplo; </a:t>
            </a:r>
            <a:r>
              <a:rPr lang="en-US" b="0" dirty="0"/>
              <a:t>You </a:t>
            </a:r>
            <a:r>
              <a:rPr lang="en-US" dirty="0"/>
              <a:t>should not (shouldn’t) </a:t>
            </a:r>
            <a:r>
              <a:rPr lang="en-US" b="0" dirty="0"/>
              <a:t>eat spicy food before going to bed."(No </a:t>
            </a:r>
            <a:r>
              <a:rPr lang="en-US" b="0" dirty="0" err="1"/>
              <a:t>deberías</a:t>
            </a:r>
            <a:r>
              <a:rPr lang="en-US" b="0" dirty="0"/>
              <a:t> comer comida picante, antes de </a:t>
            </a:r>
            <a:r>
              <a:rPr lang="en-US" b="0" dirty="0" err="1"/>
              <a:t>irte</a:t>
            </a:r>
            <a:r>
              <a:rPr lang="en-US" b="0" dirty="0"/>
              <a:t> a </a:t>
            </a:r>
            <a:r>
              <a:rPr lang="en-US" b="0" dirty="0" err="1"/>
              <a:t>dormir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6010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Write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Advice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Obligation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90600"/>
            <a:ext cx="8229600" cy="5410200"/>
          </a:xfrm>
        </p:spPr>
        <p:txBody>
          <a:bodyPr/>
          <a:lstStyle/>
          <a:p>
            <a:r>
              <a:rPr lang="en-US" sz="2800" i="1" dirty="0">
                <a:latin typeface="Agency FB" panose="020B0503020202020204" pitchFamily="34" charset="0"/>
              </a:rPr>
              <a:t>Example:</a:t>
            </a:r>
            <a:br>
              <a:rPr lang="en-US" sz="2800" i="1" dirty="0">
                <a:latin typeface="Agency FB" panose="020B0503020202020204" pitchFamily="34" charset="0"/>
              </a:rPr>
            </a:br>
            <a:r>
              <a:rPr lang="en-US" sz="2800" i="1" dirty="0">
                <a:latin typeface="Agency FB" panose="020B0503020202020204" pitchFamily="34" charset="0"/>
              </a:rPr>
              <a:t>You should eat healthy food. → Advice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wear sports shoes. </a:t>
            </a:r>
            <a:r>
              <a:rPr lang="en-US" sz="2400" u="sng" dirty="0"/>
              <a:t>__obligation_____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play outside. </a:t>
            </a:r>
            <a:r>
              <a:rPr lang="en-US" sz="2400" u="sng" dirty="0"/>
              <a:t>_advice_______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Students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arrive on time for </a:t>
            </a:r>
            <a:r>
              <a:rPr lang="en-US" sz="2400" dirty="0" err="1"/>
              <a:t>P.E</a:t>
            </a:r>
            <a:r>
              <a:rPr lang="en-US" sz="2400" u="sng" dirty="0" err="1"/>
              <a:t>._obligation</a:t>
            </a:r>
            <a:r>
              <a:rPr lang="en-US" sz="2400" u="sng" dirty="0"/>
              <a:t>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ride your </a:t>
            </a:r>
            <a:r>
              <a:rPr lang="en-US" sz="2400" dirty="0" err="1"/>
              <a:t>bike</a:t>
            </a:r>
            <a:r>
              <a:rPr lang="en-US" sz="2400" u="sng" dirty="0" err="1"/>
              <a:t>.__advice</a:t>
            </a:r>
            <a:r>
              <a:rPr lang="en-US" sz="2400" u="sng" dirty="0"/>
              <a:t>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Players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follow the </a:t>
            </a:r>
            <a:r>
              <a:rPr lang="en-US" sz="2400" dirty="0" err="1"/>
              <a:t>rules</a:t>
            </a:r>
            <a:r>
              <a:rPr lang="en-US" sz="2400" u="sng" dirty="0" err="1"/>
              <a:t>._obligation</a:t>
            </a:r>
            <a:r>
              <a:rPr lang="en-US" sz="2400" u="sng" dirty="0"/>
              <a:t>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spend time with your </a:t>
            </a:r>
            <a:r>
              <a:rPr lang="en-US" sz="2400" dirty="0" err="1"/>
              <a:t>family</a:t>
            </a:r>
            <a:r>
              <a:rPr lang="en-US" sz="2400" u="sng" dirty="0" err="1"/>
              <a:t>._advice</a:t>
            </a:r>
            <a:r>
              <a:rPr lang="en-US" sz="2400" u="sng" dirty="0"/>
              <a:t>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listen to the </a:t>
            </a:r>
            <a:r>
              <a:rPr lang="en-US" sz="2400" dirty="0" err="1"/>
              <a:t>coach</a:t>
            </a:r>
            <a:r>
              <a:rPr lang="en-US" sz="2400" u="sng" dirty="0" err="1"/>
              <a:t>._obligation</a:t>
            </a:r>
            <a:r>
              <a:rPr lang="en-US" sz="2400" u="sng" dirty="0"/>
              <a:t>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read a book in your free </a:t>
            </a:r>
            <a:r>
              <a:rPr lang="en-US" sz="2400" dirty="0" err="1"/>
              <a:t>time</a:t>
            </a:r>
            <a:r>
              <a:rPr lang="en-US" sz="2400" u="sng" dirty="0" err="1"/>
              <a:t>_advice</a:t>
            </a:r>
            <a:r>
              <a:rPr lang="en-US" sz="2400" u="sng" dirty="0"/>
              <a:t>__</a:t>
            </a:r>
          </a:p>
        </p:txBody>
      </p:sp>
    </p:spTree>
    <p:extLst>
      <p:ext uri="{BB962C8B-B14F-4D97-AF65-F5344CB8AC3E}">
        <p14:creationId xmlns:p14="http://schemas.microsoft.com/office/powerpoint/2010/main" val="277383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0"/>
            <a:ext cx="8001000" cy="1340768"/>
          </a:xfrm>
        </p:spPr>
        <p:txBody>
          <a:bodyPr/>
          <a:lstStyle/>
          <a:p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Complete with should or must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337539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warm up before playing soccer.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wear sports shoes in P.E. class.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exercise at least three times a week.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drink water after exercising.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respect the referee.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ARBITRO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stretch your muscles after running.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have fun during our free time. </a:t>
            </a:r>
          </a:p>
        </p:txBody>
      </p:sp>
    </p:spTree>
    <p:extLst>
      <p:ext uri="{BB962C8B-B14F-4D97-AF65-F5344CB8AC3E}">
        <p14:creationId xmlns:p14="http://schemas.microsoft.com/office/powerpoint/2010/main" val="3821268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Complete with </a:t>
            </a:r>
            <a:r>
              <a:rPr lang="en-US" b="1" dirty="0">
                <a:solidFill>
                  <a:srgbClr val="FF0000"/>
                </a:solidFill>
              </a:rPr>
              <a:t>shouldn't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rgbClr val="FF0000"/>
                </a:solidFill>
              </a:rPr>
              <a:t>mustn't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3"/>
            <a:ext cx="8597225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eat junk food before a race.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__mustn</a:t>
            </a:r>
            <a:r>
              <a:rPr lang="en-US" altLang="en-US" sz="2400" b="0" u="sng" dirty="0">
                <a:latin typeface="Arial" panose="020B0604020202020204" pitchFamily="34" charset="0"/>
              </a:rPr>
              <a:t>’t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cheat during a sports competition.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forget to drink water after exercising.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push other players during the game.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spend all day playing video games.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 in the school hallways.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Athletes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ignore the coach's instructions. </a:t>
            </a:r>
          </a:p>
        </p:txBody>
      </p:sp>
    </p:spTree>
    <p:extLst>
      <p:ext uri="{BB962C8B-B14F-4D97-AF65-F5344CB8AC3E}">
        <p14:creationId xmlns:p14="http://schemas.microsoft.com/office/powerpoint/2010/main" val="4112804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Choose the correct answer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042586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(should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must) exercise regularly to stay healthy.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the school uniform.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shouldn't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mustn't) drink too much soda.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respect the rules.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must) enjoy your free time.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(shouldn't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mustn't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fight during a game.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a seatbelt on the school bus. </a:t>
            </a:r>
          </a:p>
        </p:txBody>
      </p:sp>
    </p:spTree>
    <p:extLst>
      <p:ext uri="{BB962C8B-B14F-4D97-AF65-F5344CB8AC3E}">
        <p14:creationId xmlns:p14="http://schemas.microsoft.com/office/powerpoint/2010/main" val="932660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words to make complete sentences.</a:t>
            </a:r>
          </a:p>
          <a:p>
            <a:r>
              <a:rPr lang="en-US" dirty="0"/>
              <a:t>should / I / exercise / every day ?</a:t>
            </a:r>
          </a:p>
          <a:p>
            <a:pPr marL="0" indent="0">
              <a:buNone/>
            </a:pPr>
            <a:r>
              <a:rPr lang="es-MX" u="sng" dirty="0"/>
              <a:t>_</a:t>
            </a:r>
            <a:r>
              <a:rPr lang="es-MX" u="sng" dirty="0" err="1">
                <a:solidFill>
                  <a:srgbClr val="FF0000"/>
                </a:solidFill>
              </a:rPr>
              <a:t>Should</a:t>
            </a:r>
            <a:r>
              <a:rPr lang="es-MX" u="sng" dirty="0">
                <a:solidFill>
                  <a:srgbClr val="FF0000"/>
                </a:solidFill>
              </a:rPr>
              <a:t> I </a:t>
            </a:r>
            <a:r>
              <a:rPr lang="es-MX" u="sng" dirty="0" err="1">
                <a:solidFill>
                  <a:srgbClr val="FF0000"/>
                </a:solidFill>
              </a:rPr>
              <a:t>exercise</a:t>
            </a:r>
            <a:r>
              <a:rPr lang="es-MX" u="sng" dirty="0">
                <a:solidFill>
                  <a:srgbClr val="FF0000"/>
                </a:solidFill>
              </a:rPr>
              <a:t> </a:t>
            </a:r>
            <a:r>
              <a:rPr lang="es-MX" u="sng" dirty="0" err="1">
                <a:solidFill>
                  <a:srgbClr val="FF0000"/>
                </a:solidFill>
              </a:rPr>
              <a:t>every</a:t>
            </a:r>
            <a:r>
              <a:rPr lang="es-MX" u="sng" dirty="0">
                <a:solidFill>
                  <a:srgbClr val="FF0000"/>
                </a:solidFill>
              </a:rPr>
              <a:t> </a:t>
            </a:r>
            <a:r>
              <a:rPr lang="es-MX" u="sng" dirty="0" err="1">
                <a:solidFill>
                  <a:srgbClr val="FF0000"/>
                </a:solidFill>
              </a:rPr>
              <a:t>day</a:t>
            </a:r>
            <a:r>
              <a:rPr lang="es-MX" u="sng" dirty="0">
                <a:solidFill>
                  <a:srgbClr val="FF0000"/>
                </a:solidFill>
              </a:rPr>
              <a:t>?</a:t>
            </a:r>
            <a:r>
              <a:rPr lang="es-MX" u="sng" dirty="0"/>
              <a:t>_______</a:t>
            </a:r>
            <a:endParaRPr lang="en-US" u="sng" dirty="0"/>
          </a:p>
          <a:p>
            <a:r>
              <a:rPr lang="en-US" dirty="0"/>
              <a:t>must / students / respect / the rules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students</a:t>
            </a:r>
            <a:r>
              <a:rPr lang="es-MX" u="sng" dirty="0"/>
              <a:t> </a:t>
            </a:r>
            <a:r>
              <a:rPr lang="es-MX" u="sng" dirty="0" err="1"/>
              <a:t>must</a:t>
            </a:r>
            <a:r>
              <a:rPr lang="es-MX" u="sng" dirty="0"/>
              <a:t> </a:t>
            </a:r>
            <a:r>
              <a:rPr lang="es-MX" u="sng" dirty="0" err="1"/>
              <a:t>respect</a:t>
            </a:r>
            <a:r>
              <a:rPr lang="es-MX" u="sng" dirty="0"/>
              <a:t> </a:t>
            </a:r>
            <a:r>
              <a:rPr lang="es-MX" u="sng" dirty="0" err="1"/>
              <a:t>the</a:t>
            </a:r>
            <a:r>
              <a:rPr lang="es-MX" u="sng" dirty="0"/>
              <a:t> rules___</a:t>
            </a:r>
            <a:endParaRPr lang="en-US" u="sng" dirty="0"/>
          </a:p>
          <a:p>
            <a:r>
              <a:rPr lang="en-US" dirty="0"/>
              <a:t>shouldn't / eat / you / too much candy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you</a:t>
            </a:r>
            <a:r>
              <a:rPr lang="es-MX" u="sng" dirty="0"/>
              <a:t> </a:t>
            </a:r>
            <a:r>
              <a:rPr lang="es-MX" u="sng" dirty="0" err="1"/>
              <a:t>shouldn’t</a:t>
            </a:r>
            <a:r>
              <a:rPr lang="es-MX" u="sng" dirty="0"/>
              <a:t> </a:t>
            </a:r>
            <a:r>
              <a:rPr lang="es-MX" u="sng" dirty="0" err="1"/>
              <a:t>eat</a:t>
            </a:r>
            <a:r>
              <a:rPr lang="es-MX" u="sng" dirty="0"/>
              <a:t> </a:t>
            </a:r>
            <a:r>
              <a:rPr lang="es-MX" u="sng" dirty="0" err="1"/>
              <a:t>too</a:t>
            </a:r>
            <a:r>
              <a:rPr lang="es-MX" u="sng" dirty="0"/>
              <a:t> </a:t>
            </a:r>
            <a:r>
              <a:rPr lang="es-MX" u="sng" dirty="0" err="1"/>
              <a:t>much</a:t>
            </a:r>
            <a:r>
              <a:rPr lang="es-MX" u="sng" dirty="0"/>
              <a:t> </a:t>
            </a:r>
            <a:r>
              <a:rPr lang="es-MX" u="sng" dirty="0" err="1"/>
              <a:t>candy</a:t>
            </a:r>
            <a:r>
              <a:rPr lang="es-MX" u="sng" dirty="0"/>
              <a:t>___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45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/ we / play / sports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we</a:t>
            </a:r>
            <a:r>
              <a:rPr lang="es-MX" u="sng" dirty="0"/>
              <a:t> </a:t>
            </a:r>
            <a:r>
              <a:rPr lang="es-MX" u="sng" dirty="0" err="1"/>
              <a:t>should</a:t>
            </a:r>
            <a:r>
              <a:rPr lang="es-MX" u="sng" dirty="0"/>
              <a:t> </a:t>
            </a:r>
            <a:r>
              <a:rPr lang="es-MX" u="sng" dirty="0" err="1"/>
              <a:t>play</a:t>
            </a:r>
            <a:r>
              <a:rPr lang="es-MX" u="sng" dirty="0"/>
              <a:t> </a:t>
            </a:r>
            <a:r>
              <a:rPr lang="es-MX" u="sng" dirty="0" err="1"/>
              <a:t>sports</a:t>
            </a:r>
            <a:r>
              <a:rPr lang="es-MX" u="sng" dirty="0"/>
              <a:t>____________</a:t>
            </a:r>
            <a:endParaRPr lang="en-US" u="sng" dirty="0"/>
          </a:p>
          <a:p>
            <a:r>
              <a:rPr lang="en-US" dirty="0"/>
              <a:t>must / wear / a helmet / cyclists </a:t>
            </a:r>
          </a:p>
          <a:p>
            <a:pPr marL="0" indent="0">
              <a:buNone/>
            </a:pPr>
            <a:r>
              <a:rPr lang="es-MX" u="sng" dirty="0"/>
              <a:t>_</a:t>
            </a:r>
            <a:r>
              <a:rPr lang="es-MX" u="sng" dirty="0" err="1"/>
              <a:t>Cyclists_must</a:t>
            </a:r>
            <a:r>
              <a:rPr lang="es-MX" u="sng" dirty="0"/>
              <a:t> </a:t>
            </a:r>
            <a:r>
              <a:rPr lang="es-MX" u="sng" dirty="0" err="1"/>
              <a:t>wear</a:t>
            </a:r>
            <a:r>
              <a:rPr lang="es-MX" u="sng" dirty="0"/>
              <a:t> a </a:t>
            </a:r>
            <a:r>
              <a:rPr lang="es-MX" u="sng" dirty="0" err="1"/>
              <a:t>helmet</a:t>
            </a:r>
            <a:r>
              <a:rPr lang="es-MX" u="sng" dirty="0"/>
              <a:t>_______</a:t>
            </a:r>
          </a:p>
          <a:p>
            <a:r>
              <a:rPr lang="en-US" dirty="0"/>
              <a:t>must / wear / a helmet / cyclists?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Must</a:t>
            </a:r>
            <a:r>
              <a:rPr lang="es-MX" u="sng" dirty="0"/>
              <a:t> </a:t>
            </a:r>
            <a:r>
              <a:rPr lang="es-MX" u="sng" dirty="0" err="1"/>
              <a:t>cyclist</a:t>
            </a:r>
            <a:r>
              <a:rPr lang="es-MX" u="sng" dirty="0"/>
              <a:t> </a:t>
            </a:r>
            <a:r>
              <a:rPr lang="es-MX" u="sng" dirty="0" err="1"/>
              <a:t>wear</a:t>
            </a:r>
            <a:r>
              <a:rPr lang="es-MX" u="sng" dirty="0"/>
              <a:t> a </a:t>
            </a:r>
            <a:r>
              <a:rPr lang="es-MX" u="sng" dirty="0" err="1"/>
              <a:t>helmet</a:t>
            </a:r>
            <a:r>
              <a:rPr lang="es-MX" u="sng" dirty="0"/>
              <a:t>?______</a:t>
            </a:r>
            <a:endParaRPr lang="en-US" u="sng" dirty="0"/>
          </a:p>
          <a:p>
            <a:r>
              <a:rPr lang="en-US" dirty="0"/>
              <a:t>shouldn't / spend / all day / you / on your phone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you</a:t>
            </a:r>
            <a:r>
              <a:rPr lang="es-MX" u="sng" dirty="0"/>
              <a:t> </a:t>
            </a:r>
            <a:r>
              <a:rPr lang="es-MX" u="sng" dirty="0" err="1"/>
              <a:t>shouldn’t</a:t>
            </a:r>
            <a:r>
              <a:rPr lang="es-MX" u="sng" dirty="0"/>
              <a:t> </a:t>
            </a:r>
            <a:r>
              <a:rPr lang="es-MX" u="sng" dirty="0" err="1"/>
              <a:t>spend</a:t>
            </a:r>
            <a:r>
              <a:rPr lang="es-MX" u="sng" dirty="0"/>
              <a:t> </a:t>
            </a:r>
            <a:r>
              <a:rPr lang="es-MX" u="sng" dirty="0" err="1"/>
              <a:t>all</a:t>
            </a:r>
            <a:r>
              <a:rPr lang="es-MX" u="sng" dirty="0"/>
              <a:t> </a:t>
            </a:r>
            <a:r>
              <a:rPr lang="es-MX" u="sng" dirty="0" err="1"/>
              <a:t>day</a:t>
            </a:r>
            <a:r>
              <a:rPr lang="es-MX" u="sng" dirty="0"/>
              <a:t> </a:t>
            </a:r>
            <a:r>
              <a:rPr lang="es-MX" u="sng" dirty="0" err="1"/>
              <a:t>on</a:t>
            </a:r>
            <a:r>
              <a:rPr lang="es-MX" u="sng" dirty="0"/>
              <a:t> </a:t>
            </a:r>
            <a:r>
              <a:rPr lang="es-MX" u="sng" dirty="0" err="1"/>
              <a:t>your</a:t>
            </a:r>
            <a:r>
              <a:rPr lang="es-MX" u="sng" dirty="0"/>
              <a:t> </a:t>
            </a:r>
            <a:r>
              <a:rPr lang="es-MX" u="sng" dirty="0" err="1"/>
              <a:t>phone</a:t>
            </a:r>
            <a:r>
              <a:rPr lang="es-MX" u="sng" dirty="0"/>
              <a:t>________</a:t>
            </a:r>
            <a:endParaRPr lang="en-US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39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2CB18-ADF7-1B15-CD98-988546FB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Give</a:t>
            </a:r>
            <a:r>
              <a:rPr lang="es-CL" dirty="0"/>
              <a:t> </a:t>
            </a:r>
            <a:r>
              <a:rPr lang="es-CL" dirty="0" err="1"/>
              <a:t>an</a:t>
            </a:r>
            <a:r>
              <a:rPr lang="es-CL" dirty="0"/>
              <a:t> </a:t>
            </a:r>
            <a:r>
              <a:rPr lang="es-CL" dirty="0" err="1"/>
              <a:t>advice</a:t>
            </a:r>
            <a:r>
              <a:rPr lang="es-CL" dirty="0"/>
              <a:t> </a:t>
            </a:r>
            <a:r>
              <a:rPr lang="es-CL" dirty="0" err="1"/>
              <a:t>or</a:t>
            </a:r>
            <a:r>
              <a:rPr lang="es-CL" dirty="0"/>
              <a:t> </a:t>
            </a:r>
            <a:r>
              <a:rPr lang="es-CL" dirty="0" err="1"/>
              <a:t>an</a:t>
            </a:r>
            <a:r>
              <a:rPr lang="es-CL" dirty="0"/>
              <a:t> </a:t>
            </a:r>
            <a:r>
              <a:rPr lang="es-CL" dirty="0" err="1"/>
              <a:t>order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C1FA2-103E-1397-6B63-C0CD1C6F3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friend is riding a bike without a helmet. </a:t>
            </a:r>
          </a:p>
          <a:p>
            <a:pPr marL="0" indent="0">
              <a:buNone/>
            </a:pPr>
            <a:r>
              <a:rPr lang="en-US" u="sng" dirty="0"/>
              <a:t>_you should go with helmet________</a:t>
            </a:r>
          </a:p>
          <a:p>
            <a:pPr marL="0" indent="0">
              <a:buNone/>
            </a:pPr>
            <a:r>
              <a:rPr lang="en-US" dirty="0"/>
              <a:t>Students are using their phones during an English test. </a:t>
            </a:r>
          </a:p>
          <a:p>
            <a:pPr marL="0" indent="0">
              <a:buNone/>
            </a:pPr>
            <a:r>
              <a:rPr lang="en-US" u="sng" dirty="0"/>
              <a:t>_Students must keep off their phones during an English test_____________</a:t>
            </a:r>
          </a:p>
          <a:p>
            <a:pPr marL="0" indent="0">
              <a:buNone/>
            </a:pPr>
            <a:r>
              <a:rPr lang="en-US" u="sng" dirty="0"/>
              <a:t>Students mustn’t use their phones during an English test</a:t>
            </a:r>
            <a:endParaRPr lang="es-CL" u="sng" dirty="0"/>
          </a:p>
        </p:txBody>
      </p:sp>
    </p:spTree>
    <p:extLst>
      <p:ext uri="{BB962C8B-B14F-4D97-AF65-F5344CB8AC3E}">
        <p14:creationId xmlns:p14="http://schemas.microsoft.com/office/powerpoint/2010/main" val="1461024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0CB31-54B0-0F18-7B14-AE96197F3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Give</a:t>
            </a:r>
            <a:r>
              <a:rPr lang="es-CL" dirty="0"/>
              <a:t> </a:t>
            </a:r>
            <a:r>
              <a:rPr lang="es-CL" dirty="0" err="1"/>
              <a:t>advice</a:t>
            </a:r>
            <a:r>
              <a:rPr lang="es-CL" dirty="0"/>
              <a:t> </a:t>
            </a:r>
            <a:r>
              <a:rPr lang="es-CL" dirty="0" err="1"/>
              <a:t>or</a:t>
            </a:r>
            <a:r>
              <a:rPr lang="es-CL" dirty="0"/>
              <a:t> </a:t>
            </a:r>
            <a:r>
              <a:rPr lang="es-CL" dirty="0" err="1"/>
              <a:t>order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8DA70A-43E0-1290-E503-741E188F0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friend is going climbing and he doesn’t have safety equipment. </a:t>
            </a:r>
          </a:p>
          <a:p>
            <a:pPr marL="0" indent="0">
              <a:buNone/>
            </a:pPr>
            <a:r>
              <a:rPr lang="en-US" u="sng" dirty="0"/>
              <a:t>_you must wear safety equipment___</a:t>
            </a:r>
          </a:p>
          <a:p>
            <a:pPr marL="0" indent="0">
              <a:buNone/>
            </a:pPr>
            <a:r>
              <a:rPr lang="en-US" dirty="0"/>
              <a:t>Your friend spends all weekend indoors.</a:t>
            </a:r>
          </a:p>
          <a:p>
            <a:pPr marL="0" indent="0">
              <a:buNone/>
            </a:pPr>
            <a:r>
              <a:rPr lang="en-US" u="sng" dirty="0"/>
              <a:t>_you should go out on weekends_____</a:t>
            </a:r>
          </a:p>
          <a:p>
            <a:pPr marL="0" indent="0">
              <a:buNone/>
            </a:pPr>
            <a:r>
              <a:rPr lang="en-US" dirty="0"/>
              <a:t>Students are running in the school corridors.</a:t>
            </a:r>
          </a:p>
          <a:p>
            <a:pPr marL="0" indent="0">
              <a:buNone/>
            </a:pPr>
            <a:r>
              <a:rPr lang="en-US" u="sng" dirty="0"/>
              <a:t>_Students mustn’t run in the school corridors__</a:t>
            </a:r>
            <a:endParaRPr lang="es-CL" u="sng" dirty="0"/>
          </a:p>
        </p:txBody>
      </p:sp>
    </p:spTree>
    <p:extLst>
      <p:ext uri="{BB962C8B-B14F-4D97-AF65-F5344CB8AC3E}">
        <p14:creationId xmlns:p14="http://schemas.microsoft.com/office/powerpoint/2010/main" val="3549405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bg1">
                    <a:lumMod val="75000"/>
                  </a:schemeClr>
                </a:solidFill>
              </a:rPr>
              <a:t>subjects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I		yo</a:t>
            </a:r>
          </a:p>
          <a:p>
            <a:r>
              <a:rPr lang="es-MX" dirty="0" err="1"/>
              <a:t>You</a:t>
            </a:r>
            <a:r>
              <a:rPr lang="es-MX" dirty="0"/>
              <a:t>	tú</a:t>
            </a:r>
          </a:p>
          <a:p>
            <a:r>
              <a:rPr lang="es-MX" dirty="0"/>
              <a:t>He		él</a:t>
            </a:r>
          </a:p>
          <a:p>
            <a:r>
              <a:rPr lang="es-MX" dirty="0" err="1"/>
              <a:t>She</a:t>
            </a:r>
            <a:r>
              <a:rPr lang="es-MX" dirty="0"/>
              <a:t>	ella</a:t>
            </a:r>
          </a:p>
          <a:p>
            <a:r>
              <a:rPr lang="es-MX" dirty="0" err="1"/>
              <a:t>It</a:t>
            </a:r>
            <a:r>
              <a:rPr lang="es-MX" dirty="0"/>
              <a:t>		esto, esta</a:t>
            </a:r>
          </a:p>
          <a:p>
            <a:r>
              <a:rPr lang="es-MX" dirty="0" err="1"/>
              <a:t>We</a:t>
            </a:r>
            <a:r>
              <a:rPr lang="es-MX" dirty="0"/>
              <a:t>	nosotros, nosotras</a:t>
            </a:r>
          </a:p>
          <a:p>
            <a:r>
              <a:rPr lang="es-MX" dirty="0" err="1"/>
              <a:t>They</a:t>
            </a:r>
            <a:r>
              <a:rPr lang="es-MX" dirty="0"/>
              <a:t>	ellos, ellas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455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26954-6FEB-D539-D25C-B34DEA12B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65747F-619D-342F-C644-39E6DD859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https://www.youtube.com/watch?v=q_TvpiuIGfg</a:t>
            </a:r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99782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Vocabulario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0" dirty="0"/>
              <a:t>&gt; </a:t>
            </a:r>
            <a:r>
              <a:rPr lang="en-US" sz="2800" b="0" u="sng" dirty="0"/>
              <a:t>Sports</a:t>
            </a:r>
            <a:r>
              <a:rPr lang="en-US" sz="2800" b="0" dirty="0"/>
              <a:t>: (play)football, tennis, basketball, volleyball, </a:t>
            </a:r>
          </a:p>
          <a:p>
            <a:pPr marL="0" indent="0">
              <a:buNone/>
            </a:pPr>
            <a:r>
              <a:rPr lang="en-US" sz="2800" b="0" dirty="0"/>
              <a:t>Go running / </a:t>
            </a:r>
            <a:r>
              <a:rPr lang="en-US" sz="2800" b="0" dirty="0">
                <a:solidFill>
                  <a:srgbClr val="FF0000"/>
                </a:solidFill>
              </a:rPr>
              <a:t>run</a:t>
            </a:r>
          </a:p>
          <a:p>
            <a:pPr marL="0" indent="0">
              <a:buNone/>
            </a:pPr>
            <a:r>
              <a:rPr lang="en-US" sz="2800" b="0" dirty="0"/>
              <a:t>Go climbing / </a:t>
            </a:r>
            <a:r>
              <a:rPr lang="en-US" sz="2800" b="0" dirty="0">
                <a:solidFill>
                  <a:srgbClr val="FF0000"/>
                </a:solidFill>
              </a:rPr>
              <a:t>climb</a:t>
            </a:r>
          </a:p>
          <a:p>
            <a:pPr marL="0" indent="0">
              <a:buNone/>
            </a:pPr>
            <a:r>
              <a:rPr lang="en-US" sz="2800" b="0" dirty="0"/>
              <a:t>Go Skateboarding (solo </a:t>
            </a:r>
            <a:r>
              <a:rPr lang="en-US" sz="2800" b="0" dirty="0" err="1"/>
              <a:t>patineta</a:t>
            </a:r>
            <a:r>
              <a:rPr lang="en-US" sz="2800" b="0" dirty="0"/>
              <a:t>)</a:t>
            </a:r>
          </a:p>
          <a:p>
            <a:pPr marL="0" indent="0">
              <a:buNone/>
            </a:pPr>
            <a:r>
              <a:rPr lang="es-MX" sz="2800" b="0" dirty="0" err="1"/>
              <a:t>Go</a:t>
            </a:r>
            <a:r>
              <a:rPr lang="es-MX" sz="2800" b="0" dirty="0"/>
              <a:t> </a:t>
            </a:r>
            <a:r>
              <a:rPr lang="es-MX" sz="2800" b="0" dirty="0" err="1"/>
              <a:t>Skating</a:t>
            </a:r>
            <a:r>
              <a:rPr lang="es-MX" sz="2800" b="0" dirty="0"/>
              <a:t> (cualquiera)</a:t>
            </a:r>
          </a:p>
          <a:p>
            <a:pPr marL="0" indent="0">
              <a:buNone/>
            </a:pPr>
            <a:r>
              <a:rPr lang="es-MX" sz="2800" b="0" dirty="0" err="1"/>
              <a:t>Go</a:t>
            </a:r>
            <a:r>
              <a:rPr lang="es-MX" sz="2800" b="0" dirty="0"/>
              <a:t> </a:t>
            </a:r>
            <a:r>
              <a:rPr lang="es-MX" sz="2800" b="0" dirty="0" err="1"/>
              <a:t>Rollerskating</a:t>
            </a:r>
            <a:r>
              <a:rPr lang="es-MX" sz="2800" b="0" dirty="0"/>
              <a:t> (patines)</a:t>
            </a:r>
          </a:p>
          <a:p>
            <a:pPr marL="0" indent="0">
              <a:buNone/>
            </a:pPr>
            <a:endParaRPr lang="es-MX" sz="2800" b="0" dirty="0"/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(do) aerobics, karate, athletics, gymnastics </a:t>
            </a:r>
          </a:p>
          <a:p>
            <a:pPr marL="0" indent="0">
              <a:buNone/>
            </a:pP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4214758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u="sng" dirty="0">
                <a:solidFill>
                  <a:srgbClr val="000000"/>
                </a:solidFill>
              </a:rPr>
              <a:t>Places related to sports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Court: </a:t>
            </a:r>
            <a:r>
              <a:rPr lang="en-US" sz="2800" b="0" dirty="0" err="1">
                <a:solidFill>
                  <a:srgbClr val="000000"/>
                </a:solidFill>
              </a:rPr>
              <a:t>cancha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Pitch: campo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Stadium: </a:t>
            </a:r>
            <a:r>
              <a:rPr lang="en-US" sz="2800" b="0" dirty="0" err="1">
                <a:solidFill>
                  <a:srgbClr val="000000"/>
                </a:solidFill>
              </a:rPr>
              <a:t>estadio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Track: </a:t>
            </a:r>
            <a:r>
              <a:rPr lang="en-US" sz="2800" b="0" dirty="0" err="1">
                <a:solidFill>
                  <a:srgbClr val="000000"/>
                </a:solidFill>
              </a:rPr>
              <a:t>pista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Swimming Pool / pool: </a:t>
            </a:r>
            <a:r>
              <a:rPr lang="en-US" sz="2800" b="0" dirty="0" err="1">
                <a:solidFill>
                  <a:srgbClr val="000000"/>
                </a:solidFill>
              </a:rPr>
              <a:t>Piscina</a:t>
            </a:r>
            <a:endParaRPr lang="en-US" sz="2800" b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353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dirty="0">
                <a:solidFill>
                  <a:srgbClr val="000000"/>
                </a:solidFill>
              </a:rPr>
              <a:t>&gt; </a:t>
            </a:r>
            <a:r>
              <a:rPr lang="en-US" sz="2800" b="0" u="sng" dirty="0">
                <a:solidFill>
                  <a:srgbClr val="000000"/>
                </a:solidFill>
              </a:rPr>
              <a:t>Free time activities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go dancing/camping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 board games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Collect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read books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 console games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surf the net.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32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Vocabulario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14400"/>
            <a:ext cx="8001000" cy="5410200"/>
          </a:xfrm>
        </p:spPr>
        <p:txBody>
          <a:bodyPr/>
          <a:lstStyle/>
          <a:p>
            <a:r>
              <a:rPr lang="en-US" sz="2800" b="0" dirty="0"/>
              <a:t>&gt; </a:t>
            </a:r>
            <a:r>
              <a:rPr lang="en-US" sz="2800" b="0" u="sng" dirty="0"/>
              <a:t>Adjectives to describe sports: </a:t>
            </a:r>
          </a:p>
          <a:p>
            <a:pPr marL="0" indent="0">
              <a:buNone/>
            </a:pPr>
            <a:endParaRPr lang="en-US" sz="2800" b="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47664" y="-5994756"/>
            <a:ext cx="1938351" cy="1228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exciting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interesting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amazing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MX" altLang="en-US" sz="2400" dirty="0" err="1">
                <a:latin typeface="Arial" panose="020B0604020202020204" pitchFamily="34" charset="0"/>
              </a:rPr>
              <a:t>cool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difficult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relaxing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dangerous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boring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tiring </a:t>
            </a:r>
          </a:p>
        </p:txBody>
      </p:sp>
    </p:spTree>
    <p:extLst>
      <p:ext uri="{BB962C8B-B14F-4D97-AF65-F5344CB8AC3E}">
        <p14:creationId xmlns:p14="http://schemas.microsoft.com/office/powerpoint/2010/main" val="417126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&gt; </a:t>
            </a:r>
            <a:r>
              <a:rPr lang="en-US" b="0" u="sng" dirty="0"/>
              <a:t>Sports equipment</a:t>
            </a:r>
            <a:r>
              <a:rPr lang="en-US" b="0" dirty="0"/>
              <a:t>: </a:t>
            </a:r>
          </a:p>
          <a:p>
            <a:pPr marL="0" indent="0">
              <a:buNone/>
            </a:pPr>
            <a:r>
              <a:rPr lang="en-US" b="0" dirty="0"/>
              <a:t>Sneakers: </a:t>
            </a:r>
            <a:r>
              <a:rPr lang="en-US" b="0" dirty="0" err="1"/>
              <a:t>zapatillas</a:t>
            </a:r>
            <a:endParaRPr lang="en-US" b="0" dirty="0"/>
          </a:p>
          <a:p>
            <a:pPr marL="0" indent="0">
              <a:buNone/>
            </a:pPr>
            <a:r>
              <a:rPr lang="en-US" b="0" dirty="0"/>
              <a:t>Ball: pelota</a:t>
            </a:r>
          </a:p>
          <a:p>
            <a:pPr marL="0" indent="0">
              <a:buNone/>
            </a:pPr>
            <a:r>
              <a:rPr lang="en-US" b="0" dirty="0"/>
              <a:t>Bat: bate</a:t>
            </a:r>
          </a:p>
          <a:p>
            <a:pPr marL="0" indent="0">
              <a:buNone/>
            </a:pPr>
            <a:r>
              <a:rPr lang="en-US" b="0" dirty="0"/>
              <a:t>Stick: </a:t>
            </a:r>
            <a:r>
              <a:rPr lang="en-US" b="0" dirty="0" err="1"/>
              <a:t>palo</a:t>
            </a:r>
            <a:r>
              <a:rPr lang="en-US" b="0" dirty="0"/>
              <a:t> (golf)</a:t>
            </a:r>
          </a:p>
          <a:p>
            <a:pPr marL="0" indent="0">
              <a:buNone/>
            </a:pPr>
            <a:r>
              <a:rPr lang="en-US" b="0" dirty="0"/>
              <a:t>Helmet: </a:t>
            </a:r>
            <a:r>
              <a:rPr lang="en-US" b="0" dirty="0" err="1"/>
              <a:t>casco</a:t>
            </a:r>
            <a:r>
              <a:rPr lang="en-US" b="0" dirty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63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dirty="0">
                <a:solidFill>
                  <a:srgbClr val="000000"/>
                </a:solidFill>
              </a:rPr>
              <a:t>&gt; </a:t>
            </a:r>
            <a:r>
              <a:rPr lang="en-US" sz="2800" b="0" u="sng" dirty="0">
                <a:solidFill>
                  <a:srgbClr val="000000"/>
                </a:solidFill>
              </a:rPr>
              <a:t>People related to sports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Players: </a:t>
            </a:r>
            <a:r>
              <a:rPr lang="en-US" sz="2800" b="0" dirty="0" err="1">
                <a:solidFill>
                  <a:srgbClr val="000000"/>
                </a:solidFill>
              </a:rPr>
              <a:t>jugadores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Referee: </a:t>
            </a:r>
            <a:r>
              <a:rPr lang="en-US" sz="2800" b="0" dirty="0" err="1">
                <a:solidFill>
                  <a:srgbClr val="000000"/>
                </a:solidFill>
              </a:rPr>
              <a:t>arbitro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Spectators: </a:t>
            </a:r>
            <a:r>
              <a:rPr lang="en-US" sz="2800" b="0" dirty="0" err="1">
                <a:solidFill>
                  <a:srgbClr val="000000"/>
                </a:solidFill>
              </a:rPr>
              <a:t>espectadores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Winner: </a:t>
            </a:r>
            <a:r>
              <a:rPr lang="en-US" sz="2800" b="0" dirty="0" err="1">
                <a:solidFill>
                  <a:srgbClr val="000000"/>
                </a:solidFill>
              </a:rPr>
              <a:t>ganador</a:t>
            </a:r>
            <a:r>
              <a:rPr lang="en-US" sz="2800" b="0" dirty="0">
                <a:solidFill>
                  <a:srgbClr val="000000"/>
                </a:solidFill>
              </a:rPr>
              <a:t> (</a:t>
            </a:r>
            <a:r>
              <a:rPr lang="en-US" sz="2800" b="0" dirty="0" err="1">
                <a:solidFill>
                  <a:srgbClr val="000000"/>
                </a:solidFill>
              </a:rPr>
              <a:t>ra</a:t>
            </a:r>
            <a:r>
              <a:rPr lang="en-US" sz="2800" b="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Loser: </a:t>
            </a:r>
            <a:r>
              <a:rPr lang="en-US" sz="2800" b="0" dirty="0" err="1">
                <a:solidFill>
                  <a:srgbClr val="000000"/>
                </a:solidFill>
              </a:rPr>
              <a:t>perdedores</a:t>
            </a:r>
            <a:r>
              <a:rPr lang="en-US" sz="2800" b="0" dirty="0">
                <a:solidFill>
                  <a:srgbClr val="000000"/>
                </a:solidFill>
              </a:rPr>
              <a:t> (</a:t>
            </a:r>
            <a:r>
              <a:rPr lang="en-US" sz="2800" b="0" dirty="0" err="1">
                <a:solidFill>
                  <a:srgbClr val="000000"/>
                </a:solidFill>
              </a:rPr>
              <a:t>ras</a:t>
            </a:r>
            <a:r>
              <a:rPr lang="en-US" sz="2800" b="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Team: </a:t>
            </a:r>
            <a:r>
              <a:rPr lang="en-US" sz="2800" b="0" dirty="0" err="1">
                <a:solidFill>
                  <a:srgbClr val="000000"/>
                </a:solidFill>
              </a:rPr>
              <a:t>equipo</a:t>
            </a:r>
            <a:endParaRPr lang="en-US" sz="2800" b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81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30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rgbClr val="027FD4"/>
                </a:solidFill>
              </a:rPr>
              <a:t>Round 1 </a:t>
            </a:r>
            <a:endParaRPr lang="en-US" dirty="0">
              <a:solidFill>
                <a:srgbClr val="027FD4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dirty="0"/>
              <a:t>Write 3 sports.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2 sports equipment.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1 place related to sports.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1 person related to sports.</a:t>
            </a: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890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30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Round 2 </a:t>
            </a:r>
            <a:r>
              <a:rPr lang="en-US" dirty="0"/>
              <a:t>– Free Time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2 free time activities. 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1 activity you like. 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1 activity you don't like.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94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30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Round 3 </a:t>
            </a:r>
            <a:r>
              <a:rPr lang="en-US" dirty="0"/>
              <a:t>– Adverbs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2 adjectives. 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1 adjective that means “</a:t>
            </a:r>
            <a:r>
              <a:rPr lang="en-US" dirty="0" err="1"/>
              <a:t>desafiante</a:t>
            </a:r>
            <a:r>
              <a:rPr lang="en-US" dirty="0"/>
              <a:t>" 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1 adjective that means "</a:t>
            </a:r>
            <a:r>
              <a:rPr lang="en-US" dirty="0" err="1"/>
              <a:t>relajante</a:t>
            </a:r>
            <a:r>
              <a:rPr lang="en-US" dirty="0"/>
              <a:t>"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6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701" y="332656"/>
            <a:ext cx="8001000" cy="914400"/>
          </a:xfrm>
        </p:spPr>
        <p:txBody>
          <a:bodyPr/>
          <a:lstStyle/>
          <a:p>
            <a:r>
              <a:rPr lang="en-US" dirty="0">
                <a:solidFill>
                  <a:srgbClr val="0987CD"/>
                </a:solidFill>
              </a:rPr>
              <a:t>Write 4 different sentences using:</a:t>
            </a:r>
            <a:br>
              <a:rPr lang="en-US" dirty="0">
                <a:solidFill>
                  <a:srgbClr val="0987CD"/>
                </a:solidFill>
              </a:rPr>
            </a:br>
            <a:endParaRPr lang="en-US" dirty="0">
              <a:solidFill>
                <a:srgbClr val="0987CD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0" dirty="0"/>
              <a:t>A different </a:t>
            </a:r>
            <a:r>
              <a:rPr lang="en-US" b="0" dirty="0">
                <a:solidFill>
                  <a:schemeClr val="bg1">
                    <a:lumMod val="75000"/>
                  </a:schemeClr>
                </a:solidFill>
              </a:rPr>
              <a:t>sport</a:t>
            </a:r>
            <a:r>
              <a:rPr lang="en-US" b="0" dirty="0"/>
              <a:t> in each sentence and a different </a:t>
            </a:r>
            <a:r>
              <a:rPr lang="en-US" b="0" dirty="0">
                <a:solidFill>
                  <a:schemeClr val="bg1">
                    <a:lumMod val="75000"/>
                  </a:schemeClr>
                </a:solidFill>
              </a:rPr>
              <a:t>adjective</a:t>
            </a:r>
          </a:p>
          <a:p>
            <a:pPr marL="0" indent="0">
              <a:buNone/>
            </a:pPr>
            <a:r>
              <a:rPr lang="es-MX" b="0" dirty="0"/>
              <a:t>1 </a:t>
            </a:r>
            <a:r>
              <a:rPr lang="es-MX" b="0" dirty="0" err="1"/>
              <a:t>football</a:t>
            </a:r>
            <a:r>
              <a:rPr lang="es-MX" b="0" dirty="0"/>
              <a:t> </a:t>
            </a:r>
            <a:r>
              <a:rPr lang="es-MX" b="0" dirty="0" err="1"/>
              <a:t>is</a:t>
            </a:r>
            <a:r>
              <a:rPr lang="es-MX" b="0" dirty="0"/>
              <a:t> </a:t>
            </a:r>
            <a:r>
              <a:rPr lang="es-MX" b="0" dirty="0" err="1"/>
              <a:t>fun</a:t>
            </a:r>
            <a:endParaRPr lang="es-MX" b="0" dirty="0"/>
          </a:p>
          <a:p>
            <a:pPr marL="0" indent="0">
              <a:buNone/>
            </a:pPr>
            <a:r>
              <a:rPr lang="es-MX" b="0" dirty="0"/>
              <a:t>2 </a:t>
            </a:r>
            <a:r>
              <a:rPr lang="es-MX" b="0" dirty="0" err="1"/>
              <a:t>basquetball</a:t>
            </a:r>
            <a:r>
              <a:rPr lang="es-MX" b="0" dirty="0"/>
              <a:t> </a:t>
            </a:r>
            <a:r>
              <a:rPr lang="es-MX" b="0" dirty="0" err="1"/>
              <a:t>is</a:t>
            </a:r>
            <a:r>
              <a:rPr lang="es-MX" b="0" dirty="0"/>
              <a:t> </a:t>
            </a:r>
            <a:r>
              <a:rPr lang="es-MX" b="0" dirty="0" err="1"/>
              <a:t>boring</a:t>
            </a:r>
            <a:endParaRPr lang="es-MX" b="0" dirty="0"/>
          </a:p>
          <a:p>
            <a:pPr marL="0" indent="0">
              <a:buNone/>
            </a:pPr>
            <a:r>
              <a:rPr lang="es-MX" b="0" dirty="0"/>
              <a:t>3</a:t>
            </a:r>
          </a:p>
          <a:p>
            <a:pPr marL="0" indent="0">
              <a:buNone/>
            </a:pPr>
            <a:r>
              <a:rPr lang="es-MX" b="0" dirty="0"/>
              <a:t>4</a:t>
            </a:r>
          </a:p>
          <a:p>
            <a:pPr marL="0" indent="0">
              <a:buNone/>
            </a:pPr>
            <a:endParaRPr lang="en-US" b="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9" y="5083371"/>
            <a:ext cx="1619672" cy="164868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E40B9FC-FE24-77B7-6E51-CC3F6207BFAC}"/>
              </a:ext>
            </a:extLst>
          </p:cNvPr>
          <p:cNvSpPr txBox="1"/>
          <p:nvPr/>
        </p:nvSpPr>
        <p:spPr>
          <a:xfrm>
            <a:off x="282350" y="5602014"/>
            <a:ext cx="16973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highlight>
                  <a:srgbClr val="FFFF00"/>
                </a:highlight>
                <a:latin typeface="Bahnschrift SemiBold SemiConden" panose="020B0502040204020203" pitchFamily="34" charset="0"/>
              </a:rPr>
              <a:t>30</a:t>
            </a:r>
          </a:p>
          <a:p>
            <a:r>
              <a:rPr lang="es-ES" sz="3200" dirty="0">
                <a:highlight>
                  <a:srgbClr val="FFFF00"/>
                </a:highlight>
                <a:latin typeface="Bahnschrift SemiBold SemiConden" panose="020B0502040204020203" pitchFamily="34" charset="0"/>
              </a:rPr>
              <a:t>seconds</a:t>
            </a:r>
            <a:endParaRPr lang="es-CL" sz="3200" dirty="0">
              <a:highlight>
                <a:srgbClr val="FFFF00"/>
              </a:highlight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616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Your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own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 opinión *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dirty="0"/>
              <a:t>Complete the sentences:</a:t>
            </a:r>
          </a:p>
          <a:p>
            <a:pPr marL="0" indent="0">
              <a:buNone/>
            </a:pPr>
            <a:r>
              <a:rPr lang="en-US" sz="2800" b="0" dirty="0"/>
              <a:t>My favorite sport is </a:t>
            </a:r>
            <a:r>
              <a:rPr lang="en-US" sz="2800" b="0" u="sng" dirty="0"/>
              <a:t>__do gymnastics__</a:t>
            </a:r>
            <a:r>
              <a:rPr lang="en-US" sz="2800" b="0" dirty="0"/>
              <a:t> because it is </a:t>
            </a:r>
            <a:r>
              <a:rPr lang="en-US" sz="2800" b="0" u="sng" dirty="0"/>
              <a:t>_challenging___.</a:t>
            </a:r>
            <a:r>
              <a:rPr lang="en-US" sz="2800" b="0" dirty="0"/>
              <a:t> </a:t>
            </a:r>
          </a:p>
          <a:p>
            <a:pPr marL="0" indent="0">
              <a:buNone/>
            </a:pPr>
            <a:r>
              <a:rPr lang="en-US" sz="2800" b="0" dirty="0"/>
              <a:t>I think </a:t>
            </a:r>
            <a:r>
              <a:rPr lang="en-US" sz="2800" b="0" u="sng" dirty="0"/>
              <a:t>_</a:t>
            </a:r>
            <a:r>
              <a:rPr lang="en-US" sz="2800" b="0" u="sng" dirty="0" err="1"/>
              <a:t>basquetball</a:t>
            </a:r>
            <a:r>
              <a:rPr lang="en-US" sz="2800" b="0" u="sng" dirty="0"/>
              <a:t>__</a:t>
            </a:r>
            <a:r>
              <a:rPr lang="en-US" sz="2800" b="0" dirty="0"/>
              <a:t> is boring. </a:t>
            </a:r>
          </a:p>
          <a:p>
            <a:pPr marL="0" indent="0">
              <a:buNone/>
            </a:pPr>
            <a:r>
              <a:rPr lang="en-US" sz="2800" b="0" dirty="0"/>
              <a:t>I think </a:t>
            </a:r>
            <a:r>
              <a:rPr lang="en-US" sz="2800" b="0" u="sng" dirty="0"/>
              <a:t>_cycling_</a:t>
            </a:r>
            <a:r>
              <a:rPr lang="en-US" sz="2800" b="0" dirty="0"/>
              <a:t> is exciting. </a:t>
            </a:r>
          </a:p>
          <a:p>
            <a:pPr marL="0" indent="0">
              <a:buNone/>
            </a:pPr>
            <a:r>
              <a:rPr lang="en-US" sz="2800" b="0" u="sng" dirty="0"/>
              <a:t>football</a:t>
            </a:r>
            <a:r>
              <a:rPr lang="en-US" sz="2800" b="0" dirty="0"/>
              <a:t>__ is the most difficult sport. </a:t>
            </a:r>
          </a:p>
          <a:p>
            <a:pPr marL="0" indent="0">
              <a:buNone/>
            </a:pPr>
            <a:r>
              <a:rPr lang="en-US" sz="2800" b="0" u="sng" dirty="0"/>
              <a:t>_go swimming__</a:t>
            </a:r>
            <a:r>
              <a:rPr lang="en-US" sz="2800" b="0" dirty="0"/>
              <a:t> is the most relaxing sport. </a:t>
            </a:r>
          </a:p>
          <a:p>
            <a:pPr marL="0" indent="0">
              <a:buNone/>
            </a:pPr>
            <a:r>
              <a:rPr lang="en-US" sz="2800" b="0" dirty="0"/>
              <a:t> </a:t>
            </a:r>
          </a:p>
          <a:p>
            <a:pPr marL="0" indent="0">
              <a:buNone/>
            </a:pPr>
            <a:r>
              <a:rPr lang="en-US" sz="2800" b="0" u="sng" dirty="0"/>
              <a:t>_listen to music in English and sing it with the lyrics_</a:t>
            </a:r>
            <a:r>
              <a:rPr lang="en-US" sz="2800" b="0" dirty="0"/>
              <a:t> is the most enjoyable free time activity.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80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609D7-10BF-6097-6D9E-021631614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b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b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lang="en-US" sz="3200" b="1" u="sng" dirty="0">
                <a:solidFill>
                  <a:srgbClr val="CC9900">
                    <a:lumMod val="75000"/>
                  </a:srgbClr>
                </a:solidFill>
                <a:latin typeface="Britannic Bold" panose="020B0903060703020204" pitchFamily="34" charset="0"/>
                <a:ea typeface="+mn-ea"/>
                <a:cs typeface="Arial"/>
              </a:rPr>
              <a:t>EXPRESARSE SOBRE DEPORTES *</a:t>
            </a:r>
            <a:b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endParaRPr lang="es-C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327C67-5667-40E2-DE50-619EB4BC8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Examples:</a:t>
            </a:r>
          </a:p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skating is fun</a:t>
            </a:r>
          </a:p>
          <a:p>
            <a:pPr marL="0" indent="0">
              <a:buNone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CC9900">
                  <a:lumMod val="75000"/>
                </a:srgbClr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tennis is boring </a:t>
            </a:r>
          </a:p>
          <a:p>
            <a:pPr marL="0" indent="0">
              <a:buNone/>
            </a:pPr>
            <a:endParaRPr lang="en-US" sz="2400" b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marL="0" indent="0">
              <a:buNone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1ro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buscar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significado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adjetivos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indent="0">
              <a:buNone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/>
                <a:ea typeface="+mj-ea"/>
                <a:cs typeface="Arial"/>
              </a:rPr>
              <a:t>2do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crear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3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oraciones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cada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uno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expresando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sus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gustos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sobre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lo que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piensan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de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los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deportes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, sin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repetir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adjetivos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781990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Theme 8">
      <a:dk1>
        <a:srgbClr val="000000"/>
      </a:dk1>
      <a:lt1>
        <a:srgbClr val="CC9900"/>
      </a:lt1>
      <a:dk2>
        <a:srgbClr val="FBBC09"/>
      </a:dk2>
      <a:lt2>
        <a:srgbClr val="666633"/>
      </a:lt2>
      <a:accent1>
        <a:srgbClr val="339933"/>
      </a:accent1>
      <a:accent2>
        <a:srgbClr val="800000"/>
      </a:accent2>
      <a:accent3>
        <a:srgbClr val="E2CAAA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 Theme">
      <a:majorFont>
        <a:latin typeface="Impact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CC9900"/>
        </a:lt1>
        <a:dk2>
          <a:srgbClr val="FBBC09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E2CAAA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3.xml><?xml version="1.0" encoding="utf-8"?>
<a:theme xmlns:a="http://schemas.openxmlformats.org/drawingml/2006/main" name="1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4.xml><?xml version="1.0" encoding="utf-8"?>
<a:theme xmlns:a="http://schemas.openxmlformats.org/drawingml/2006/main" name="2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F1010-27C6-4AEC-9101-E04F0DFBF8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 de diseño para deportes extremos</Template>
  <TotalTime>1982</TotalTime>
  <Words>1794</Words>
  <Application>Microsoft Office PowerPoint</Application>
  <PresentationFormat>Presentación en pantalla (4:3)</PresentationFormat>
  <Paragraphs>283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34</vt:i4>
      </vt:variant>
    </vt:vector>
  </HeadingPairs>
  <TitlesOfParts>
    <vt:vector size="46" baseType="lpstr">
      <vt:lpstr>Agency FB</vt:lpstr>
      <vt:lpstr>Arial</vt:lpstr>
      <vt:lpstr>Bahnschrift SemiBold SemiConden</vt:lpstr>
      <vt:lpstr>Bauhaus 93</vt:lpstr>
      <vt:lpstr>Britannic Bold</vt:lpstr>
      <vt:lpstr>Gill Sans MT</vt:lpstr>
      <vt:lpstr>Google Sans</vt:lpstr>
      <vt:lpstr>Impact</vt:lpstr>
      <vt:lpstr>Tema de Office</vt:lpstr>
      <vt:lpstr>Insignia</vt:lpstr>
      <vt:lpstr>1_Insignia</vt:lpstr>
      <vt:lpstr>2_Insignia</vt:lpstr>
      <vt:lpstr>SPORTS AND FREE TIME ACTIVITIES</vt:lpstr>
      <vt:lpstr>OBJECTIVES</vt:lpstr>
      <vt:lpstr>Conocimientos </vt:lpstr>
      <vt:lpstr>Conocimientos</vt:lpstr>
      <vt:lpstr>SHOULD and MUST</vt:lpstr>
      <vt:lpstr>EASY RULES</vt:lpstr>
      <vt:lpstr>EDUCATIONAL LINKS</vt:lpstr>
      <vt:lpstr>¿Cómo distinguirlos?</vt:lpstr>
      <vt:lpstr>MUST = DEBER</vt:lpstr>
      <vt:lpstr>MUST NOT (MUSN’T) = NO DEBERIA</vt:lpstr>
      <vt:lpstr>SHOULD = DEBERÍA</vt:lpstr>
      <vt:lpstr>SHOULD NOT (SHOULDN’T) = NO DEBERÍA</vt:lpstr>
      <vt:lpstr>Write Advice or Obligation</vt:lpstr>
      <vt:lpstr>  Complete with should or must </vt:lpstr>
      <vt:lpstr>Complete with shouldn't or mustn't</vt:lpstr>
      <vt:lpstr>Choose the correct answer</vt:lpstr>
      <vt:lpstr>Make sentences</vt:lpstr>
      <vt:lpstr>Make sentences</vt:lpstr>
      <vt:lpstr>Give an advice or an order</vt:lpstr>
      <vt:lpstr>Give advice or order</vt:lpstr>
      <vt:lpstr>subjects</vt:lpstr>
      <vt:lpstr>Presentación de PowerPoint</vt:lpstr>
      <vt:lpstr>Vocabulario</vt:lpstr>
      <vt:lpstr>vocabulary</vt:lpstr>
      <vt:lpstr>Vocabulary</vt:lpstr>
      <vt:lpstr>Vocabulario</vt:lpstr>
      <vt:lpstr>Vocabulary</vt:lpstr>
      <vt:lpstr>Vocabulary</vt:lpstr>
      <vt:lpstr>30 Seconds Challenge</vt:lpstr>
      <vt:lpstr>30 Seconds Challenge</vt:lpstr>
      <vt:lpstr>30 Seconds Challenge</vt:lpstr>
      <vt:lpstr>Write 4 different sentences using: </vt:lpstr>
      <vt:lpstr>Your own opinión *</vt:lpstr>
      <vt:lpstr>  EXPRESARSE SOBRE DEPORTES *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AND FREE TIME ACTIVITIES</dc:title>
  <dc:subject/>
  <dc:creator>dell</dc:creator>
  <cp:keywords/>
  <dc:description/>
  <cp:lastModifiedBy>Mari Paz Alvarez</cp:lastModifiedBy>
  <cp:revision>39</cp:revision>
  <dcterms:created xsi:type="dcterms:W3CDTF">2026-07-06T02:36:56Z</dcterms:created>
  <dcterms:modified xsi:type="dcterms:W3CDTF">2026-08-10T14:58:50Z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TC010902863082</vt:lpwstr>
  </property>
</Properties>
</file>