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B597C0-122B-D161-48B8-774759EC9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FE0310E-BA85-1619-AB8F-CC74DB5A94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0B6C9C-B0C3-9994-E1FE-061616B2D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58668-1786-4168-A4E7-0BAC45887E85}" type="datetimeFigureOut">
              <a:rPr lang="es-CL" smtClean="0"/>
              <a:t>27-07-2026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E2CE26-D08B-28B2-A69C-B752F5D0E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5DFA68-A500-44F0-6E61-2A13552EF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E9DA-BD91-4CC9-917E-97F9FAA57E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03877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08E21B-91A7-7689-40E8-BE80BE56D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2C2289-C099-B0D0-D60C-0F61A4511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E87019-F989-B994-D147-678433D90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58668-1786-4168-A4E7-0BAC45887E85}" type="datetimeFigureOut">
              <a:rPr lang="es-CL" smtClean="0"/>
              <a:t>27-07-2026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BA3C0F-A2F5-0909-6465-64F5B9463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D700C7-17FB-B91D-8FD7-A65FE9129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E9DA-BD91-4CC9-917E-97F9FAA57E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6807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CBE0F1-689A-0F9B-ED0C-87E61D66B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B57384A-21A3-837C-9886-7FEB1C03E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87FF70-908E-E05E-5298-4B0698A9D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58668-1786-4168-A4E7-0BAC45887E85}" type="datetimeFigureOut">
              <a:rPr lang="es-CL" smtClean="0"/>
              <a:t>27-07-2026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D13C97-0324-59A9-5A67-E92F28FD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B9FDE6-A102-A9F5-DC85-C2898BCB7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E9DA-BD91-4CC9-917E-97F9FAA57E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7407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0CB148-3F5D-6536-DFE3-5EA81960E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E9BB98-42DA-8A51-EF80-ED27C9CECB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866C68B-3415-1B18-7C4D-4BC981B5C2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7FE77B-863D-B59A-8479-BA801EEB7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58668-1786-4168-A4E7-0BAC45887E85}" type="datetimeFigureOut">
              <a:rPr lang="es-CL" smtClean="0"/>
              <a:t>27-07-2026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12CB71-7AED-FB93-5911-178EDBF17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ACA27F-8D37-92DD-A3FF-5F21D5ED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E9DA-BD91-4CC9-917E-97F9FAA57E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92884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550B59-0D53-5BD7-7405-AFEB8DF96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C9B6BDB-F366-ED7E-8E56-E93019BEF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9E4CB29-8319-E6C1-7196-B96B1CDBCE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7CB4D07-F982-BF46-3EA0-979E924F72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E096F7C-56E4-5B8E-F6E9-F992D26355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5E6A933-71B7-7FBF-E34C-A4ECD65E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58668-1786-4168-A4E7-0BAC45887E85}" type="datetimeFigureOut">
              <a:rPr lang="es-CL" smtClean="0"/>
              <a:t>27-07-2026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45CD27B-FC6D-4D98-2437-4AF9ED76F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B61788-D670-32F7-7E4A-9F86BFF11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E9DA-BD91-4CC9-917E-97F9FAA57E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59787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A60721-D6E8-BCA4-8EC5-A9E1FFEC5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91A8E39-9FB3-143F-E4BE-A2B3181DE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58668-1786-4168-A4E7-0BAC45887E85}" type="datetimeFigureOut">
              <a:rPr lang="es-CL" smtClean="0"/>
              <a:t>27-07-2026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8DD923B-956C-4D6A-6B7B-C98034722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5FEF25-8A2C-09B7-C3AC-7C7610792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E9DA-BD91-4CC9-917E-97F9FAA57E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94159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C74997E-ACFC-EDEF-5655-B46885CE9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58668-1786-4168-A4E7-0BAC45887E85}" type="datetimeFigureOut">
              <a:rPr lang="es-CL" smtClean="0"/>
              <a:t>27-07-2026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8FAF4EF-4DB4-336C-BC9D-9526EA342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3EDE5B0-82DF-5EFA-E14B-6A0C4E422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E9DA-BD91-4CC9-917E-97F9FAA57E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1381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70875F-7F68-F7B8-079A-E1C9D1CAD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188D2E-3B63-36C4-12A2-40F8E0C50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CF96433-7BC6-C218-FEAC-5A8033CD1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49FD01-BB94-AD4C-9570-99B8802D9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58668-1786-4168-A4E7-0BAC45887E85}" type="datetimeFigureOut">
              <a:rPr lang="es-CL" smtClean="0"/>
              <a:t>27-07-2026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D63BE88-242A-2DA7-2B16-D32289D55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6D5B14B-FEDA-9D3B-8FFB-4D318AFA1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E9DA-BD91-4CC9-917E-97F9FAA57E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75540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948BB-9CCC-2112-FC71-D8E25EE7F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6C3806A-7C12-80F3-F332-02BD21993D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410958-366A-64BA-40AE-0CB544D8E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4F6336B-031C-9363-155B-023997292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58668-1786-4168-A4E7-0BAC45887E85}" type="datetimeFigureOut">
              <a:rPr lang="es-CL" smtClean="0"/>
              <a:t>27-07-2026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EFAAEA-3293-8888-4548-4152780DB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B2E765-7CB3-D3CE-B3C7-7F8C5C7A9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E9DA-BD91-4CC9-917E-97F9FAA57E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59046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3556EB-521D-8621-3D55-467315BAA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9C63BB4-89EB-A55F-D654-46476CCD17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C42AE3-7C81-630E-5C78-58548ADEB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58668-1786-4168-A4E7-0BAC45887E85}" type="datetimeFigureOut">
              <a:rPr lang="es-CL" smtClean="0"/>
              <a:t>27-07-2026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1555ED-3435-E1C1-6FD1-798C95E21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2BBD70-7425-CDF2-278A-661A06DF7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E9DA-BD91-4CC9-917E-97F9FAA57E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5186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18F5480-9870-89D7-8685-9F295E7B9A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63F050-C58D-A00B-FFF1-5DD041E33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D9B842-D3B5-550A-36CD-A3E522A8D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58668-1786-4168-A4E7-0BAC45887E85}" type="datetimeFigureOut">
              <a:rPr lang="es-CL" smtClean="0"/>
              <a:t>27-07-2026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F69CAE-062E-F67A-6C17-AAD63BD2C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CCBE23-475C-116C-C7E0-D27133A6D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E9DA-BD91-4CC9-917E-97F9FAA57E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1477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A40A1EB-0216-F32B-5685-54E1C897D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A817B9-6505-129E-BBA5-AC1F67358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F26A14-27BC-1F4B-44EB-546EC39FE2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358668-1786-4168-A4E7-0BAC45887E85}" type="datetimeFigureOut">
              <a:rPr lang="es-CL" smtClean="0"/>
              <a:t>27-07-2026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30BC02-59E3-6C4E-FF26-7C9060B45E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777E37-904F-3011-1576-8E7D6E52A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BAE9DA-BD91-4CC9-917E-97F9FAA57E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1935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B46D1D-26B0-7EC9-A9E3-98A9CDD2ED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39574"/>
          </a:xfrm>
        </p:spPr>
        <p:txBody>
          <a:bodyPr/>
          <a:lstStyle/>
          <a:p>
            <a:r>
              <a:rPr kumimoji="0" lang="es-CL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Taller PAES M1</a:t>
            </a:r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44A8DF-2336-BD01-BD2C-0B54F5B4B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54442"/>
            <a:ext cx="9144000" cy="2803358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Clase 7: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Repaso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Factorizacion</a:t>
            </a:r>
            <a:r>
              <a:rPr kumimoji="0" lang="es-C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3° y 4° medio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CL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Claudio Chávez T.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662270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5084CA-805D-9DAA-A33B-EC80823CA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FACTORIZACIÓN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62896534-DC71-C9C5-5000-CDA11B6A75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s-CL" b="1" dirty="0"/>
                  <a:t>¿Qué es factorizar?</a:t>
                </a:r>
              </a:p>
              <a:p>
                <a:pPr>
                  <a:buNone/>
                </a:pPr>
                <a:r>
                  <a:rPr lang="es-CL" dirty="0"/>
                  <a:t>Es el proceso </a:t>
                </a:r>
                <a:r>
                  <a:rPr lang="es-CL" b="1" dirty="0"/>
                  <a:t>inverso de desarrollar</a:t>
                </a:r>
                <a:r>
                  <a:rPr lang="es-CL" dirty="0"/>
                  <a:t>.</a:t>
                </a:r>
              </a:p>
              <a:p>
                <a:pPr>
                  <a:buNone/>
                </a:pPr>
                <a:r>
                  <a:rPr lang="es-CL" dirty="0"/>
                  <a:t>Desarrollar: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Factorizar: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−6=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En la PAES, una gran parte del tiempo se pierde cuando se aplica</a:t>
                </a:r>
              </a:p>
              <a:p>
                <a:pPr>
                  <a:buNone/>
                </a:pPr>
                <a:r>
                  <a:rPr lang="es-CL" dirty="0"/>
                  <a:t>un método de factorización incorrecto. La clave está en </a:t>
                </a:r>
                <a:r>
                  <a:rPr lang="es-CL" b="1" dirty="0"/>
                  <a:t>identificar</a:t>
                </a:r>
              </a:p>
              <a:p>
                <a:pPr>
                  <a:buNone/>
                </a:pPr>
                <a:r>
                  <a:rPr lang="es-CL" b="1" dirty="0"/>
                  <a:t>el patrón</a:t>
                </a:r>
                <a:r>
                  <a:rPr lang="es-CL" dirty="0"/>
                  <a:t>.</a:t>
                </a:r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62896534-DC71-C9C5-5000-CDA11B6A75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 b="-294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401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95CAF-5FFA-E27E-E724-BA8D34A74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¿Qué método usar?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Marcador de contenido 3">
                <a:extLst>
                  <a:ext uri="{FF2B5EF4-FFF2-40B4-BE49-F238E27FC236}">
                    <a16:creationId xmlns:a16="http://schemas.microsoft.com/office/drawing/2014/main" id="{BCC92B5F-9D8A-7480-C9D9-77FB2853CEF1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994322579"/>
                  </p:ext>
                </p:extLst>
              </p:nvPr>
            </p:nvGraphicFramePr>
            <p:xfrm>
              <a:off x="838200" y="1475875"/>
              <a:ext cx="10515600" cy="3737812"/>
            </p:xfrm>
            <a:graphic>
              <a:graphicData uri="http://schemas.openxmlformats.org/drawingml/2006/table">
                <a:tbl>
                  <a:tblPr/>
                  <a:tblGrid>
                    <a:gridCol w="5257800">
                      <a:extLst>
                        <a:ext uri="{9D8B030D-6E8A-4147-A177-3AD203B41FA5}">
                          <a16:colId xmlns:a16="http://schemas.microsoft.com/office/drawing/2014/main" val="3100553848"/>
                        </a:ext>
                      </a:extLst>
                    </a:gridCol>
                    <a:gridCol w="5257800">
                      <a:extLst>
                        <a:ext uri="{9D8B030D-6E8A-4147-A177-3AD203B41FA5}">
                          <a16:colId xmlns:a16="http://schemas.microsoft.com/office/drawing/2014/main" val="1747595503"/>
                        </a:ext>
                      </a:extLst>
                    </a:gridCol>
                  </a:tblGrid>
                  <a:tr h="55375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b="1" dirty="0"/>
                            <a:t>Pregunta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b="1" dirty="0"/>
                            <a:t>Método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51292676"/>
                      </a:ext>
                    </a:extLst>
                  </a:tr>
                  <a:tr h="55375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¿Todos los términos tienen un factor común?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Factor común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62011738"/>
                      </a:ext>
                    </a:extLst>
                  </a:tr>
                  <a:tr h="55375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¿Hay cuatro términos?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Agrupación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69364580"/>
                      </a:ext>
                    </a:extLst>
                  </a:tr>
                  <a:tr h="55375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¿Son dos cuadrados restándose?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Diferencia de cuadrados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06693737"/>
                      </a:ext>
                    </a:extLst>
                  </a:tr>
                  <a:tr h="96906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¿Tiene tres términos y el primero y último son cuadrados perfectos?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Trinomio cuadrado perfecto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04291345"/>
                      </a:ext>
                    </a:extLst>
                  </a:tr>
                  <a:tr h="55375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¿Es un trinomio de segundo grado?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Trinomio </a:t>
                          </a:r>
                          <a14:m>
                            <m:oMath xmlns:m="http://schemas.openxmlformats.org/officeDocument/2006/math"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s-CL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CL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s-CL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𝑏𝑥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oMath>
                          </a14:m>
                          <a:endParaRPr lang="es-CL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4796948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Marcador de contenido 3">
                <a:extLst>
                  <a:ext uri="{FF2B5EF4-FFF2-40B4-BE49-F238E27FC236}">
                    <a16:creationId xmlns:a16="http://schemas.microsoft.com/office/drawing/2014/main" id="{BCC92B5F-9D8A-7480-C9D9-77FB2853CEF1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994322579"/>
                  </p:ext>
                </p:extLst>
              </p:nvPr>
            </p:nvGraphicFramePr>
            <p:xfrm>
              <a:off x="838200" y="1475875"/>
              <a:ext cx="10515600" cy="3737812"/>
            </p:xfrm>
            <a:graphic>
              <a:graphicData uri="http://schemas.openxmlformats.org/drawingml/2006/table">
                <a:tbl>
                  <a:tblPr/>
                  <a:tblGrid>
                    <a:gridCol w="5257800">
                      <a:extLst>
                        <a:ext uri="{9D8B030D-6E8A-4147-A177-3AD203B41FA5}">
                          <a16:colId xmlns:a16="http://schemas.microsoft.com/office/drawing/2014/main" val="3100553848"/>
                        </a:ext>
                      </a:extLst>
                    </a:gridCol>
                    <a:gridCol w="5257800">
                      <a:extLst>
                        <a:ext uri="{9D8B030D-6E8A-4147-A177-3AD203B41FA5}">
                          <a16:colId xmlns:a16="http://schemas.microsoft.com/office/drawing/2014/main" val="1747595503"/>
                        </a:ext>
                      </a:extLst>
                    </a:gridCol>
                  </a:tblGrid>
                  <a:tr h="55375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b="1" dirty="0"/>
                            <a:t>Pregunta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b="1" dirty="0"/>
                            <a:t>Método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51292676"/>
                      </a:ext>
                    </a:extLst>
                  </a:tr>
                  <a:tr h="55375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¿Todos los términos tienen un factor común?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Factor común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62011738"/>
                      </a:ext>
                    </a:extLst>
                  </a:tr>
                  <a:tr h="55375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¿Hay cuatro términos?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Agrupación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69364580"/>
                      </a:ext>
                    </a:extLst>
                  </a:tr>
                  <a:tr h="55375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¿Son dos cuadrados restándose?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Diferencia de cuadrados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06693737"/>
                      </a:ext>
                    </a:extLst>
                  </a:tr>
                  <a:tr h="96906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¿Tiene tres términos y el primero y último son cuadrados perfectos?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Trinomio cuadrado perfecto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04291345"/>
                      </a:ext>
                    </a:extLst>
                  </a:tr>
                  <a:tr h="55375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¿Es un trinomio de segundo grado?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s-CL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0000" t="-574725" b="-10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9694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CuadroTexto 5">
            <a:extLst>
              <a:ext uri="{FF2B5EF4-FFF2-40B4-BE49-F238E27FC236}">
                <a16:creationId xmlns:a16="http://schemas.microsoft.com/office/drawing/2014/main" id="{6FD4E06A-3D9A-A43F-2AE5-D54B62A8601F}"/>
              </a:ext>
            </a:extLst>
          </p:cNvPr>
          <p:cNvSpPr txBox="1"/>
          <p:nvPr/>
        </p:nvSpPr>
        <p:spPr>
          <a:xfrm>
            <a:off x="962525" y="5516161"/>
            <a:ext cx="92402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b="1" dirty="0"/>
              <a:t>Regla de oro:</a:t>
            </a:r>
            <a:r>
              <a:rPr lang="es-CL" dirty="0"/>
              <a:t> Siempre prueba primero el </a:t>
            </a:r>
            <a:r>
              <a:rPr lang="es-CL" b="1" dirty="0"/>
              <a:t>factor común</a:t>
            </a:r>
            <a:r>
              <a:rPr lang="es-CL" dirty="0"/>
              <a:t>. Es el método más olvidado y el más frecuente.</a:t>
            </a:r>
          </a:p>
        </p:txBody>
      </p:sp>
    </p:spTree>
    <p:extLst>
      <p:ext uri="{BB962C8B-B14F-4D97-AF65-F5344CB8AC3E}">
        <p14:creationId xmlns:p14="http://schemas.microsoft.com/office/powerpoint/2010/main" val="372701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8F3AA4-9B62-AF2F-B896-B0011BAAC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MÉTODO 1: FACTOR COMÚN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5A7665AB-3E59-330F-99AC-BDC04C064C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>
                  <a:buNone/>
                </a:pPr>
                <a:r>
                  <a:rPr lang="es-CL" dirty="0"/>
                  <a:t>Se extrae el mayor factor que todos los términos tienen en común.</a:t>
                </a:r>
              </a:p>
              <a:p>
                <a:pPr>
                  <a:buNone/>
                </a:pPr>
                <a:r>
                  <a:rPr lang="es-CL" b="1" dirty="0"/>
                  <a:t>Ejemplo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+12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Todos tienen: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s-CL" dirty="0"/>
                  <a:t>6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s-CL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Sacamos el factor: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Comprobación: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=6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                                                               </a:t>
                </a:r>
                <a14:m>
                  <m:oMath xmlns:m="http://schemas.openxmlformats.org/officeDocument/2006/math">
                    <m:r>
                      <a:rPr lang="es-CL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s-CL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s-CL" i="0">
                        <a:latin typeface="Cambria Math" panose="02040503050406030204" pitchFamily="18" charset="0"/>
                      </a:rPr>
                      <m:t>=12</m:t>
                    </m:r>
                    <m:sSup>
                      <m:sSup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s-CL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5A7665AB-3E59-330F-99AC-BDC04C064C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50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109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5EE032-AB16-99BA-9EAC-1B7A5410F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Tip PAES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15B402F2-6FD6-1762-DEF9-1525041877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Extrae el </a:t>
                </a:r>
                <a:r>
                  <a:rPr lang="es-CL" b="1" dirty="0"/>
                  <a:t>máximo</a:t>
                </a:r>
                <a:r>
                  <a:rPr lang="es-CL" dirty="0"/>
                  <a:t> factor común.</a:t>
                </a:r>
              </a:p>
              <a:p>
                <a:pPr>
                  <a:buNone/>
                </a:pPr>
                <a:r>
                  <a:rPr lang="es-CL" dirty="0"/>
                  <a:t>No: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+6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Sí: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Mientras más factorices al inicio (guías, ejercicios), menos trabajo</a:t>
                </a:r>
              </a:p>
              <a:p>
                <a:pPr>
                  <a:buNone/>
                </a:pPr>
                <a:r>
                  <a:rPr lang="es-CL" dirty="0"/>
                  <a:t>tendrás después.</a:t>
                </a:r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15B402F2-6FD6-1762-DEF9-1525041877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280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B371A7-63A7-D510-EAE0-5706B6D0A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3B90E2B9-3EE1-705E-3847-AAEBD9ED99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s-CL" b="1" dirty="0"/>
                  <a:t>Factorizar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−20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+5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b="1" dirty="0"/>
                  <a:t>Paso 1</a:t>
                </a:r>
              </a:p>
              <a:p>
                <a:pPr>
                  <a:buNone/>
                </a:pPr>
                <a:r>
                  <a:rPr lang="es-CL" dirty="0"/>
                  <a:t>Factor común numérico: 5</a:t>
                </a:r>
              </a:p>
              <a:p>
                <a:pPr>
                  <a:buNone/>
                </a:pPr>
                <a:r>
                  <a:rPr lang="es-CL" b="1" dirty="0"/>
                  <a:t>Paso 2</a:t>
                </a:r>
              </a:p>
              <a:p>
                <a:pPr>
                  <a:buNone/>
                </a:pPr>
                <a:r>
                  <a:rPr lang="es-CL" dirty="0"/>
                  <a:t>Factor común literal :</a:t>
                </a:r>
                <a14:m>
                  <m:oMath xmlns:m="http://schemas.openxmlformats.org/officeDocument/2006/math">
                    <m:r>
                      <a:rPr lang="es-CL" b="0" i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s-CL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s-CL" dirty="0"/>
              </a:p>
              <a:p>
                <a:pPr>
                  <a:buNone/>
                </a:pPr>
                <a:endParaRPr lang="es-CL" dirty="0"/>
              </a:p>
              <a:p>
                <a:pPr>
                  <a:buNone/>
                </a:pPr>
                <a:r>
                  <a:rPr lang="es-CL" dirty="0"/>
                  <a:t>Sacamos ambos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3B90E2B9-3EE1-705E-3847-AAEBD9ED99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255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C0560D-DA71-7A79-FBAF-9ADA5F3EF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0BC3DDE1-0C6A-658B-57DB-CCD01C519E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:r>
                  <a:rPr lang="es-CL" dirty="0"/>
                  <a:t>Ahora revisamos si el paréntesis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s-C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s-CL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  <m:sSup>
                          <m:sSupPr>
                            <m:ctrlPr>
                              <a:rPr kumimoji="0" lang="es-CL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s-CL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p>
                            <m:r>
                              <a:rPr kumimoji="0" lang="es-CL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p>
                        </m:sSup>
                        <m:r>
                          <a:rPr kumimoji="0" lang="es-CL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−4</m:t>
                        </m:r>
                        <m:r>
                          <a:rPr kumimoji="0" lang="es-C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s-CL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+1</m:t>
                        </m:r>
                      </m:e>
                    </m:d>
                  </m:oMath>
                </a14:m>
                <a:r>
                  <a:rPr lang="es-CL" dirty="0"/>
                  <a:t> puede seguir factorizándose, para eso se</a:t>
                </a:r>
              </a:p>
              <a:p>
                <a:pPr>
                  <a:buNone/>
                </a:pPr>
                <a:r>
                  <a:rPr lang="es-CL" dirty="0"/>
                  <a:t>deben encontrar dos números cuyo resultado:</a:t>
                </a:r>
              </a:p>
              <a:p>
                <a:pPr>
                  <a:buNone/>
                </a:pPr>
                <a:endParaRPr lang="es-CL" dirty="0"/>
              </a:p>
              <a:p>
                <a:r>
                  <a:rPr lang="es-CL" dirty="0"/>
                  <a:t>Al multiplicarlos sea 3</a:t>
                </a:r>
              </a:p>
              <a:p>
                <a:r>
                  <a:rPr lang="es-CL" dirty="0"/>
                  <a:t>Y al sumarlos de -4</a:t>
                </a:r>
              </a:p>
              <a:p>
                <a:pPr>
                  <a:buNone/>
                </a:pPr>
                <a:endParaRPr lang="es-CL" dirty="0"/>
              </a:p>
              <a:p>
                <a:pPr marL="0" indent="0">
                  <a:buNone/>
                </a:pPr>
                <a:r>
                  <a:rPr lang="es-CL" dirty="0"/>
                  <a:t>Y estos son:</a:t>
                </a:r>
              </a:p>
              <a:p>
                <a:pPr>
                  <a:buNone/>
                </a:pPr>
                <a:r>
                  <a:rPr lang="es-CL" dirty="0"/>
                  <a:t>-3 y -1.</a:t>
                </a:r>
              </a:p>
              <a:p>
                <a:r>
                  <a:rPr lang="es-CL" dirty="0"/>
                  <a:t>Entonces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+1=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Respuesta final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r>
                            <a:rPr lang="es-CL"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borderBox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0BC3DDE1-0C6A-658B-57DB-CCD01C519E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38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942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7F4F9-4890-DDCD-8F03-91C85FAF7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MÉTODO 2: AGRUPACIÓN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E00F79B9-C1C5-4044-E993-B480A268F3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>
                  <a:buNone/>
                </a:pPr>
                <a:r>
                  <a:rPr lang="es-CL" dirty="0"/>
                  <a:t>Se utiliza cuando existen cuatro términos.</a:t>
                </a:r>
              </a:p>
              <a:p>
                <a:pPr>
                  <a:buNone/>
                </a:pPr>
                <a:r>
                  <a:rPr lang="es-CL" b="1" dirty="0"/>
                  <a:t>Ejemplo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1° Agrupamos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+6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2° Sacamos factor común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+2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3° Ahora aparece otro factor común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Resultado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</m:borderBox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E00F79B9-C1C5-4044-E993-B480A268F3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50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476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004CC4-88B0-48E8-63A4-7696C8AF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Error frecuente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060DC5-84DF-4EDC-7DE9-A5C9112CC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sz="4000" dirty="0"/>
              <a:t>Agrupar mal.</a:t>
            </a:r>
          </a:p>
          <a:p>
            <a:pPr>
              <a:buNone/>
            </a:pPr>
            <a:r>
              <a:rPr lang="es-CL" sz="4000" dirty="0"/>
              <a:t>No siempre es (1° con 2°)</a:t>
            </a:r>
          </a:p>
          <a:p>
            <a:pPr>
              <a:buNone/>
            </a:pPr>
            <a:r>
              <a:rPr lang="es-CL" sz="4000" dirty="0"/>
              <a:t>A veces conviene (1° con 3°)</a:t>
            </a:r>
          </a:p>
          <a:p>
            <a:pPr>
              <a:buNone/>
            </a:pPr>
            <a:r>
              <a:rPr lang="es-CL" sz="4000" dirty="0"/>
              <a:t>La idea es obtener un mismo paréntesis.</a:t>
            </a:r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7694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E9BB78-455D-278C-983B-0658CA0D8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9F4CECD4-B427-750E-8652-7EA2DF2C79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Factorizar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−12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1° Agrupamos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8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−12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2° Factorizamos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Sacamos el nuevo factor común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s-CL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CL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s-CL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</m:borderBox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9F4CECD4-B427-750E-8652-7EA2DF2C79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114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80161C-C25B-02B6-89CC-BD7446EE7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MÉTODO 3: DIFERENCIA DE CUADRADOS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6FB90CDE-DC92-8F00-AA47-037D3FF6D8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>
                  <a:buNone/>
                </a:pPr>
                <a:r>
                  <a:rPr lang="es-CL" dirty="0"/>
                  <a:t>La forma es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y se transforma en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r>
                  <a:rPr kumimoji="0" lang="es-CL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s-C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s-C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  <m:sup>
                        <m:r>
                          <a:rPr kumimoji="0" lang="es-CL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s-CL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p>
                      <m:sSupPr>
                        <m:ctrlPr>
                          <a:rPr kumimoji="0" lang="es-C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s-C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  <m:sup>
                        <m:r>
                          <a:rPr kumimoji="0" lang="es-CL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CL" dirty="0"/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C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s-CL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s-C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d>
                      <m:dPr>
                        <m:ctrlPr>
                          <a:rPr lang="es-C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s-CL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C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s-CL" dirty="0"/>
              </a:p>
              <a:p>
                <a:pPr>
                  <a:buNone/>
                </a:pPr>
                <a:r>
                  <a:rPr lang="es-CL" b="1" dirty="0"/>
                  <a:t>Cómo reconocerla</a:t>
                </a:r>
              </a:p>
              <a:p>
                <a:pPr>
                  <a:buNone/>
                </a:pPr>
                <a:r>
                  <a:rPr lang="es-CL" dirty="0"/>
                  <a:t>Debe cumplir con:</a:t>
                </a:r>
              </a:p>
              <a:p>
                <a:pPr>
                  <a:buNone/>
                </a:pPr>
                <a:r>
                  <a:rPr lang="es-CL" dirty="0"/>
                  <a:t>✔ Dos términos</a:t>
                </a:r>
              </a:p>
              <a:p>
                <a:pPr>
                  <a:buNone/>
                </a:pPr>
                <a:r>
                  <a:rPr lang="es-CL" dirty="0"/>
                  <a:t>✔ Una resta</a:t>
                </a:r>
              </a:p>
              <a:p>
                <a:pPr>
                  <a:buNone/>
                </a:pPr>
                <a:r>
                  <a:rPr lang="es-CL" dirty="0"/>
                  <a:t>✔ Ambos cuadrados perfectos</a:t>
                </a:r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6FB90CDE-DC92-8F00-AA47-037D3FF6D8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801" b="-1120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070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049FD-7A9E-4F0D-FA6D-E1FE6D805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Ejemplos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4DFD394-8CF2-C2F8-B76D-B92B5F63D0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s-CL" dirty="0"/>
                  <a:t>x</a:t>
                </a:r>
                <a:r>
                  <a:rPr lang="es-CL" baseline="30000" dirty="0"/>
                  <a:t>2</a:t>
                </a:r>
                <a:r>
                  <a:rPr lang="es-CL" dirty="0"/>
                  <a:t>−49 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+7</m:t>
                          </m:r>
                        </m:e>
                      </m:d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r>
                  <a:rPr lang="es-CL" dirty="0"/>
                  <a:t>25a</a:t>
                </a:r>
                <a:r>
                  <a:rPr lang="es-CL" baseline="30000" dirty="0"/>
                  <a:t>2</a:t>
                </a:r>
                <a:r>
                  <a:rPr lang="es-CL" dirty="0"/>
                  <a:t>−16b</a:t>
                </a:r>
                <a:r>
                  <a:rPr lang="es-CL" baseline="30000" dirty="0"/>
                  <a:t>2</a:t>
                </a:r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b="1" dirty="0"/>
                  <a:t>Error habitual PAES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+49=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+7</m:t>
                              </m:r>
                            </m:e>
                          </m:d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Incorrecto.</a:t>
                </a:r>
              </a:p>
              <a:p>
                <a:pPr>
                  <a:buNone/>
                </a:pPr>
                <a:r>
                  <a:rPr lang="es-CL" dirty="0"/>
                  <a:t>La suma de cuadrados </a:t>
                </a:r>
                <a:r>
                  <a:rPr lang="es-CL" b="1" dirty="0"/>
                  <a:t>NO</a:t>
                </a:r>
                <a:r>
                  <a:rPr lang="es-CL" dirty="0"/>
                  <a:t> se factoriza en los números reales.</a:t>
                </a:r>
              </a:p>
              <a:p>
                <a:pPr>
                  <a:buNone/>
                </a:pPr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4DFD394-8CF2-C2F8-B76D-B92B5F63D0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15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CCA5A3-A2D6-B26F-BC5D-B0DF3EC6F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53E33B5-68F3-F1B5-4756-6B9333DFB47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Factorizar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81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−64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Identificamos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Resultado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+8</m:t>
                              </m:r>
                            </m:e>
                          </m:d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−8</m:t>
                              </m:r>
                            </m:e>
                          </m:d>
                        </m:e>
                      </m:borderBox>
                    </m:oMath>
                  </m:oMathPara>
                </a14:m>
                <a:endParaRPr lang="es-CL" dirty="0"/>
              </a:p>
              <a:p>
                <a:pPr marL="0" indent="0">
                  <a:buNone/>
                </a:pPr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53E33B5-68F3-F1B5-4756-6B9333DFB4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35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E68885-6B0A-DAB4-E4FF-A89D88C17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MÉTODO 4: TRINOMIO CUADRADO PERFECTO (TCP)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2C9AAD1-A290-4B68-A6CE-AC08579E2C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>
                  <a:buNone/>
                </a:pPr>
                <a:r>
                  <a:rPr lang="es-CL" dirty="0"/>
                  <a:t>Tiene la forma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b="1" dirty="0"/>
                  <a:t>Ejemplo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+25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Primer término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Último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2C9AAD1-A290-4B68-A6CE-AC08579E2C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30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216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9A5E5A-E6D6-3D57-F2F1-011F5692E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8CC1F42-0676-906F-D2C8-D5A436DC97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Doble producto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Todo coincide, el resultado: </a:t>
                </a:r>
              </a:p>
              <a:p>
                <a:pPr>
                  <a:buNone/>
                </a:pPr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CL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CL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s-CL" i="0">
                                      <a:latin typeface="Cambria Math" panose="02040503050406030204" pitchFamily="18" charset="0"/>
                                    </a:rPr>
                                    <m:t>+5</m:t>
                                  </m:r>
                                </m:e>
                              </m:d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borderBox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8CC1F42-0676-906F-D2C8-D5A436DC97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389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15BB88-1DD7-8093-7E5A-62915321B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1D31116B-3B54-14C5-AD74-7C11C45881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>
                  <a:buNone/>
                </a:pPr>
                <a:r>
                  <a:rPr lang="es-CL" b="1" dirty="0"/>
                  <a:t>Factorizar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−20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+25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Primer cuadrado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Último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Doble producto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=20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Como el signo es negativo</a:t>
                </a:r>
              </a:p>
              <a:p>
                <a:pPr>
                  <a:buNone/>
                </a:pPr>
                <a:r>
                  <a:rPr lang="es-CL" dirty="0"/>
                  <a:t>Resultado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CL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CL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s-CL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s-CL" i="0"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</m:e>
                              </m:d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borderBox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1D31116B-3B54-14C5-AD74-7C11C45881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50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240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EC13A3-1DA2-7724-98BC-8A97CEBD6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MÉTODO 5: TRINOMIO DE SEGUNDO GRADO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03A2D771-B781-C050-77E6-F9C6B7299C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Forma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 i="1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b="1" dirty="0"/>
                  <a:t>Método rápido PAES</a:t>
                </a:r>
              </a:p>
              <a:p>
                <a:r>
                  <a:rPr lang="es-CL" dirty="0"/>
                  <a:t>Buscar dos números cuyo producto sea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s-CL" dirty="0"/>
              </a:p>
              <a:p>
                <a:r>
                  <a:rPr lang="es-CL" dirty="0"/>
                  <a:t>y suma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03A2D771-B781-C050-77E6-F9C6B7299C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008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1A8D44-7CA2-6CA2-899F-5225D0A5D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82533578-E253-7B9F-4E97-B68827F4D6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>
                  <a:buNone/>
                </a:pPr>
                <a:r>
                  <a:rPr lang="es-CL" b="1" dirty="0"/>
                  <a:t>Factorizar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Producto</a:t>
                </a:r>
              </a:p>
              <a:p>
                <a:pPr>
                  <a:buNone/>
                </a:pPr>
                <a:r>
                  <a:rPr lang="es-CL" dirty="0"/>
                  <a:t>12</a:t>
                </a:r>
              </a:p>
              <a:p>
                <a:pPr>
                  <a:buNone/>
                </a:pPr>
                <a:r>
                  <a:rPr lang="es-CL" dirty="0"/>
                  <a:t>Suma</a:t>
                </a:r>
              </a:p>
              <a:p>
                <a:pPr>
                  <a:buNone/>
                </a:pPr>
                <a:r>
                  <a:rPr lang="es-CL" dirty="0"/>
                  <a:t>7</a:t>
                </a:r>
              </a:p>
              <a:p>
                <a:pPr>
                  <a:buNone/>
                </a:pPr>
                <a:r>
                  <a:rPr lang="es-CL" dirty="0"/>
                  <a:t>Los números son</a:t>
                </a:r>
              </a:p>
              <a:p>
                <a:pPr>
                  <a:buNone/>
                </a:pPr>
                <a:r>
                  <a:rPr lang="es-CL" dirty="0"/>
                  <a:t>3 y 4</a:t>
                </a:r>
              </a:p>
              <a:p>
                <a:pPr>
                  <a:buNone/>
                </a:pPr>
                <a:r>
                  <a:rPr lang="es-CL" dirty="0"/>
                  <a:t>Respuesta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</m:borderBox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82533578-E253-7B9F-4E97-B68827F4D6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80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914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34B9C0-5E6A-1689-7BBF-965F14E3D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1393332E-2E37-7C35-262A-8FB364CE4F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s-CL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Factorizar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s-CL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s-CL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s-CL" sz="26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s-CL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−11</m:t>
                      </m:r>
                      <m:r>
                        <a:rPr kumimoji="0" lang="es-CL" sz="2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s-CL" sz="2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s-CL" sz="2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30</m:t>
                      </m:r>
                    </m:oMath>
                  </m:oMathPara>
                </a14:m>
                <a:endParaRPr kumimoji="0" lang="es-CL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s-CL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Producto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lang="es-CL" sz="2600" dirty="0">
                    <a:solidFill>
                      <a:prstClr val="black"/>
                    </a:solidFill>
                    <a:latin typeface="Aptos" panose="02110004020202020204"/>
                  </a:rPr>
                  <a:t>30</a:t>
                </a:r>
                <a:endParaRPr kumimoji="0" lang="es-CL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s-CL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Suma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lang="es-CL" sz="2600" dirty="0">
                    <a:solidFill>
                      <a:prstClr val="black"/>
                    </a:solidFill>
                    <a:latin typeface="Aptos" panose="02110004020202020204"/>
                  </a:rPr>
                  <a:t>-11</a:t>
                </a:r>
                <a:endParaRPr kumimoji="0" lang="es-CL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s-CL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Los números son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lang="es-CL" sz="2600" dirty="0">
                    <a:solidFill>
                      <a:prstClr val="black"/>
                    </a:solidFill>
                    <a:latin typeface="Aptos" panose="02110004020202020204"/>
                  </a:rPr>
                  <a:t>-5 y -6</a:t>
                </a:r>
                <a:endParaRPr kumimoji="0" lang="es-CL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s-CL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Respuesta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kumimoji="0" lang="es-CL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borderBoxPr>
                        <m:e>
                          <m:d>
                            <m:dPr>
                              <m:ctrlPr>
                                <a:rPr kumimoji="0" lang="es-CL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s-CL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s-CL" sz="26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−5</m:t>
                              </m:r>
                            </m:e>
                          </m:d>
                          <m:d>
                            <m:dPr>
                              <m:ctrlPr>
                                <a:rPr kumimoji="0" lang="es-CL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s-CL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s-CL" sz="26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−6</m:t>
                              </m:r>
                            </m:e>
                          </m:d>
                        </m:e>
                      </m:borderBox>
                    </m:oMath>
                  </m:oMathPara>
                </a14:m>
                <a:endParaRPr kumimoji="0" lang="es-CL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1393332E-2E37-7C35-262A-8FB364CE4F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80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173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5C1F8E-B16B-883A-D4A3-991BA93EC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7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3E0CC7F8-25CA-E884-6FB2-0AE4A7A0EB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:r>
                  <a:rPr lang="es-CL" b="1" dirty="0"/>
                  <a:t>Factorizar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Buscamos dos números cuyo producto sea</a:t>
                </a:r>
              </a:p>
              <a:p>
                <a:pPr>
                  <a:buNone/>
                </a:pPr>
                <a:r>
                  <a:rPr lang="es-CL" dirty="0"/>
                  <a:t>6</a:t>
                </a:r>
              </a:p>
              <a:p>
                <a:pPr>
                  <a:buNone/>
                </a:pPr>
                <a:r>
                  <a:rPr lang="es-CL" dirty="0"/>
                  <a:t>y suma</a:t>
                </a:r>
              </a:p>
              <a:p>
                <a:pPr>
                  <a:buNone/>
                </a:pPr>
                <a:r>
                  <a:rPr lang="es-CL" dirty="0"/>
                  <a:t>7</a:t>
                </a:r>
              </a:p>
              <a:p>
                <a:pPr>
                  <a:buNone/>
                </a:pPr>
                <a:r>
                  <a:rPr lang="es-CL" dirty="0"/>
                  <a:t>Son</a:t>
                </a:r>
              </a:p>
              <a:p>
                <a:pPr>
                  <a:buNone/>
                </a:pPr>
                <a:r>
                  <a:rPr lang="es-CL" dirty="0"/>
                  <a:t>6 y 1</a:t>
                </a:r>
              </a:p>
              <a:p>
                <a:pPr>
                  <a:buNone/>
                </a:pPr>
                <a:r>
                  <a:rPr lang="es-CL" dirty="0"/>
                  <a:t>Reescribimos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Agrupamos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+1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Resultado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</m:borderBox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3E0CC7F8-25CA-E884-6FB2-0AE4A7A0EB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10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134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30DF9C-1C85-E3F0-8DDE-E911721B3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8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0582E2B1-A5B7-CA26-585A-BF0E1E29DE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:r>
                  <a:rPr lang="es-CL" b="1" dirty="0"/>
                  <a:t>Factorizar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Producto</a:t>
                </a:r>
              </a:p>
              <a:p>
                <a:pPr>
                  <a:buNone/>
                </a:pPr>
                <a:r>
                  <a:rPr lang="es-CL" dirty="0"/>
                  <a:t>-60</a:t>
                </a:r>
              </a:p>
              <a:p>
                <a:pPr>
                  <a:buNone/>
                </a:pPr>
                <a:r>
                  <a:rPr lang="es-CL" dirty="0"/>
                  <a:t>Suma</a:t>
                </a:r>
              </a:p>
              <a:p>
                <a:pPr>
                  <a:buNone/>
                </a:pPr>
                <a:r>
                  <a:rPr lang="es-CL" dirty="0"/>
                  <a:t>11</a:t>
                </a:r>
              </a:p>
              <a:p>
                <a:pPr>
                  <a:buNone/>
                </a:pPr>
                <a:r>
                  <a:rPr lang="es-CL" dirty="0"/>
                  <a:t>Números</a:t>
                </a:r>
              </a:p>
              <a:p>
                <a:pPr>
                  <a:buNone/>
                </a:pPr>
                <a:r>
                  <a:rPr lang="es-CL" dirty="0"/>
                  <a:t>15</a:t>
                </a:r>
              </a:p>
              <a:p>
                <a:pPr>
                  <a:buNone/>
                </a:pPr>
                <a:r>
                  <a:rPr lang="es-CL" dirty="0"/>
                  <a:t>-4</a:t>
                </a:r>
              </a:p>
              <a:p>
                <a:pPr>
                  <a:buNone/>
                </a:pPr>
                <a:r>
                  <a:rPr lang="es-CL" dirty="0"/>
                  <a:t>Reescribimos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+15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Agrupamos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Respuesta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</m:borderBox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0582E2B1-A5B7-CA26-585A-BF0E1E29DE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32" t="-140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590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3E17AE-8F41-B52E-2B91-46291B499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9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0C8B13D-94B6-82D5-5351-9D91B51624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>
                  <a:buNone/>
                </a:pPr>
                <a:r>
                  <a:rPr lang="es-CL" b="1" dirty="0"/>
                  <a:t>Factorizar completamente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−36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Primero</a:t>
                </a:r>
              </a:p>
              <a:p>
                <a:pPr>
                  <a:buNone/>
                </a:pPr>
                <a:r>
                  <a:rPr lang="es-CL" dirty="0"/>
                  <a:t>Factor común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−9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Luego</a:t>
                </a:r>
              </a:p>
              <a:p>
                <a:pPr>
                  <a:buNone/>
                </a:pPr>
                <a:r>
                  <a:rPr lang="es-CL" dirty="0"/>
                  <a:t>Diferencia de cuadrados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−9=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Respuesta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r>
                            <a:rPr lang="es-CL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</m:borderBox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0C8B13D-94B6-82D5-5351-9D91B51624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80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751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7ABA8-96C1-634F-C66B-7A447359F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10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397D790C-2034-4B0B-D137-770AB11DF7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b="1" dirty="0"/>
                  <a:t>Factorizar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−12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Sacamos factor común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Reconocemos TCP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+4=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Respuesta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r>
                            <a:rPr lang="es-CL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s-CL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CL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s-CL" i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borderBox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397D790C-2034-4B0B-D137-770AB11DF7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91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20A82E-C8C5-C1F7-43AC-706B9116C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Cómo decidir el método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Marcador de contenido 3">
                <a:extLst>
                  <a:ext uri="{FF2B5EF4-FFF2-40B4-BE49-F238E27FC236}">
                    <a16:creationId xmlns:a16="http://schemas.microsoft.com/office/drawing/2014/main" id="{4AB1559F-7C3E-0CB3-F86D-BD480A04C405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32468946"/>
                  </p:ext>
                </p:extLst>
              </p:nvPr>
            </p:nvGraphicFramePr>
            <p:xfrm>
              <a:off x="838200" y="1690688"/>
              <a:ext cx="10515600" cy="4100514"/>
            </p:xfrm>
            <a:graphic>
              <a:graphicData uri="http://schemas.openxmlformats.org/drawingml/2006/table">
                <a:tbl>
                  <a:tblPr/>
                  <a:tblGrid>
                    <a:gridCol w="5257800">
                      <a:extLst>
                        <a:ext uri="{9D8B030D-6E8A-4147-A177-3AD203B41FA5}">
                          <a16:colId xmlns:a16="http://schemas.microsoft.com/office/drawing/2014/main" val="3094886947"/>
                        </a:ext>
                      </a:extLst>
                    </a:gridCol>
                    <a:gridCol w="5257800">
                      <a:extLst>
                        <a:ext uri="{9D8B030D-6E8A-4147-A177-3AD203B41FA5}">
                          <a16:colId xmlns:a16="http://schemas.microsoft.com/office/drawing/2014/main" val="1058516287"/>
                        </a:ext>
                      </a:extLst>
                    </a:gridCol>
                  </a:tblGrid>
                  <a:tr h="683419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b="1" dirty="0"/>
                            <a:t>Si ves...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b="1" dirty="0"/>
                            <a:t>Haz esto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33006391"/>
                      </a:ext>
                    </a:extLst>
                  </a:tr>
                  <a:tr h="683419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Todos los términos tienen algo en común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Factor común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55206910"/>
                      </a:ext>
                    </a:extLst>
                  </a:tr>
                  <a:tr h="683419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Cuatro términos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Agrupación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26750178"/>
                      </a:ext>
                    </a:extLst>
                  </a:tr>
                  <a:tr h="683419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Dos cuadrados restándose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Diferencia de cuadrados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0447682"/>
                      </a:ext>
                    </a:extLst>
                  </a:tr>
                  <a:tr h="683419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Tres términos con cuadrados perfectos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TCP (Trinomio cuadrado perfecto)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36060458"/>
                      </a:ext>
                    </a:extLst>
                  </a:tr>
                  <a:tr h="683419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Trinomio </a:t>
                          </a:r>
                          <a14:m>
                            <m:oMath xmlns:m="http://schemas.openxmlformats.org/officeDocument/2006/math"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s-CL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CL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s-CL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𝑏𝑥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oMath>
                          </a14:m>
                          <a:endParaRPr lang="es-CL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Descomposición o método AC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4200415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Marcador de contenido 3">
                <a:extLst>
                  <a:ext uri="{FF2B5EF4-FFF2-40B4-BE49-F238E27FC236}">
                    <a16:creationId xmlns:a16="http://schemas.microsoft.com/office/drawing/2014/main" id="{4AB1559F-7C3E-0CB3-F86D-BD480A04C405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32468946"/>
                  </p:ext>
                </p:extLst>
              </p:nvPr>
            </p:nvGraphicFramePr>
            <p:xfrm>
              <a:off x="838200" y="1690688"/>
              <a:ext cx="10515600" cy="4100514"/>
            </p:xfrm>
            <a:graphic>
              <a:graphicData uri="http://schemas.openxmlformats.org/drawingml/2006/table">
                <a:tbl>
                  <a:tblPr/>
                  <a:tblGrid>
                    <a:gridCol w="5257800">
                      <a:extLst>
                        <a:ext uri="{9D8B030D-6E8A-4147-A177-3AD203B41FA5}">
                          <a16:colId xmlns:a16="http://schemas.microsoft.com/office/drawing/2014/main" val="3094886947"/>
                        </a:ext>
                      </a:extLst>
                    </a:gridCol>
                    <a:gridCol w="5257800">
                      <a:extLst>
                        <a:ext uri="{9D8B030D-6E8A-4147-A177-3AD203B41FA5}">
                          <a16:colId xmlns:a16="http://schemas.microsoft.com/office/drawing/2014/main" val="1058516287"/>
                        </a:ext>
                      </a:extLst>
                    </a:gridCol>
                  </a:tblGrid>
                  <a:tr h="683419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b="1" dirty="0"/>
                            <a:t>Si ves...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b="1" dirty="0"/>
                            <a:t>Haz esto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33006391"/>
                      </a:ext>
                    </a:extLst>
                  </a:tr>
                  <a:tr h="683419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Todos los términos tienen algo en común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Factor común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55206910"/>
                      </a:ext>
                    </a:extLst>
                  </a:tr>
                  <a:tr h="683419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Cuatro términos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Agrupación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26750178"/>
                      </a:ext>
                    </a:extLst>
                  </a:tr>
                  <a:tr h="683419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Dos cuadrados restándose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Diferencia de cuadrados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0447682"/>
                      </a:ext>
                    </a:extLst>
                  </a:tr>
                  <a:tr h="683419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/>
                            <a:t>Tres términos con cuadrados perfectos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TCP (Trinomio cuadrado perfecto)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36060458"/>
                      </a:ext>
                    </a:extLst>
                  </a:tr>
                  <a:tr h="683419">
                    <a:tc>
                      <a:txBody>
                        <a:bodyPr/>
                        <a:lstStyle/>
                        <a:p>
                          <a:endParaRPr lang="es-CL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501786" r="-100000" b="8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s-CL" dirty="0"/>
                            <a:t>Descomposición o método AC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4200415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0438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54CAE6-A26E-6BB7-E011-A07D4BD9A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Errores más comunes en PAES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DB3EA22-1982-64D9-6174-9CB9EEF434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s-CL" sz="2400" b="1" dirty="0"/>
                  <a:t>No sacar factor común primero.</a:t>
                </a:r>
                <a:r>
                  <a:rPr lang="es-CL" sz="2400" dirty="0"/>
                  <a:t> Ejemplo: </a:t>
                </a:r>
                <a14:m>
                  <m:oMath xmlns:m="http://schemas.openxmlformats.org/officeDocument/2006/math">
                    <m:r>
                      <a:rPr lang="es-CL" sz="240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s-CL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s-CL" sz="24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CL" sz="2400" i="0">
                        <a:latin typeface="Cambria Math" panose="02040503050406030204" pitchFamily="18" charset="0"/>
                      </a:rPr>
                      <m:t>−18</m:t>
                    </m:r>
                  </m:oMath>
                </a14:m>
                <a:r>
                  <a:rPr lang="es-CL" sz="2400" dirty="0"/>
                  <a:t>. Algunos aplican diferencia de cuadrados directamente, cuando primero conviene extraer 2: </a:t>
                </a:r>
                <a14:m>
                  <m:oMath xmlns:m="http://schemas.openxmlformats.org/officeDocument/2006/math">
                    <m:r>
                      <a:rPr lang="es-CL" sz="2400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s-C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s-CL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CL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s-CL" sz="2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s-CL" sz="2400" i="0">
                            <a:latin typeface="Cambria Math" panose="02040503050406030204" pitchFamily="18" charset="0"/>
                          </a:rPr>
                          <m:t>−9</m:t>
                        </m:r>
                      </m:e>
                    </m:d>
                  </m:oMath>
                </a14:m>
                <a:r>
                  <a:rPr lang="es-CL" sz="2400" dirty="0"/>
                  <a:t>.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s-CL" sz="2400" b="1" dirty="0"/>
                  <a:t>Confundir suma de cuadrados con diferencia de cuadrados.</a:t>
                </a:r>
                <a:r>
                  <a:rPr lang="es-CL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CL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s-CL" sz="24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CL" sz="2400" i="0">
                        <a:latin typeface="Cambria Math" panose="02040503050406030204" pitchFamily="18" charset="0"/>
                      </a:rPr>
                      <m:t>+16</m:t>
                    </m:r>
                    <m:r>
                      <a:rPr lang="es-CL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CL" sz="2400" b="1" dirty="0"/>
                  <a:t>no</a:t>
                </a:r>
                <a:r>
                  <a:rPr lang="es-CL" sz="2400" dirty="0"/>
                  <a:t> se factoriza en </a:t>
                </a:r>
                <a14:m>
                  <m:oMath xmlns:m="http://schemas.openxmlformats.org/officeDocument/2006/math">
                    <m:r>
                      <a:rPr lang="es-CL" sz="2400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s-CL" sz="2400" dirty="0"/>
                  <a:t>.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s-CL" sz="2400" b="1" dirty="0"/>
                  <a:t>No verificar la factorización.</a:t>
                </a:r>
                <a:r>
                  <a:rPr lang="es-CL" sz="2400" dirty="0"/>
                  <a:t> Siempre desarrolla mentalmente el resultado para comprobarlo.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s-CL" sz="2400" b="1" dirty="0"/>
                  <a:t>Olvidar que una expresión puede factorizarse más de una vez.</a:t>
                </a:r>
                <a:r>
                  <a:rPr lang="es-CL" sz="2400" dirty="0"/>
                  <a:t> Ejemplo: </a:t>
                </a:r>
                <a14:m>
                  <m:oMath xmlns:m="http://schemas.openxmlformats.org/officeDocument/2006/math">
                    <m:r>
                      <a:rPr lang="es-CL" sz="2400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s-CL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s-CL" sz="24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CL" sz="2400" i="0">
                        <a:latin typeface="Cambria Math" panose="02040503050406030204" pitchFamily="18" charset="0"/>
                      </a:rPr>
                      <m:t>−24=6</m:t>
                    </m:r>
                    <m:d>
                      <m:dPr>
                        <m:ctrlPr>
                          <a:rPr lang="es-C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s-CL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CL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s-CL" sz="2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s-CL" sz="2400" i="0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r>
                      <a:rPr lang="es-CL" sz="2400" i="0">
                        <a:latin typeface="Cambria Math" panose="02040503050406030204" pitchFamily="18" charset="0"/>
                      </a:rPr>
                      <m:t>=6</m:t>
                    </m:r>
                    <m:d>
                      <m:dPr>
                        <m:ctrlPr>
                          <a:rPr lang="es-C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sz="2400" i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d>
                      <m:dPr>
                        <m:ctrlPr>
                          <a:rPr lang="es-C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sz="2400" i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</m:oMath>
                </a14:m>
                <a:r>
                  <a:rPr lang="es-CL" sz="2400" dirty="0"/>
                  <a:t>.</a:t>
                </a:r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DB3EA22-1982-64D9-6174-9CB9EEF434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82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489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5BF10D-9C37-3E18-188F-B74ECA1EC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Ejercicios tipo PAES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E099BE50-79B5-024C-7263-3D6CE07E11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b="1" dirty="0"/>
                  <a:t>Pregunta 1</a:t>
                </a:r>
              </a:p>
              <a:p>
                <a:pPr>
                  <a:buNone/>
                </a:pPr>
                <a:r>
                  <a:rPr lang="es-CL" dirty="0"/>
                  <a:t>Factoriza completamente: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−50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A) </a:t>
                </a:r>
                <a14:m>
                  <m:oMath xmlns:m="http://schemas.openxmlformats.org/officeDocument/2006/math">
                    <m:r>
                      <a:rPr lang="es-CL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</m:oMath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B) </a:t>
                </a:r>
                <a14:m>
                  <m:oMath xmlns:m="http://schemas.openxmlformats.org/officeDocument/2006/math">
                    <m:r>
                      <a:rPr lang="es-CL">
                        <a:latin typeface="Cambria Math" panose="02040503050406030204" pitchFamily="18" charset="0"/>
                      </a:rPr>
                      <m:t>4</m:t>
                    </m:r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</m:oMath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C) </a:t>
                </a:r>
                <a14:m>
                  <m:oMath xmlns:m="http://schemas.openxmlformats.org/officeDocument/2006/math">
                    <m:r>
                      <a:rPr lang="es-CL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</m:oMath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D) </a:t>
                </a:r>
                <a14:m>
                  <m:oMath xmlns:m="http://schemas.openxmlformats.org/officeDocument/2006/math">
                    <m:r>
                      <a:rPr lang="es-CL">
                        <a:latin typeface="Cambria Math" panose="02040503050406030204" pitchFamily="18" charset="0"/>
                      </a:rPr>
                      <m:t>8</m:t>
                    </m:r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</m:oMath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E099BE50-79B5-024C-7263-3D6CE07E11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30372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17D17B-1518-3F16-0670-A8F086D68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Desarrollo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D2B6E5E8-26D9-E1C4-0CEA-5BC942B888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Extraemos factor común: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−50=2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−25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Reconocemos diferencia de cuadrados: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−25=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b="1" dirty="0"/>
                  <a:t>Respuesta correcta:</a:t>
                </a:r>
                <a:r>
                  <a:rPr lang="es-CL" dirty="0"/>
                  <a:t> </a:t>
                </a:r>
                <a:r>
                  <a:rPr lang="es-CL" b="1" dirty="0"/>
                  <a:t>A</a:t>
                </a:r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D2B6E5E8-26D9-E1C4-0CEA-5BC942B888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137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D5ABB1-E053-17D6-6B00-6518CA236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Pregunta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ECBDE2EA-027E-33CF-B71F-FC9EFED372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¿Cuál es la factorización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s-CL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CL" i="0">
                        <a:latin typeface="Cambria Math" panose="02040503050406030204" pitchFamily="18" charset="0"/>
                      </a:rPr>
                      <m:t>−9</m:t>
                    </m:r>
                    <m:r>
                      <a:rPr lang="es-CL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CL" i="0">
                        <a:latin typeface="Cambria Math" panose="02040503050406030204" pitchFamily="18" charset="0"/>
                      </a:rPr>
                      <m:t>+20?</m:t>
                    </m:r>
                  </m:oMath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A)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</m:oMath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</m:oMath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C)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−10</m:t>
                        </m:r>
                      </m:e>
                    </m:d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</m:oMath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D)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−10</m:t>
                        </m:r>
                      </m:e>
                    </m:d>
                  </m:oMath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ECBDE2EA-027E-33CF-B71F-FC9EFED372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88173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9DA03A-7C21-850C-2B81-E634A4626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Desarrollo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56B822C9-1142-2A55-AE62-065C5EF74C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Buscamos dos números que:</a:t>
                </a:r>
              </a:p>
              <a:p>
                <a:r>
                  <a:rPr lang="es-CL" dirty="0"/>
                  <a:t>Multipliquen 20 </a:t>
                </a:r>
              </a:p>
              <a:p>
                <a:r>
                  <a:rPr lang="es-CL" dirty="0"/>
                  <a:t>Sumen -9:</a:t>
                </a:r>
              </a:p>
              <a:p>
                <a:pPr>
                  <a:buNone/>
                </a:pPr>
                <a:r>
                  <a:rPr lang="es-CL" dirty="0"/>
                  <a:t>Estos son -4 y -5.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+20=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b="1" dirty="0"/>
                  <a:t>Respuesta correcta:</a:t>
                </a:r>
                <a:r>
                  <a:rPr lang="es-CL" dirty="0"/>
                  <a:t> </a:t>
                </a:r>
                <a:r>
                  <a:rPr lang="es-CL" b="1" dirty="0"/>
                  <a:t>A</a:t>
                </a:r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56B822C9-1142-2A55-AE62-065C5EF74C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322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73DA33-6771-CD75-E221-C005CF38E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Pregunta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984E3BF1-3DE4-7538-085D-60E03E74A9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Factoriza completamente: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−24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s-CL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CL" i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s-CL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s-CL" i="0">
                                <a:latin typeface="Cambria Math" panose="02040503050406030204" pitchFamily="18" charset="0"/>
                              </a:rPr>
                              <m:t>−4</m:t>
                            </m:r>
                          </m:e>
                        </m:d>
                      </m:e>
                      <m:sup>
                        <m:r>
                          <a:rPr lang="es-CL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s-CL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CL" i="0"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s-CL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s-CL" i="0">
                                <a:latin typeface="Cambria Math" panose="02040503050406030204" pitchFamily="18" charset="0"/>
                              </a:rPr>
                              <m:t>−4</m:t>
                            </m:r>
                          </m:e>
                        </m:d>
                      </m:e>
                      <m:sup>
                        <m:r>
                          <a:rPr lang="es-CL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s-CL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CL" i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s-CL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s-CL" i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e>
                        </m:d>
                      </m:e>
                      <m:sup>
                        <m:r>
                          <a:rPr lang="es-CL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D)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i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s-CL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i="0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</m:oMath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984E3BF1-3DE4-7538-085D-60E03E74A9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50382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48D842-3224-49A6-61F7-8A5E039A2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Desarrollo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AD2D4AA-DA67-8681-1E89-BC37C550269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Es un trinomio cuadrado perfecto:</a:t>
                </a:r>
              </a:p>
              <a:p>
                <a:pPr>
                  <a:buNone/>
                </a:pPr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Por lo tanto: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−24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+16=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endParaRPr lang="es-CL" dirty="0"/>
              </a:p>
              <a:p>
                <a:pPr>
                  <a:buNone/>
                </a:pPr>
                <a:r>
                  <a:rPr lang="es-CL" b="1" dirty="0"/>
                  <a:t>Respuesta correcta:</a:t>
                </a:r>
                <a:r>
                  <a:rPr lang="es-CL" dirty="0"/>
                  <a:t> </a:t>
                </a:r>
                <a:r>
                  <a:rPr lang="es-CL" b="1" dirty="0"/>
                  <a:t>A</a:t>
                </a:r>
                <a:endParaRPr lang="es-CL" dirty="0"/>
              </a:p>
              <a:p>
                <a:pPr marL="0" indent="0">
                  <a:buNone/>
                </a:pPr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AD2D4AA-DA67-8681-1E89-BC37C55026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812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978761-DE1F-C0CD-EB5F-050D5D415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Resumen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31A866-74DC-B256-C396-F9719097F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b="1" dirty="0"/>
              <a:t>Reducción de términos:</a:t>
            </a:r>
            <a:r>
              <a:rPr lang="es-CL" dirty="0"/>
              <a:t> solo se combinan términos semejantes.</a:t>
            </a:r>
          </a:p>
          <a:p>
            <a:r>
              <a:rPr lang="es-CL" dirty="0"/>
              <a:t> </a:t>
            </a:r>
            <a:r>
              <a:rPr lang="es-CL" b="1" dirty="0"/>
              <a:t>Productos notables:</a:t>
            </a:r>
            <a:r>
              <a:rPr lang="es-CL" dirty="0"/>
              <a:t> reconocer patrones evita desarrollos largos. </a:t>
            </a:r>
          </a:p>
          <a:p>
            <a:r>
              <a:rPr lang="es-CL" b="1" dirty="0"/>
              <a:t>Factorización:</a:t>
            </a:r>
            <a:r>
              <a:rPr lang="es-CL" dirty="0"/>
              <a:t> siempre probar primero el factor común y luego identificar el patrón restante. </a:t>
            </a:r>
          </a:p>
          <a:p>
            <a:r>
              <a:rPr lang="es-CL" b="1" dirty="0"/>
              <a:t>Estrategia PAES:</a:t>
            </a:r>
            <a:r>
              <a:rPr lang="es-CL" dirty="0"/>
              <a:t> el reconocimiento visual de la estructura del polinomio es tan importante como el cálculo mismo.</a:t>
            </a:r>
          </a:p>
        </p:txBody>
      </p:sp>
    </p:spTree>
    <p:extLst>
      <p:ext uri="{BB962C8B-B14F-4D97-AF65-F5344CB8AC3E}">
        <p14:creationId xmlns:p14="http://schemas.microsoft.com/office/powerpoint/2010/main" val="69473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13000</TotalTime>
  <Words>1210</Words>
  <Application>Microsoft Office PowerPoint</Application>
  <PresentationFormat>Panorámica</PresentationFormat>
  <Paragraphs>300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7" baseType="lpstr">
      <vt:lpstr>Aptos</vt:lpstr>
      <vt:lpstr>Aptos Display</vt:lpstr>
      <vt:lpstr>Arial</vt:lpstr>
      <vt:lpstr>Cambria Math</vt:lpstr>
      <vt:lpstr>Tema de Office</vt:lpstr>
      <vt:lpstr>Taller PAES M1</vt:lpstr>
      <vt:lpstr>FACTORIZACIÓN</vt:lpstr>
      <vt:lpstr>¿Qué método usar?</vt:lpstr>
      <vt:lpstr>MÉTODO 1: FACTOR COMÚN</vt:lpstr>
      <vt:lpstr>Tip PAES</vt:lpstr>
      <vt:lpstr>EJERCICIO RESUELTO 1</vt:lpstr>
      <vt:lpstr>Presentación de PowerPoint</vt:lpstr>
      <vt:lpstr>MÉTODO 2: AGRUPACIÓN</vt:lpstr>
      <vt:lpstr>Error frecuente</vt:lpstr>
      <vt:lpstr>EJERCICIO RESUELTO 2</vt:lpstr>
      <vt:lpstr>MÉTODO 3: DIFERENCIA DE CUADRADOS</vt:lpstr>
      <vt:lpstr>Ejemplos</vt:lpstr>
      <vt:lpstr>EJERCICIO RESUELTO 3</vt:lpstr>
      <vt:lpstr>MÉTODO 4: TRINOMIO CUADRADO PERFECTO (TCP)</vt:lpstr>
      <vt:lpstr>Presentación de PowerPoint</vt:lpstr>
      <vt:lpstr>EJERCICIO RESUELTO 4</vt:lpstr>
      <vt:lpstr>MÉTODO 5: TRINOMIO DE SEGUNDO GRADO</vt:lpstr>
      <vt:lpstr>EJERCICIO RESUELTO 5</vt:lpstr>
      <vt:lpstr>EJERCICIO RESUELTO 6</vt:lpstr>
      <vt:lpstr>EJERCICIO RESUELTO 7 </vt:lpstr>
      <vt:lpstr>EJERCICIO RESUELTO 8</vt:lpstr>
      <vt:lpstr>EJERCICIO RESUELTO 9</vt:lpstr>
      <vt:lpstr>EJERCICIO RESUELTO 10</vt:lpstr>
      <vt:lpstr>Cómo decidir el método</vt:lpstr>
      <vt:lpstr>Errores más comunes en PAES</vt:lpstr>
      <vt:lpstr>Ejercicios tipo PAES</vt:lpstr>
      <vt:lpstr>Desarrollo</vt:lpstr>
      <vt:lpstr>Pregunta 2</vt:lpstr>
      <vt:lpstr>Desarrollo</vt:lpstr>
      <vt:lpstr>Pregunta 3</vt:lpstr>
      <vt:lpstr>Desarrollo</vt:lpstr>
      <vt:lpstr>Resumen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Claudio Chávez</dc:creator>
  <cp:lastModifiedBy>Claudio Chávez</cp:lastModifiedBy>
  <cp:revision>8</cp:revision>
  <dcterms:created xsi:type="dcterms:W3CDTF">2026-07-28T03:02:32Z</dcterms:created>
  <dcterms:modified xsi:type="dcterms:W3CDTF">2026-08-06T03:43:19Z</dcterms:modified>
</cp:coreProperties>
</file>