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73" r:id="rId8"/>
    <p:sldId id="274" r:id="rId9"/>
    <p:sldId id="261" r:id="rId10"/>
    <p:sldId id="262" r:id="rId11"/>
    <p:sldId id="263" r:id="rId12"/>
    <p:sldId id="268" r:id="rId13"/>
    <p:sldId id="269" r:id="rId14"/>
    <p:sldId id="271" r:id="rId15"/>
    <p:sldId id="270" r:id="rId16"/>
    <p:sldId id="272" r:id="rId17"/>
    <p:sldId id="258" r:id="rId18"/>
    <p:sldId id="259" r:id="rId19"/>
    <p:sldId id="264" r:id="rId20"/>
    <p:sldId id="265" r:id="rId21"/>
    <p:sldId id="266" r:id="rId22"/>
    <p:sldId id="267" r:id="rId23"/>
    <p:sldId id="288" r:id="rId24"/>
    <p:sldId id="289" r:id="rId25"/>
    <p:sldId id="286" r:id="rId26"/>
    <p:sldId id="291" r:id="rId27"/>
    <p:sldId id="275" r:id="rId28"/>
    <p:sldId id="283" r:id="rId29"/>
    <p:sldId id="285" r:id="rId30"/>
    <p:sldId id="276" r:id="rId31"/>
    <p:sldId id="287" r:id="rId32"/>
    <p:sldId id="284" r:id="rId33"/>
    <p:sldId id="277" r:id="rId34"/>
    <p:sldId id="278" r:id="rId35"/>
    <p:sldId id="279" r:id="rId36"/>
    <p:sldId id="280" r:id="rId37"/>
    <p:sldId id="281" r:id="rId38"/>
    <p:sldId id="290" r:id="rId39"/>
    <p:sldId id="292" r:id="rId40"/>
    <p:sldId id="293" r:id="rId41"/>
    <p:sldId id="294" r:id="rId42"/>
    <p:sldId id="295" r:id="rId43"/>
    <p:sldId id="296" r:id="rId44"/>
    <p:sldId id="298" r:id="rId45"/>
    <p:sldId id="297" r:id="rId46"/>
    <p:sldId id="299" r:id="rId47"/>
    <p:sldId id="301" r:id="rId48"/>
    <p:sldId id="304" r:id="rId49"/>
    <p:sldId id="302" r:id="rId50"/>
    <p:sldId id="300" r:id="rId51"/>
    <p:sldId id="303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72AA"/>
    <a:srgbClr val="027FD4"/>
    <a:srgbClr val="FFFF00"/>
    <a:srgbClr val="0987CD"/>
    <a:srgbClr val="0A6192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00" autoAdjust="0"/>
  </p:normalViewPr>
  <p:slideViewPr>
    <p:cSldViewPr>
      <p:cViewPr>
        <p:scale>
          <a:sx n="90" d="100"/>
          <a:sy n="90" d="100"/>
        </p:scale>
        <p:origin x="6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microsoft.com/office/2016/11/relationships/changesInfo" Target="changesInfos/changesInfo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custSel modSld">
      <pc:chgData name="Mari Paz Alvarez" userId="891bdffcb6b98823" providerId="LiveId" clId="{4B64BC81-0D56-4325-9BD3-E108689F9FB3}" dt="2026-08-03T14:35:41.447" v="458" actId="6549"/>
      <pc:docMkLst>
        <pc:docMk/>
      </pc:docMkLst>
      <pc:sldChg chg="modSp mod">
        <pc:chgData name="Mari Paz Alvarez" userId="891bdffcb6b98823" providerId="LiveId" clId="{4B64BC81-0D56-4325-9BD3-E108689F9FB3}" dt="2026-08-03T14:23:32.828" v="275" actId="20577"/>
        <pc:sldMkLst>
          <pc:docMk/>
          <pc:sldMk cId="1461024524" sldId="288"/>
        </pc:sldMkLst>
        <pc:spChg chg="mod">
          <ac:chgData name="Mari Paz Alvarez" userId="891bdffcb6b98823" providerId="LiveId" clId="{4B64BC81-0D56-4325-9BD3-E108689F9FB3}" dt="2026-08-03T14:15:32.124" v="26" actId="20577"/>
          <ac:spMkLst>
            <pc:docMk/>
            <pc:sldMk cId="1461024524" sldId="288"/>
            <ac:spMk id="2" creationId="{9942CB18-ADF7-1B15-CD98-988546FB7190}"/>
          </ac:spMkLst>
        </pc:spChg>
        <pc:spChg chg="mod">
          <ac:chgData name="Mari Paz Alvarez" userId="891bdffcb6b98823" providerId="LiveId" clId="{4B64BC81-0D56-4325-9BD3-E108689F9FB3}" dt="2026-08-03T14:23:32.828" v="275" actId="20577"/>
          <ac:spMkLst>
            <pc:docMk/>
            <pc:sldMk cId="1461024524" sldId="288"/>
            <ac:spMk id="3" creationId="{720C1FA2-103E-1397-6B63-C0CD1C6F3713}"/>
          </ac:spMkLst>
        </pc:spChg>
      </pc:sldChg>
      <pc:sldChg chg="modSp mod">
        <pc:chgData name="Mari Paz Alvarez" userId="891bdffcb6b98823" providerId="LiveId" clId="{4B64BC81-0D56-4325-9BD3-E108689F9FB3}" dt="2026-08-03T14:35:41.447" v="458" actId="6549"/>
        <pc:sldMkLst>
          <pc:docMk/>
          <pc:sldMk cId="3549405960" sldId="289"/>
        </pc:sldMkLst>
        <pc:spChg chg="mod">
          <ac:chgData name="Mari Paz Alvarez" userId="891bdffcb6b98823" providerId="LiveId" clId="{4B64BC81-0D56-4325-9BD3-E108689F9FB3}" dt="2026-08-03T14:09:59.792" v="20" actId="20577"/>
          <ac:spMkLst>
            <pc:docMk/>
            <pc:sldMk cId="3549405960" sldId="289"/>
            <ac:spMk id="2" creationId="{FB40CB31-54B0-0F18-7B14-AE96197F3676}"/>
          </ac:spMkLst>
        </pc:spChg>
        <pc:spChg chg="mod">
          <ac:chgData name="Mari Paz Alvarez" userId="891bdffcb6b98823" providerId="LiveId" clId="{4B64BC81-0D56-4325-9BD3-E108689F9FB3}" dt="2026-08-03T14:35:41.447" v="458" actId="6549"/>
          <ac:spMkLst>
            <pc:docMk/>
            <pc:sldMk cId="3549405960" sldId="289"/>
            <ac:spMk id="3" creationId="{DD8DA70A-43E0-1290-E503-741E188F059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el estilo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16/08/2026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CL"/>
          </a:p>
        </p:txBody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HNX89uiwY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youtube.com/watch?v=jGCxpoWHWe8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_TvpiuIGf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Tf0V4HyFtM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OBJECTIVES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Conocimientos 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Expresarse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sobre</a:t>
            </a:r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actividades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: skating is fun; football is cool; tennis is exciting; console games are boring</a:t>
            </a:r>
            <a:r>
              <a:rPr lang="en-US" sz="2400" b="0" dirty="0"/>
              <a:t>. </a:t>
            </a:r>
            <a:endParaRPr lang="en-US" sz="2400" dirty="0"/>
          </a:p>
          <a:p>
            <a:r>
              <a:rPr lang="en-US" sz="2400" dirty="0"/>
              <a:t>&gt; </a:t>
            </a:r>
            <a:r>
              <a:rPr lang="en-US" sz="2400" b="0" u="sng" dirty="0"/>
              <a:t>Identificar y </a:t>
            </a:r>
            <a:r>
              <a:rPr lang="en-US" sz="2400" b="0" u="sng" dirty="0" err="1"/>
              <a:t>describir</a:t>
            </a:r>
            <a:r>
              <a:rPr lang="en-US" sz="2400" b="0" u="sng" dirty="0"/>
              <a:t> deportes y hobbies</a:t>
            </a:r>
            <a:r>
              <a:rPr lang="en-US" sz="2400" b="0" dirty="0"/>
              <a:t>: Swimming is an excellent sport to get fit. </a:t>
            </a:r>
          </a:p>
          <a:p>
            <a:r>
              <a:rPr lang="en-US" sz="2400" b="0" dirty="0"/>
              <a:t>&gt; 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del </a:t>
            </a:r>
            <a:r>
              <a:rPr lang="en-US" sz="2400" b="0" u="sng" dirty="0" err="1"/>
              <a:t>pasado</a:t>
            </a:r>
            <a:r>
              <a:rPr lang="en-US" sz="2400" b="0" dirty="0"/>
              <a:t>: He won the competition; What did they do on Saturday? They went to the museum. </a:t>
            </a:r>
          </a:p>
          <a:p>
            <a:r>
              <a:rPr lang="en-US" sz="2400" b="0" dirty="0"/>
              <a:t>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 </a:t>
            </a:r>
            <a:r>
              <a:rPr lang="en-US" sz="2400" b="0" u="sng" dirty="0" err="1"/>
              <a:t>actividades</a:t>
            </a:r>
            <a:r>
              <a:rPr lang="en-US" sz="2400" b="0" u="sng" dirty="0"/>
              <a:t> </a:t>
            </a:r>
            <a:r>
              <a:rPr lang="en-US" sz="2400" b="0" u="sng" dirty="0" err="1"/>
              <a:t>pasadas</a:t>
            </a:r>
            <a:r>
              <a:rPr lang="en-US" sz="2400" b="0" u="sng" dirty="0"/>
              <a:t> que </a:t>
            </a:r>
            <a:r>
              <a:rPr lang="en-US" sz="2400" b="0" u="sng" dirty="0" err="1"/>
              <a:t>fueron</a:t>
            </a:r>
            <a:r>
              <a:rPr lang="en-US" sz="2400" b="0" u="sng" dirty="0"/>
              <a:t> </a:t>
            </a:r>
            <a:r>
              <a:rPr lang="en-US" sz="2400" b="0" u="sng" dirty="0" err="1"/>
              <a:t>interrumpidas</a:t>
            </a:r>
            <a:r>
              <a:rPr lang="en-US" sz="2400" b="0" u="sng" dirty="0"/>
              <a:t>:</a:t>
            </a:r>
            <a:r>
              <a:rPr lang="en-US" sz="2400" b="0" dirty="0"/>
              <a:t> I was playing football when it started to rain; She was running when she saw the accident. </a:t>
            </a:r>
          </a:p>
          <a:p>
            <a:r>
              <a:rPr lang="en-US" sz="2400" b="0" dirty="0"/>
              <a:t>&gt; </a:t>
            </a:r>
            <a:r>
              <a:rPr lang="en-US" sz="2400" b="0" u="sng" dirty="0" err="1"/>
              <a:t>Expresar</a:t>
            </a:r>
            <a:r>
              <a:rPr lang="en-US" sz="2400" b="0" u="sng" dirty="0"/>
              <a:t> </a:t>
            </a:r>
            <a:r>
              <a:rPr lang="en-US" sz="2400" b="0" u="sng" dirty="0" err="1"/>
              <a:t>cantidades</a:t>
            </a:r>
            <a:r>
              <a:rPr lang="en-US" sz="2400" b="0" dirty="0"/>
              <a:t>: there were two hundred people at the stadium.</a:t>
            </a:r>
          </a:p>
        </p:txBody>
      </p:sp>
    </p:spTree>
    <p:extLst>
      <p:ext uri="{BB962C8B-B14F-4D97-AF65-F5344CB8AC3E}">
        <p14:creationId xmlns:p14="http://schemas.microsoft.com/office/powerpoint/2010/main" val="229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Conocimientos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err="1"/>
              <a:t>Señalar</a:t>
            </a:r>
            <a:r>
              <a:rPr lang="en-US" sz="2400" b="0" dirty="0"/>
              <a:t> el </a:t>
            </a:r>
            <a:r>
              <a:rPr lang="en-US" sz="2400" b="0" dirty="0" err="1"/>
              <a:t>tiempo</a:t>
            </a:r>
            <a:r>
              <a:rPr lang="en-US" sz="2400" b="0" dirty="0"/>
              <a:t>, el </a:t>
            </a:r>
            <a:r>
              <a:rPr lang="en-US" sz="2400" b="0" dirty="0" err="1"/>
              <a:t>modo</a:t>
            </a:r>
            <a:r>
              <a:rPr lang="en-US" sz="2400" b="0" dirty="0"/>
              <a:t> y el </a:t>
            </a:r>
            <a:r>
              <a:rPr lang="en-US" sz="2400" b="0" dirty="0" err="1"/>
              <a:t>grado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que </a:t>
            </a:r>
            <a:r>
              <a:rPr lang="en-US" sz="2400" b="0" dirty="0" err="1"/>
              <a:t>ocurren</a:t>
            </a:r>
            <a:r>
              <a:rPr lang="en-US" sz="2400" b="0" dirty="0"/>
              <a:t> las </a:t>
            </a:r>
            <a:r>
              <a:rPr lang="en-US" sz="2400" b="0" dirty="0" err="1"/>
              <a:t>acciones</a:t>
            </a:r>
            <a:r>
              <a:rPr lang="en-US" sz="2400" b="0" dirty="0"/>
              <a:t>: He played yesterday; They ran fast. </a:t>
            </a:r>
          </a:p>
          <a:p>
            <a:pPr marL="0" indent="0">
              <a:buNone/>
            </a:pPr>
            <a:endParaRPr lang="en-US" sz="2400" b="0" dirty="0"/>
          </a:p>
          <a:p>
            <a:r>
              <a:rPr lang="en-US" sz="2400" b="0" dirty="0"/>
              <a:t>&gt; </a:t>
            </a:r>
            <a:r>
              <a:rPr lang="en-US" sz="2400" b="0" dirty="0" err="1"/>
              <a:t>Expresar</a:t>
            </a:r>
            <a:r>
              <a:rPr lang="en-US" sz="2400" b="0" dirty="0"/>
              <a:t> </a:t>
            </a:r>
            <a:r>
              <a:rPr lang="en-US" sz="2400" b="0" dirty="0" err="1"/>
              <a:t>posesión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</a:t>
            </a:r>
            <a:r>
              <a:rPr lang="en-US" sz="2400" b="0" dirty="0" err="1"/>
              <a:t>plurales</a:t>
            </a:r>
            <a:r>
              <a:rPr lang="en-US" sz="2400" b="0" dirty="0"/>
              <a:t> y </a:t>
            </a:r>
            <a:r>
              <a:rPr lang="en-US" sz="2400" b="0" dirty="0" err="1"/>
              <a:t>nombres</a:t>
            </a:r>
            <a:r>
              <a:rPr lang="en-US" sz="2400" b="0" dirty="0"/>
              <a:t> </a:t>
            </a:r>
            <a:r>
              <a:rPr lang="en-US" sz="2400" b="0" dirty="0" err="1"/>
              <a:t>terminados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s: The students’ copybooks; the Jones’ place; Marcos’ sneakers</a:t>
            </a:r>
          </a:p>
          <a:p>
            <a:pPr marL="0" indent="0">
              <a:buNone/>
            </a:pPr>
            <a:r>
              <a:rPr lang="en-US" sz="2400" b="0" dirty="0"/>
              <a:t>. </a:t>
            </a:r>
          </a:p>
          <a:p>
            <a:r>
              <a:rPr lang="en-US" sz="2400" b="0" dirty="0"/>
              <a:t>&gt; </a:t>
            </a:r>
            <a:r>
              <a:rPr lang="en-US" sz="2400" b="0" dirty="0" err="1"/>
              <a:t>Verbos</a:t>
            </a:r>
            <a:r>
              <a:rPr lang="en-US" sz="2400" b="0" dirty="0"/>
              <a:t>: </a:t>
            </a:r>
            <a:r>
              <a:rPr lang="en-US" sz="2400" dirty="0"/>
              <a:t>play</a:t>
            </a:r>
            <a:r>
              <a:rPr lang="en-US" sz="2400" b="0" dirty="0"/>
              <a:t> (football/tennis/basketball/volleyball); </a:t>
            </a:r>
            <a:r>
              <a:rPr lang="en-US" sz="2400" dirty="0"/>
              <a:t>go</a:t>
            </a:r>
            <a:r>
              <a:rPr lang="en-US" sz="2400" b="0" dirty="0"/>
              <a:t> (running, climbing, skating); </a:t>
            </a:r>
            <a:r>
              <a:rPr lang="en-US" sz="2400" dirty="0"/>
              <a:t>do </a:t>
            </a:r>
            <a:r>
              <a:rPr lang="en-US" sz="2400" b="0" dirty="0"/>
              <a:t>(aerobics, karate, athletics, gymnastics, rock climbing), </a:t>
            </a:r>
            <a:r>
              <a:rPr lang="en-US" sz="2400" dirty="0"/>
              <a:t>hit, kick, win, lose, beat, enjoy, support, train, score </a:t>
            </a:r>
            <a:r>
              <a:rPr lang="en-US" sz="2400" b="0" dirty="0" err="1"/>
              <a:t>Sufijo</a:t>
            </a:r>
            <a:r>
              <a:rPr lang="en-US" sz="2400" b="0" dirty="0"/>
              <a:t> -</a:t>
            </a:r>
            <a:r>
              <a:rPr lang="en-US" sz="2400" b="0" dirty="0" err="1"/>
              <a:t>ing</a:t>
            </a:r>
            <a:r>
              <a:rPr lang="en-US" sz="2400" b="0" dirty="0"/>
              <a:t>: jogging, swimming, biking.</a:t>
            </a:r>
          </a:p>
        </p:txBody>
      </p:sp>
    </p:spTree>
    <p:extLst>
      <p:ext uri="{BB962C8B-B14F-4D97-AF65-F5344CB8AC3E}">
        <p14:creationId xmlns:p14="http://schemas.microsoft.com/office/powerpoint/2010/main" val="30776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980728"/>
            <a:ext cx="8004266" cy="525658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consejos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recomendaciones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sugerencias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should = </a:t>
            </a:r>
            <a:r>
              <a:rPr lang="en-US" sz="2600" b="1" dirty="0" err="1">
                <a:solidFill>
                  <a:schemeClr val="tx1"/>
                </a:solidFill>
              </a:rPr>
              <a:t>deberías</a:t>
            </a:r>
            <a:endParaRPr lang="en-US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should </a:t>
            </a:r>
            <a:r>
              <a:rPr lang="en-US" sz="2600" dirty="0">
                <a:solidFill>
                  <a:srgbClr val="C00000"/>
                </a:solidFill>
              </a:rPr>
              <a:t>drink</a:t>
            </a:r>
            <a:r>
              <a:rPr lang="en-US" sz="26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We should </a:t>
            </a:r>
            <a:r>
              <a:rPr lang="en-US" sz="2600" dirty="0">
                <a:solidFill>
                  <a:srgbClr val="C00000"/>
                </a:solidFill>
              </a:rPr>
              <a:t>eat</a:t>
            </a:r>
            <a:r>
              <a:rPr lang="en-US" sz="2600" dirty="0">
                <a:solidFill>
                  <a:schemeClr val="tx1"/>
                </a:solidFill>
              </a:rPr>
              <a:t> vegetables.</a:t>
            </a:r>
          </a:p>
          <a:p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obligaciones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cosas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muy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importantes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s-MX" sz="2600" dirty="0" err="1">
                <a:solidFill>
                  <a:schemeClr val="tx1"/>
                </a:solidFill>
              </a:rPr>
              <a:t>Supocisiones</a:t>
            </a:r>
            <a:r>
              <a:rPr lang="es-MX" sz="2600" dirty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must = </a:t>
            </a:r>
            <a:r>
              <a:rPr lang="en-US" sz="2600" b="1" dirty="0" err="1">
                <a:solidFill>
                  <a:schemeClr val="tx1"/>
                </a:solidFill>
              </a:rPr>
              <a:t>debes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must </a:t>
            </a:r>
            <a:r>
              <a:rPr lang="en-US" sz="2600" dirty="0">
                <a:solidFill>
                  <a:srgbClr val="C00000"/>
                </a:solidFill>
              </a:rPr>
              <a:t>do</a:t>
            </a:r>
            <a:r>
              <a:rPr lang="en-US" sz="26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Students must </a:t>
            </a:r>
            <a:r>
              <a:rPr lang="en-US" sz="2600" dirty="0">
                <a:solidFill>
                  <a:srgbClr val="C00000"/>
                </a:solidFill>
              </a:rPr>
              <a:t>wear</a:t>
            </a:r>
            <a:r>
              <a:rPr lang="en-US" sz="2600" dirty="0">
                <a:solidFill>
                  <a:schemeClr val="tx1"/>
                </a:solidFill>
              </a:rPr>
              <a:t> uniforms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699240"/>
              </p:ext>
            </p:extLst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>
                          <a:solidFill>
                            <a:srgbClr val="0070C0"/>
                          </a:solidFill>
                        </a:rPr>
                        <a:t>SHOULD:  DEBERÍA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>
                          <a:solidFill>
                            <a:srgbClr val="FF0000"/>
                          </a:solidFill>
                        </a:rPr>
                        <a:t>MUST:  DEBES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s-MX" sz="2700" b="1" dirty="0" err="1">
                          <a:solidFill>
                            <a:srgbClr val="FF0000"/>
                          </a:solidFill>
                        </a:rPr>
                        <a:t>Deduction</a:t>
                      </a:r>
                      <a:r>
                        <a:rPr lang="es-MX" sz="2700" b="1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Explanation</a:t>
            </a:r>
            <a:r>
              <a:rPr lang="es-MX" dirty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https://www.youtube.com/watch?v=YmrKuiNzsQ8</a:t>
            </a:r>
            <a:r>
              <a:rPr lang="es-MX" dirty="0"/>
              <a:t> visto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Exercises</a:t>
            </a:r>
            <a:endParaRPr lang="es-MX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https://www.youtube.com/watch?v=uHHNX89uiwY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https://www.youtube.com/watch?v=jGCxpoWHWe8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¿Cómo distinguirlos?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0" dirty="0"/>
              <a:t>La clave principal para reconocer cuándo usar </a:t>
            </a:r>
            <a:r>
              <a:rPr lang="es-MX" dirty="0" err="1"/>
              <a:t>must</a:t>
            </a:r>
            <a:r>
              <a:rPr lang="es-MX" dirty="0"/>
              <a:t> o </a:t>
            </a:r>
            <a:r>
              <a:rPr lang="es-MX" dirty="0" err="1"/>
              <a:t>should</a:t>
            </a:r>
            <a:r>
              <a:rPr lang="es-MX" dirty="0"/>
              <a:t> </a:t>
            </a:r>
            <a:r>
              <a:rPr lang="es-MX" b="0" dirty="0"/>
              <a:t>está en el nivel de </a:t>
            </a:r>
            <a:r>
              <a:rPr lang="es-MX" u="sng" dirty="0"/>
              <a:t>obligatoriedad </a:t>
            </a:r>
          </a:p>
          <a:p>
            <a:pPr marL="0" indent="0">
              <a:buNone/>
            </a:pPr>
            <a:endParaRPr lang="es-MX" u="sng" dirty="0"/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Must</a:t>
            </a:r>
            <a:r>
              <a:rPr lang="es-MX" b="0" dirty="0"/>
              <a:t> para obligaciones ineludibles (reglas o leyes), </a:t>
            </a:r>
          </a:p>
          <a:p>
            <a:r>
              <a:rPr lang="es-MX" b="0" dirty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Should</a:t>
            </a:r>
            <a:r>
              <a:rPr lang="es-MX" b="0" dirty="0"/>
              <a:t> para consejos o recomendaciones (lo ideal, pero no obligatorio).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50319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= DEBER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000" dirty="0"/>
              <a:t>Reglas o Leyes:</a:t>
            </a:r>
            <a:r>
              <a:rPr lang="es-MX" sz="3000" b="0" dirty="0"/>
              <a:t> Acciones obligatorias dictadas por una autoridad o norma.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</a:t>
            </a:r>
            <a:r>
              <a:rPr lang="es-MX" sz="3000" b="0" dirty="0" err="1"/>
              <a:t>You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</a:t>
            </a:r>
            <a:r>
              <a:rPr lang="es-MX" sz="3000" b="0" dirty="0" err="1"/>
              <a:t>wear</a:t>
            </a:r>
            <a:r>
              <a:rPr lang="es-MX" sz="3000" b="0" dirty="0"/>
              <a:t> a </a:t>
            </a:r>
            <a:r>
              <a:rPr lang="es-MX" sz="3000" b="0" dirty="0" err="1"/>
              <a:t>seatbelt</a:t>
            </a:r>
            <a:r>
              <a:rPr lang="es-MX" sz="3000" b="0" dirty="0"/>
              <a:t>. (</a:t>
            </a:r>
            <a:r>
              <a:rPr lang="es-MX" sz="3000" b="0" i="1" dirty="0"/>
              <a:t>Debes usar el cinturón de seguridad</a:t>
            </a:r>
            <a:r>
              <a:rPr lang="es-MX" sz="3000" b="0" dirty="0"/>
              <a:t>)</a:t>
            </a:r>
          </a:p>
          <a:p>
            <a:endParaRPr lang="es-MX" sz="3000" b="0" dirty="0"/>
          </a:p>
          <a:p>
            <a:r>
              <a:rPr lang="es-MX" sz="3000" dirty="0"/>
              <a:t>Deducción lógica:</a:t>
            </a:r>
            <a:r>
              <a:rPr lang="es-MX" sz="3000" b="0" dirty="0"/>
              <a:t> Cuando estás seguro de algo porque hay evidencia.</a:t>
            </a:r>
          </a:p>
          <a:p>
            <a:pPr marL="0" indent="0">
              <a:buNone/>
            </a:pPr>
            <a:r>
              <a:rPr lang="es-MX" sz="3000" b="0" i="1" dirty="0"/>
              <a:t>Ejemplo:</a:t>
            </a:r>
            <a:r>
              <a:rPr lang="es-MX" sz="3000" b="0" dirty="0"/>
              <a:t> Look at </a:t>
            </a:r>
            <a:r>
              <a:rPr lang="es-MX" sz="3000" b="0" dirty="0" err="1"/>
              <a:t>the</a:t>
            </a:r>
            <a:r>
              <a:rPr lang="es-MX" sz="3000" b="0" dirty="0"/>
              <a:t> rain! </a:t>
            </a:r>
            <a:r>
              <a:rPr lang="es-MX" sz="3000" b="0" dirty="0" err="1"/>
              <a:t>It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be </a:t>
            </a:r>
            <a:r>
              <a:rPr lang="es-MX" sz="3000" b="0" dirty="0" err="1"/>
              <a:t>cold</a:t>
            </a:r>
            <a:r>
              <a:rPr lang="es-MX" sz="3000" b="0" dirty="0"/>
              <a:t> </a:t>
            </a:r>
            <a:r>
              <a:rPr lang="es-MX" sz="3000" b="0" dirty="0" err="1"/>
              <a:t>outside</a:t>
            </a:r>
            <a:r>
              <a:rPr lang="es-MX" sz="3000" b="0" dirty="0"/>
              <a:t>. (</a:t>
            </a:r>
            <a:r>
              <a:rPr lang="es-MX" sz="3000" b="0" i="1" dirty="0"/>
              <a:t>¡Mira la lluvia! Debe hacer frío afuera</a:t>
            </a:r>
            <a:r>
              <a:rPr lang="es-MX" sz="3000" b="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MUST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(MUSN’T)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 = NO DEBERIA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i="1" dirty="0">
                <a:latin typeface="Google Sans"/>
              </a:rPr>
              <a:t>Significa </a:t>
            </a:r>
            <a:r>
              <a:rPr lang="es-MX" i="1" dirty="0">
                <a:latin typeface="Google Sans"/>
              </a:rPr>
              <a:t>"prohibido" </a:t>
            </a:r>
            <a:r>
              <a:rPr lang="es-MX" b="0" i="1" dirty="0">
                <a:latin typeface="Google Sans"/>
              </a:rPr>
              <a:t>o </a:t>
            </a:r>
            <a:r>
              <a:rPr lang="es-MX" i="1" dirty="0">
                <a:latin typeface="Google Sans"/>
              </a:rPr>
              <a:t>"no debes". </a:t>
            </a:r>
            <a:r>
              <a:rPr lang="es-MX" b="0" i="1" dirty="0">
                <a:latin typeface="Google Sans"/>
              </a:rPr>
              <a:t>Romper esta regla implica una falta grave, una ilegalidad o una penalización directa.</a:t>
            </a:r>
            <a:endParaRPr lang="en-US" b="0" i="1" dirty="0">
              <a:latin typeface="Google Sans"/>
            </a:endParaRPr>
          </a:p>
          <a:p>
            <a:endParaRPr lang="en-US" b="0" i="1" dirty="0">
              <a:latin typeface="Google Sans"/>
            </a:endParaRPr>
          </a:p>
          <a:p>
            <a:pPr marL="0" indent="0">
              <a:buNone/>
            </a:pPr>
            <a:r>
              <a:rPr lang="en-US" b="0" i="1" dirty="0" err="1">
                <a:latin typeface="Google Sans"/>
              </a:rPr>
              <a:t>Ejemplo</a:t>
            </a:r>
            <a:r>
              <a:rPr lang="en-US" b="0" i="1" dirty="0">
                <a:latin typeface="Google Sans"/>
              </a:rPr>
              <a:t>: "You </a:t>
            </a:r>
            <a:r>
              <a:rPr lang="en-US" i="1" dirty="0">
                <a:latin typeface="Google Sans"/>
              </a:rPr>
              <a:t>must not (mustn’t) </a:t>
            </a:r>
            <a:r>
              <a:rPr lang="en-US" b="0" i="1" dirty="0">
                <a:latin typeface="Google Sans"/>
              </a:rPr>
              <a:t>  drive a car without a license.“ </a:t>
            </a:r>
            <a:r>
              <a:rPr lang="en-US" b="0" dirty="0"/>
              <a:t>(No </a:t>
            </a:r>
            <a:r>
              <a:rPr lang="en-US" b="0" dirty="0" err="1"/>
              <a:t>debes</a:t>
            </a:r>
            <a:r>
              <a:rPr lang="en-US" b="0" dirty="0"/>
              <a:t> </a:t>
            </a:r>
            <a:r>
              <a:rPr lang="en-US" b="0" dirty="0" err="1"/>
              <a:t>conducir</a:t>
            </a:r>
            <a:r>
              <a:rPr lang="en-US" b="0" dirty="0"/>
              <a:t> un </a:t>
            </a:r>
            <a:r>
              <a:rPr lang="en-US" b="0" dirty="0" err="1"/>
              <a:t>automóvil</a:t>
            </a:r>
            <a:r>
              <a:rPr lang="en-US" b="0" dirty="0"/>
              <a:t> sin </a:t>
            </a:r>
            <a:r>
              <a:rPr lang="en-US" b="0" dirty="0" err="1"/>
              <a:t>licencia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5157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=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Se usa para expresar lo que es correcto, saludable o prudente hacer, pero la persona tiene la última palabra. </a:t>
            </a:r>
          </a:p>
          <a:p>
            <a:r>
              <a:rPr lang="es-MX" dirty="0"/>
              <a:t>Sugerencias y consejos: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You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eat</a:t>
            </a:r>
            <a:r>
              <a:rPr lang="es-MX" b="0" dirty="0"/>
              <a:t> more vegetables. (</a:t>
            </a:r>
            <a:r>
              <a:rPr lang="es-MX" b="0" i="1" dirty="0"/>
              <a:t>Deberías comer más vegetales</a:t>
            </a:r>
            <a:r>
              <a:rPr lang="es-MX" b="0" dirty="0"/>
              <a:t>)</a:t>
            </a:r>
          </a:p>
          <a:p>
            <a:r>
              <a:rPr lang="es-MX" dirty="0"/>
              <a:t>Dar tu opinión sobre lo ideal: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We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leave</a:t>
            </a:r>
            <a:r>
              <a:rPr lang="es-MX" b="0" dirty="0"/>
              <a:t> </a:t>
            </a:r>
            <a:r>
              <a:rPr lang="es-MX" b="0" dirty="0" err="1"/>
              <a:t>early</a:t>
            </a:r>
            <a:r>
              <a:rPr lang="es-MX" b="0" dirty="0"/>
              <a:t> to </a:t>
            </a:r>
            <a:r>
              <a:rPr lang="es-MX" b="0" dirty="0" err="1"/>
              <a:t>avoid</a:t>
            </a:r>
            <a:r>
              <a:rPr lang="es-MX" b="0" dirty="0"/>
              <a:t> </a:t>
            </a:r>
            <a:r>
              <a:rPr lang="es-MX" b="0" dirty="0" err="1"/>
              <a:t>traffic</a:t>
            </a:r>
            <a:r>
              <a:rPr lang="es-MX" b="0" dirty="0"/>
              <a:t>. (</a:t>
            </a:r>
            <a:r>
              <a:rPr lang="es-MX" b="0" i="1" dirty="0"/>
              <a:t>Deberíamos salir temprano para evitar el tráfico</a:t>
            </a:r>
            <a:r>
              <a:rPr lang="es-MX" b="0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6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SHOULD NOT 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(SHOULDN’T) </a:t>
            </a:r>
            <a:r>
              <a:rPr lang="es-MX" dirty="0">
                <a:solidFill>
                  <a:schemeClr val="bg1">
                    <a:lumMod val="75000"/>
                  </a:schemeClr>
                </a:solidFill>
              </a:rPr>
              <a:t>= NO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/>
              <a:t>Significa </a:t>
            </a:r>
            <a:r>
              <a:rPr lang="es-MX" dirty="0"/>
              <a:t>"</a:t>
            </a:r>
            <a:r>
              <a:rPr lang="es-MX" i="1" dirty="0"/>
              <a:t>no deberías</a:t>
            </a:r>
            <a:r>
              <a:rPr lang="es-MX" dirty="0"/>
              <a:t>"</a:t>
            </a:r>
            <a:r>
              <a:rPr lang="es-MX" b="0" dirty="0"/>
              <a:t>. Expresa que algo es una mala idea o es poco aconsejable, pero </a:t>
            </a:r>
            <a:r>
              <a:rPr lang="es-MX" b="0" u="sng" dirty="0">
                <a:solidFill>
                  <a:srgbClr val="FF0000"/>
                </a:solidFill>
              </a:rPr>
              <a:t>no</a:t>
            </a:r>
            <a:r>
              <a:rPr lang="es-MX" b="0" dirty="0"/>
              <a:t> constituye una infracción o prohibición estricta. 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b="0" dirty="0"/>
              <a:t>Ejemplo; </a:t>
            </a:r>
            <a:r>
              <a:rPr lang="en-US" b="0" dirty="0"/>
              <a:t>You </a:t>
            </a:r>
            <a:r>
              <a:rPr lang="en-US" dirty="0"/>
              <a:t>should not (shouldn’t) </a:t>
            </a:r>
            <a:r>
              <a:rPr lang="en-US" b="0" dirty="0"/>
              <a:t>eat spicy food before going to bed."(No </a:t>
            </a:r>
            <a:r>
              <a:rPr lang="en-US" b="0" dirty="0" err="1"/>
              <a:t>deberías</a:t>
            </a:r>
            <a:r>
              <a:rPr lang="en-US" b="0" dirty="0"/>
              <a:t> comer comida picante, antes de </a:t>
            </a:r>
            <a:r>
              <a:rPr lang="en-US" b="0" dirty="0" err="1"/>
              <a:t>irte</a:t>
            </a:r>
            <a:r>
              <a:rPr lang="en-US" b="0" dirty="0"/>
              <a:t> a </a:t>
            </a:r>
            <a:r>
              <a:rPr lang="en-US" b="0" dirty="0" err="1"/>
              <a:t>dormir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1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wear sports shoes. </a:t>
            </a:r>
            <a:r>
              <a:rPr lang="en-US" sz="2400" u="sng" dirty="0"/>
              <a:t>__obligation_____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play outside. </a:t>
            </a:r>
            <a:r>
              <a:rPr lang="en-US" sz="2400" u="sng" dirty="0"/>
              <a:t>_advice_______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Students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arrive on time for </a:t>
            </a:r>
            <a:r>
              <a:rPr lang="en-US" sz="2400" dirty="0" err="1"/>
              <a:t>P.E</a:t>
            </a:r>
            <a:r>
              <a:rPr lang="en-US" sz="2400" u="sng" dirty="0" err="1"/>
              <a:t>._obligation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ride your </a:t>
            </a:r>
            <a:r>
              <a:rPr lang="en-US" sz="2400" dirty="0" err="1"/>
              <a:t>bike</a:t>
            </a:r>
            <a:r>
              <a:rPr lang="en-US" sz="2400" u="sng" dirty="0" err="1"/>
              <a:t>.__advice</a:t>
            </a:r>
            <a:r>
              <a:rPr lang="en-US" sz="2400" u="sng" dirty="0"/>
              <a:t>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Players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follow the </a:t>
            </a:r>
            <a:r>
              <a:rPr lang="en-US" sz="2400" dirty="0" err="1"/>
              <a:t>rules</a:t>
            </a:r>
            <a:r>
              <a:rPr lang="en-US" sz="2400" u="sng" dirty="0" err="1"/>
              <a:t>._obligation</a:t>
            </a:r>
            <a:r>
              <a:rPr lang="en-US" sz="2400" u="sng" dirty="0"/>
              <a:t>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spend time with your </a:t>
            </a:r>
            <a:r>
              <a:rPr lang="en-US" sz="2400" dirty="0" err="1"/>
              <a:t>family</a:t>
            </a:r>
            <a:r>
              <a:rPr lang="en-US" sz="2400" u="sng" dirty="0" err="1"/>
              <a:t>._advice</a:t>
            </a:r>
            <a:r>
              <a:rPr lang="en-US" sz="2400" u="sng" dirty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listen to the </a:t>
            </a:r>
            <a:r>
              <a:rPr lang="en-US" sz="2400" dirty="0" err="1"/>
              <a:t>coach</a:t>
            </a:r>
            <a:r>
              <a:rPr lang="en-US" sz="2400" u="sng" dirty="0" err="1"/>
              <a:t>._obligation</a:t>
            </a:r>
            <a:r>
              <a:rPr lang="en-US" sz="2400" u="sng" dirty="0"/>
              <a:t>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read a book in your free </a:t>
            </a:r>
            <a:r>
              <a:rPr lang="en-US" sz="2400" dirty="0" err="1"/>
              <a:t>time</a:t>
            </a:r>
            <a:r>
              <a:rPr lang="en-US" sz="2400" u="sng" dirty="0" err="1"/>
              <a:t>_advice</a:t>
            </a:r>
            <a:r>
              <a:rPr lang="en-US" sz="2400" u="sng" dirty="0"/>
              <a:t>__</a:t>
            </a:r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Complete with should or must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33753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respect the referee.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ARBITRO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3"/>
            <a:ext cx="85972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__mustn</a:t>
            </a:r>
            <a:r>
              <a:rPr lang="en-US" altLang="en-US" sz="2400" b="0" u="sng" dirty="0">
                <a:latin typeface="Arial" panose="020B0604020202020204" pitchFamily="34" charset="0"/>
              </a:rPr>
              <a:t>’t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04258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(should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shouldn't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mustn't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I / exercise / every day ?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>
                <a:solidFill>
                  <a:srgbClr val="FF0000"/>
                </a:solidFill>
              </a:rPr>
              <a:t>Should</a:t>
            </a:r>
            <a:r>
              <a:rPr lang="es-MX" u="sng" dirty="0">
                <a:solidFill>
                  <a:srgbClr val="FF0000"/>
                </a:solidFill>
              </a:rPr>
              <a:t> I </a:t>
            </a:r>
            <a:r>
              <a:rPr lang="es-MX" u="sng" dirty="0" err="1">
                <a:solidFill>
                  <a:srgbClr val="FF0000"/>
                </a:solidFill>
              </a:rPr>
              <a:t>exercise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every</a:t>
            </a:r>
            <a:r>
              <a:rPr lang="es-MX" u="sng" dirty="0">
                <a:solidFill>
                  <a:srgbClr val="FF0000"/>
                </a:solidFill>
              </a:rPr>
              <a:t> </a:t>
            </a:r>
            <a:r>
              <a:rPr lang="es-MX" u="sng" dirty="0" err="1">
                <a:solidFill>
                  <a:srgbClr val="FF0000"/>
                </a:solidFill>
              </a:rPr>
              <a:t>day</a:t>
            </a:r>
            <a:r>
              <a:rPr lang="es-MX" u="sng" dirty="0">
                <a:solidFill>
                  <a:srgbClr val="FF0000"/>
                </a:solidFill>
              </a:rPr>
              <a:t>?</a:t>
            </a:r>
            <a:r>
              <a:rPr lang="es-MX" u="sng" dirty="0"/>
              <a:t>_______</a:t>
            </a:r>
            <a:endParaRPr lang="en-US" u="sng" dirty="0"/>
          </a:p>
          <a:p>
            <a:r>
              <a:rPr lang="en-US" dirty="0"/>
              <a:t>must / students / respect / the rules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students</a:t>
            </a:r>
            <a:r>
              <a:rPr lang="es-MX" u="sng" dirty="0"/>
              <a:t> 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respect</a:t>
            </a:r>
            <a:r>
              <a:rPr lang="es-MX" u="sng" dirty="0"/>
              <a:t> </a:t>
            </a:r>
            <a:r>
              <a:rPr lang="es-MX" u="sng" dirty="0" err="1"/>
              <a:t>the</a:t>
            </a:r>
            <a:r>
              <a:rPr lang="es-MX" u="sng" dirty="0"/>
              <a:t> rules___</a:t>
            </a:r>
            <a:endParaRPr lang="en-US" u="sng" dirty="0"/>
          </a:p>
          <a:p>
            <a:r>
              <a:rPr lang="en-US" dirty="0"/>
              <a:t>shouldn't / eat / you / too much candy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eat</a:t>
            </a:r>
            <a:r>
              <a:rPr lang="es-MX" u="sng" dirty="0"/>
              <a:t> </a:t>
            </a:r>
            <a:r>
              <a:rPr lang="es-MX" u="sng" dirty="0" err="1"/>
              <a:t>too</a:t>
            </a:r>
            <a:r>
              <a:rPr lang="es-MX" u="sng" dirty="0"/>
              <a:t> </a:t>
            </a:r>
            <a:r>
              <a:rPr lang="es-MX" u="sng" dirty="0" err="1"/>
              <a:t>much</a:t>
            </a:r>
            <a:r>
              <a:rPr lang="es-MX" u="sng" dirty="0"/>
              <a:t> </a:t>
            </a:r>
            <a:r>
              <a:rPr lang="es-MX" u="sng" dirty="0" err="1"/>
              <a:t>candy</a:t>
            </a:r>
            <a:r>
              <a:rPr lang="es-MX" u="sng" dirty="0"/>
              <a:t>___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we</a:t>
            </a:r>
            <a:r>
              <a:rPr lang="es-MX" u="sng" dirty="0"/>
              <a:t> </a:t>
            </a:r>
            <a:r>
              <a:rPr lang="es-MX" u="sng" dirty="0" err="1"/>
              <a:t>should</a:t>
            </a:r>
            <a:r>
              <a:rPr lang="es-MX" u="sng" dirty="0"/>
              <a:t> </a:t>
            </a:r>
            <a:r>
              <a:rPr lang="es-MX" u="sng" dirty="0" err="1"/>
              <a:t>play</a:t>
            </a:r>
            <a:r>
              <a:rPr lang="es-MX" u="sng" dirty="0"/>
              <a:t> </a:t>
            </a:r>
            <a:r>
              <a:rPr lang="es-MX" u="sng" dirty="0" err="1"/>
              <a:t>sports</a:t>
            </a:r>
            <a:r>
              <a:rPr lang="es-MX" u="sng" dirty="0"/>
              <a:t>____________</a:t>
            </a:r>
            <a:endParaRPr lang="en-US" u="sng" dirty="0"/>
          </a:p>
          <a:p>
            <a:r>
              <a:rPr lang="en-US" dirty="0"/>
              <a:t>must / wear / a helmet / cyclists </a:t>
            </a:r>
          </a:p>
          <a:p>
            <a:pPr marL="0" indent="0">
              <a:buNone/>
            </a:pPr>
            <a:r>
              <a:rPr lang="es-MX" u="sng" dirty="0"/>
              <a:t>_</a:t>
            </a:r>
            <a:r>
              <a:rPr lang="es-MX" u="sng" dirty="0" err="1"/>
              <a:t>Cyclists_must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_______</a:t>
            </a:r>
          </a:p>
          <a:p>
            <a:r>
              <a:rPr lang="en-US" dirty="0"/>
              <a:t>must / wear / a helmet / cyclists? 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Must</a:t>
            </a:r>
            <a:r>
              <a:rPr lang="es-MX" u="sng" dirty="0"/>
              <a:t> </a:t>
            </a:r>
            <a:r>
              <a:rPr lang="es-MX" u="sng" dirty="0" err="1"/>
              <a:t>cyclist</a:t>
            </a:r>
            <a:r>
              <a:rPr lang="es-MX" u="sng" dirty="0"/>
              <a:t> </a:t>
            </a:r>
            <a:r>
              <a:rPr lang="es-MX" u="sng" dirty="0" err="1"/>
              <a:t>wear</a:t>
            </a:r>
            <a:r>
              <a:rPr lang="es-MX" u="sng" dirty="0"/>
              <a:t> a </a:t>
            </a:r>
            <a:r>
              <a:rPr lang="es-MX" u="sng" dirty="0" err="1"/>
              <a:t>helmet</a:t>
            </a:r>
            <a:r>
              <a:rPr lang="es-MX" u="sng" dirty="0"/>
              <a:t>?______</a:t>
            </a:r>
            <a:endParaRPr lang="en-US" u="sng" dirty="0"/>
          </a:p>
          <a:p>
            <a:r>
              <a:rPr lang="en-US" dirty="0"/>
              <a:t>shouldn't / spend / all day / you / on your phone</a:t>
            </a:r>
          </a:p>
          <a:p>
            <a:pPr marL="0" indent="0">
              <a:buNone/>
            </a:pPr>
            <a:r>
              <a:rPr lang="es-MX" u="sng" dirty="0"/>
              <a:t>__</a:t>
            </a:r>
            <a:r>
              <a:rPr lang="es-MX" u="sng" dirty="0" err="1"/>
              <a:t>you</a:t>
            </a:r>
            <a:r>
              <a:rPr lang="es-MX" u="sng" dirty="0"/>
              <a:t> </a:t>
            </a:r>
            <a:r>
              <a:rPr lang="es-MX" u="sng" dirty="0" err="1"/>
              <a:t>shouldn’t</a:t>
            </a:r>
            <a:r>
              <a:rPr lang="es-MX" u="sng" dirty="0"/>
              <a:t> </a:t>
            </a:r>
            <a:r>
              <a:rPr lang="es-MX" u="sng" dirty="0" err="1"/>
              <a:t>spend</a:t>
            </a:r>
            <a:r>
              <a:rPr lang="es-MX" u="sng" dirty="0"/>
              <a:t> </a:t>
            </a:r>
            <a:r>
              <a:rPr lang="es-MX" u="sng" dirty="0" err="1"/>
              <a:t>all</a:t>
            </a:r>
            <a:r>
              <a:rPr lang="es-MX" u="sng" dirty="0"/>
              <a:t> </a:t>
            </a:r>
            <a:r>
              <a:rPr lang="es-MX" u="sng" dirty="0" err="1"/>
              <a:t>day</a:t>
            </a:r>
            <a:r>
              <a:rPr lang="es-MX" u="sng" dirty="0"/>
              <a:t> </a:t>
            </a:r>
            <a:r>
              <a:rPr lang="es-MX" u="sng" dirty="0" err="1"/>
              <a:t>on</a:t>
            </a:r>
            <a:r>
              <a:rPr lang="es-MX" u="sng" dirty="0"/>
              <a:t> </a:t>
            </a:r>
            <a:r>
              <a:rPr lang="es-MX" u="sng" dirty="0" err="1"/>
              <a:t>your</a:t>
            </a:r>
            <a:r>
              <a:rPr lang="es-MX" u="sng" dirty="0"/>
              <a:t> </a:t>
            </a:r>
            <a:r>
              <a:rPr lang="es-MX" u="sng" dirty="0" err="1"/>
              <a:t>phone</a:t>
            </a:r>
            <a:r>
              <a:rPr lang="es-MX" u="sng" dirty="0"/>
              <a:t>________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2CB18-ADF7-1B15-CD98-988546F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an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C1FA2-103E-1397-6B63-C0CD1C6F3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riding a bike without a helmet. </a:t>
            </a:r>
          </a:p>
          <a:p>
            <a:pPr marL="0" indent="0">
              <a:buNone/>
            </a:pPr>
            <a:r>
              <a:rPr lang="en-US" u="sng" dirty="0"/>
              <a:t>_you should go with helmet________</a:t>
            </a:r>
          </a:p>
          <a:p>
            <a:pPr marL="0" indent="0">
              <a:buNone/>
            </a:pPr>
            <a:r>
              <a:rPr lang="en-US" dirty="0"/>
              <a:t>Students are using their phones during an English test. </a:t>
            </a:r>
          </a:p>
          <a:p>
            <a:pPr marL="0" indent="0">
              <a:buNone/>
            </a:pPr>
            <a:r>
              <a:rPr lang="en-US" u="sng" dirty="0"/>
              <a:t>_Students must keep off their phones during an English test_____________</a:t>
            </a:r>
          </a:p>
          <a:p>
            <a:pPr marL="0" indent="0">
              <a:buNone/>
            </a:pPr>
            <a:r>
              <a:rPr lang="en-US" u="sng" dirty="0"/>
              <a:t>Students mustn’t use their phones during an English test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146102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0CB31-54B0-0F18-7B14-AE96197F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Give</a:t>
            </a:r>
            <a:r>
              <a:rPr lang="es-CL" dirty="0"/>
              <a:t> </a:t>
            </a:r>
            <a:r>
              <a:rPr lang="es-CL" dirty="0" err="1"/>
              <a:t>advice</a:t>
            </a:r>
            <a:r>
              <a:rPr lang="es-CL" dirty="0"/>
              <a:t> </a:t>
            </a:r>
            <a:r>
              <a:rPr lang="es-CL" dirty="0" err="1"/>
              <a:t>or</a:t>
            </a:r>
            <a:r>
              <a:rPr lang="es-CL" dirty="0"/>
              <a:t> </a:t>
            </a:r>
            <a:r>
              <a:rPr lang="es-CL" dirty="0" err="1"/>
              <a:t>order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8DA70A-43E0-1290-E503-741E188F0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friend is going climbing and he doesn’t have safety equipment. </a:t>
            </a:r>
          </a:p>
          <a:p>
            <a:pPr marL="0" indent="0">
              <a:buNone/>
            </a:pPr>
            <a:r>
              <a:rPr lang="en-US" u="sng" dirty="0"/>
              <a:t>_you must wear safety equipment___</a:t>
            </a:r>
          </a:p>
          <a:p>
            <a:pPr marL="0" indent="0">
              <a:buNone/>
            </a:pPr>
            <a:r>
              <a:rPr lang="en-US" dirty="0"/>
              <a:t>Your friend spends all weekend indoors.</a:t>
            </a:r>
          </a:p>
          <a:p>
            <a:pPr marL="0" indent="0">
              <a:buNone/>
            </a:pPr>
            <a:r>
              <a:rPr lang="en-US" u="sng" dirty="0"/>
              <a:t>_you should go out on weekends_____</a:t>
            </a:r>
          </a:p>
          <a:p>
            <a:pPr marL="0" indent="0">
              <a:buNone/>
            </a:pPr>
            <a:r>
              <a:rPr lang="en-US" dirty="0"/>
              <a:t>Students are running in the school corridors.</a:t>
            </a:r>
          </a:p>
          <a:p>
            <a:pPr marL="0" indent="0">
              <a:buNone/>
            </a:pPr>
            <a:r>
              <a:rPr lang="en-US" u="sng" dirty="0"/>
              <a:t>_Students mustn’t run in the school corridors__</a:t>
            </a:r>
            <a:endParaRPr lang="es-CL" u="sng" dirty="0"/>
          </a:p>
        </p:txBody>
      </p:sp>
    </p:spTree>
    <p:extLst>
      <p:ext uri="{BB962C8B-B14F-4D97-AF65-F5344CB8AC3E}">
        <p14:creationId xmlns:p14="http://schemas.microsoft.com/office/powerpoint/2010/main" val="354940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bg1">
                    <a:lumMod val="75000"/>
                  </a:schemeClr>
                </a:solidFill>
              </a:rPr>
              <a:t>subjects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I		yo</a:t>
            </a:r>
          </a:p>
          <a:p>
            <a:r>
              <a:rPr lang="es-MX" dirty="0" err="1"/>
              <a:t>You</a:t>
            </a:r>
            <a:r>
              <a:rPr lang="es-MX" dirty="0"/>
              <a:t>	tú</a:t>
            </a:r>
          </a:p>
          <a:p>
            <a:r>
              <a:rPr lang="es-MX" dirty="0"/>
              <a:t>He		él</a:t>
            </a:r>
          </a:p>
          <a:p>
            <a:r>
              <a:rPr lang="es-MX" dirty="0" err="1"/>
              <a:t>She</a:t>
            </a:r>
            <a:r>
              <a:rPr lang="es-MX" dirty="0"/>
              <a:t>	ella</a:t>
            </a:r>
          </a:p>
          <a:p>
            <a:r>
              <a:rPr lang="es-MX" dirty="0" err="1"/>
              <a:t>It</a:t>
            </a:r>
            <a:r>
              <a:rPr lang="es-MX" dirty="0"/>
              <a:t>		esto, esta</a:t>
            </a:r>
          </a:p>
          <a:p>
            <a:r>
              <a:rPr lang="es-MX" dirty="0" err="1"/>
              <a:t>We</a:t>
            </a:r>
            <a:r>
              <a:rPr lang="es-MX" dirty="0"/>
              <a:t>	nosotros, nosotras</a:t>
            </a:r>
          </a:p>
          <a:p>
            <a:r>
              <a:rPr lang="es-MX" dirty="0" err="1"/>
              <a:t>They</a:t>
            </a:r>
            <a:r>
              <a:rPr lang="es-MX" dirty="0"/>
              <a:t>	ellos, ellas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26954-6FEB-D539-D25C-B34DEA12B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65747F-619D-342F-C644-39E6DD859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https://www.youtube.com/watch?v=q_TvpiuIGfg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99782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Sports</a:t>
            </a:r>
            <a:r>
              <a:rPr lang="en-US" sz="2800" b="0" dirty="0"/>
              <a:t>: (play)football, tennis, basketball, volleyball, </a:t>
            </a:r>
          </a:p>
          <a:p>
            <a:pPr marL="0" indent="0">
              <a:buNone/>
            </a:pPr>
            <a:r>
              <a:rPr lang="en-US" sz="2800" b="0" dirty="0"/>
              <a:t>Go running / </a:t>
            </a:r>
            <a:r>
              <a:rPr lang="en-US" sz="2800" b="0" dirty="0">
                <a:solidFill>
                  <a:srgbClr val="FF0000"/>
                </a:solidFill>
              </a:rPr>
              <a:t>run</a:t>
            </a:r>
          </a:p>
          <a:p>
            <a:pPr marL="0" indent="0">
              <a:buNone/>
            </a:pPr>
            <a:r>
              <a:rPr lang="en-US" sz="2800" b="0" dirty="0"/>
              <a:t>Go climbing / </a:t>
            </a:r>
            <a:r>
              <a:rPr lang="en-US" sz="2800" b="0" dirty="0">
                <a:solidFill>
                  <a:srgbClr val="FF0000"/>
                </a:solidFill>
              </a:rPr>
              <a:t>climb</a:t>
            </a:r>
          </a:p>
          <a:p>
            <a:pPr marL="0" indent="0">
              <a:buNone/>
            </a:pPr>
            <a:r>
              <a:rPr lang="en-US" sz="2800" b="0" dirty="0"/>
              <a:t>Go Skateboarding (solo </a:t>
            </a:r>
            <a:r>
              <a:rPr lang="en-US" sz="2800" b="0" dirty="0" err="1"/>
              <a:t>patineta</a:t>
            </a:r>
            <a:r>
              <a:rPr lang="en-US" sz="2800" b="0" dirty="0"/>
              <a:t>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Skating</a:t>
            </a:r>
            <a:r>
              <a:rPr lang="es-MX" sz="2800" b="0" dirty="0"/>
              <a:t> (cualquiera)</a:t>
            </a:r>
          </a:p>
          <a:p>
            <a:pPr marL="0" indent="0">
              <a:buNone/>
            </a:pPr>
            <a:r>
              <a:rPr lang="es-MX" sz="2800" b="0" dirty="0" err="1"/>
              <a:t>Go</a:t>
            </a:r>
            <a:r>
              <a:rPr lang="es-MX" sz="2800" b="0" dirty="0"/>
              <a:t> </a:t>
            </a:r>
            <a:r>
              <a:rPr lang="es-MX" sz="2800" b="0" dirty="0" err="1"/>
              <a:t>Rollerskating</a:t>
            </a:r>
            <a:r>
              <a:rPr lang="es-MX" sz="2800" b="0" dirty="0"/>
              <a:t> (patines)</a:t>
            </a:r>
          </a:p>
          <a:p>
            <a:pPr marL="0" indent="0">
              <a:buNone/>
            </a:pPr>
            <a:endParaRPr lang="es-MX" sz="2800" b="0" dirty="0"/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(do) aerobics, karate, athletics, gymnastics </a:t>
            </a:r>
          </a:p>
          <a:p>
            <a:pPr marL="0" indent="0">
              <a:buNone/>
            </a:pP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214758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u="sng" dirty="0">
                <a:solidFill>
                  <a:srgbClr val="000000"/>
                </a:solidFill>
              </a:rPr>
              <a:t>Places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Court: </a:t>
            </a:r>
            <a:r>
              <a:rPr lang="en-US" sz="2800" b="0" dirty="0" err="1">
                <a:solidFill>
                  <a:srgbClr val="000000"/>
                </a:solidFill>
              </a:rPr>
              <a:t>cancha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Pitch: campo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Stadium: </a:t>
            </a:r>
            <a:r>
              <a:rPr lang="en-US" sz="2800" b="0" dirty="0" err="1">
                <a:solidFill>
                  <a:srgbClr val="000000"/>
                </a:solidFill>
              </a:rPr>
              <a:t>estadio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Track: </a:t>
            </a:r>
            <a:r>
              <a:rPr lang="en-US" sz="2800" b="0" dirty="0" err="1">
                <a:solidFill>
                  <a:srgbClr val="000000"/>
                </a:solidFill>
              </a:rPr>
              <a:t>pista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Swimming Pool / pool: </a:t>
            </a:r>
            <a:r>
              <a:rPr lang="en-US" sz="2800" b="0" dirty="0" err="1">
                <a:solidFill>
                  <a:srgbClr val="000000"/>
                </a:solidFill>
              </a:rPr>
              <a:t>Piscina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53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Free time activities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go dancing/camping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board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Collect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read books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 console games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surf the net.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32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Vocabulario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14400"/>
            <a:ext cx="8001000" cy="5410200"/>
          </a:xfrm>
        </p:spPr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Adjectives to describe sports: </a:t>
            </a:r>
          </a:p>
          <a:p>
            <a:pPr marL="0" indent="0">
              <a:buNone/>
            </a:pPr>
            <a:endParaRPr lang="en-US" sz="2800" b="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47664" y="-5994756"/>
            <a:ext cx="1938351" cy="1228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exciting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amazing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MX" altLang="en-US" sz="2400" dirty="0" err="1">
                <a:latin typeface="Arial" panose="020B0604020202020204" pitchFamily="34" charset="0"/>
              </a:rPr>
              <a:t>cool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dangerous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tiring </a:t>
            </a:r>
          </a:p>
        </p:txBody>
      </p:sp>
    </p:spTree>
    <p:extLst>
      <p:ext uri="{BB962C8B-B14F-4D97-AF65-F5344CB8AC3E}">
        <p14:creationId xmlns:p14="http://schemas.microsoft.com/office/powerpoint/2010/main" val="417126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&gt; </a:t>
            </a:r>
            <a:r>
              <a:rPr lang="en-US" b="0" u="sng" dirty="0"/>
              <a:t>Sports equipment</a:t>
            </a:r>
            <a:r>
              <a:rPr lang="en-US" b="0" dirty="0"/>
              <a:t>: </a:t>
            </a:r>
          </a:p>
          <a:p>
            <a:pPr marL="0" indent="0">
              <a:buNone/>
            </a:pPr>
            <a:r>
              <a:rPr lang="en-US" b="0" dirty="0"/>
              <a:t>Sneakers: </a:t>
            </a:r>
            <a:r>
              <a:rPr lang="en-US" b="0" dirty="0" err="1"/>
              <a:t>zapatillas</a:t>
            </a:r>
            <a:endParaRPr lang="en-US" b="0" dirty="0"/>
          </a:p>
          <a:p>
            <a:pPr marL="0" indent="0">
              <a:buNone/>
            </a:pPr>
            <a:r>
              <a:rPr lang="en-US" b="0" dirty="0"/>
              <a:t>Ball: pelota</a:t>
            </a:r>
          </a:p>
          <a:p>
            <a:pPr marL="0" indent="0">
              <a:buNone/>
            </a:pPr>
            <a:r>
              <a:rPr lang="en-US" b="0" dirty="0"/>
              <a:t>Bat: bate</a:t>
            </a:r>
          </a:p>
          <a:p>
            <a:pPr marL="0" indent="0">
              <a:buNone/>
            </a:pPr>
            <a:r>
              <a:rPr lang="en-US" b="0" dirty="0"/>
              <a:t>Stick: </a:t>
            </a:r>
            <a:r>
              <a:rPr lang="en-US" b="0" dirty="0" err="1"/>
              <a:t>palo</a:t>
            </a:r>
            <a:r>
              <a:rPr lang="en-US" b="0" dirty="0"/>
              <a:t> (golf)</a:t>
            </a:r>
          </a:p>
          <a:p>
            <a:pPr marL="0" indent="0">
              <a:buNone/>
            </a:pPr>
            <a:r>
              <a:rPr lang="en-US" b="0" dirty="0"/>
              <a:t>Helmet: </a:t>
            </a:r>
            <a:r>
              <a:rPr lang="en-US" b="0" dirty="0" err="1"/>
              <a:t>casco</a:t>
            </a:r>
            <a:r>
              <a:rPr lang="en-US" b="0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63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Vocabulary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People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Players: </a:t>
            </a:r>
            <a:r>
              <a:rPr lang="en-US" sz="2800" b="0" dirty="0" err="1">
                <a:solidFill>
                  <a:srgbClr val="000000"/>
                </a:solidFill>
              </a:rPr>
              <a:t>jugadores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Referee: </a:t>
            </a:r>
            <a:r>
              <a:rPr lang="en-US" sz="2800" b="0" dirty="0" err="1">
                <a:solidFill>
                  <a:srgbClr val="000000"/>
                </a:solidFill>
              </a:rPr>
              <a:t>arbitro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Spectators: </a:t>
            </a:r>
            <a:r>
              <a:rPr lang="en-US" sz="2800" b="0" dirty="0" err="1">
                <a:solidFill>
                  <a:srgbClr val="000000"/>
                </a:solidFill>
              </a:rPr>
              <a:t>espectadores</a:t>
            </a:r>
            <a:endParaRPr lang="en-US" sz="2800" b="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Winner: </a:t>
            </a:r>
            <a:r>
              <a:rPr lang="en-US" sz="2800" b="0" dirty="0" err="1">
                <a:solidFill>
                  <a:srgbClr val="000000"/>
                </a:solidFill>
              </a:rPr>
              <a:t>ganador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Loser: </a:t>
            </a:r>
            <a:r>
              <a:rPr lang="en-US" sz="2800" b="0" dirty="0" err="1">
                <a:solidFill>
                  <a:srgbClr val="000000"/>
                </a:solidFill>
              </a:rPr>
              <a:t>perdedores</a:t>
            </a:r>
            <a:r>
              <a:rPr lang="en-US" sz="2800" b="0" dirty="0">
                <a:solidFill>
                  <a:srgbClr val="000000"/>
                </a:solidFill>
              </a:rPr>
              <a:t> (</a:t>
            </a:r>
            <a:r>
              <a:rPr lang="en-US" sz="2800" b="0" dirty="0" err="1">
                <a:solidFill>
                  <a:srgbClr val="000000"/>
                </a:solidFill>
              </a:rPr>
              <a:t>ras</a:t>
            </a:r>
            <a:r>
              <a:rPr lang="en-US" sz="2800" b="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Team: </a:t>
            </a:r>
            <a:r>
              <a:rPr lang="en-US" sz="2800" b="0" dirty="0" err="1">
                <a:solidFill>
                  <a:srgbClr val="000000"/>
                </a:solidFill>
              </a:rPr>
              <a:t>equipo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10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027FD4"/>
                </a:solidFill>
              </a:rPr>
              <a:t>Round 1 </a:t>
            </a:r>
            <a:endParaRPr lang="en-US" dirty="0">
              <a:solidFill>
                <a:srgbClr val="027FD4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/>
              <a:t>Write 3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2 sports equipment.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place related to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person related to sports.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890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2 </a:t>
            </a:r>
            <a:r>
              <a:rPr lang="en-US" dirty="0"/>
              <a:t>– Free Time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2 free time activities.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like.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don't like.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94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30 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3 </a:t>
            </a:r>
            <a:r>
              <a:rPr lang="en-US" dirty="0"/>
              <a:t>– Adverbs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2 adjectives.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“</a:t>
            </a:r>
            <a:r>
              <a:rPr lang="en-US" dirty="0" err="1"/>
              <a:t>desafiante</a:t>
            </a:r>
            <a:r>
              <a:rPr lang="en-US" dirty="0"/>
              <a:t>" 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1 adjective that means "</a:t>
            </a:r>
            <a:r>
              <a:rPr lang="en-US" dirty="0" err="1"/>
              <a:t>relajante</a:t>
            </a:r>
            <a:r>
              <a:rPr lang="en-US" dirty="0"/>
              <a:t>"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6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1" y="332656"/>
            <a:ext cx="8001000" cy="914400"/>
          </a:xfrm>
        </p:spPr>
        <p:txBody>
          <a:bodyPr/>
          <a:lstStyle/>
          <a:p>
            <a:r>
              <a:rPr lang="en-US" dirty="0">
                <a:solidFill>
                  <a:srgbClr val="0987CD"/>
                </a:solidFill>
              </a:rPr>
              <a:t>Write 4 different sentences using:</a:t>
            </a:r>
            <a:br>
              <a:rPr lang="en-US" dirty="0">
                <a:solidFill>
                  <a:srgbClr val="0987CD"/>
                </a:solidFill>
              </a:rPr>
            </a:br>
            <a:endParaRPr lang="en-US" dirty="0">
              <a:solidFill>
                <a:srgbClr val="0987CD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dirty="0"/>
              <a:t>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b="0" dirty="0"/>
              <a:t> in each sentence and a 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adjective</a:t>
            </a:r>
          </a:p>
          <a:p>
            <a:pPr marL="0" indent="0">
              <a:buNone/>
            </a:pPr>
            <a:r>
              <a:rPr lang="es-MX" b="0" dirty="0"/>
              <a:t>1 </a:t>
            </a:r>
            <a:r>
              <a:rPr lang="es-MX" b="0" dirty="0" err="1"/>
              <a:t>football</a:t>
            </a:r>
            <a:r>
              <a:rPr lang="es-MX" b="0" dirty="0"/>
              <a:t> </a:t>
            </a:r>
            <a:r>
              <a:rPr lang="es-MX" b="0" dirty="0" err="1"/>
              <a:t>is</a:t>
            </a:r>
            <a:r>
              <a:rPr lang="es-MX" b="0" dirty="0"/>
              <a:t> </a:t>
            </a:r>
            <a:r>
              <a:rPr lang="es-MX" b="0" dirty="0" err="1"/>
              <a:t>fun</a:t>
            </a:r>
            <a:endParaRPr lang="es-MX" b="0" dirty="0"/>
          </a:p>
          <a:p>
            <a:pPr marL="0" indent="0">
              <a:buNone/>
            </a:pPr>
            <a:r>
              <a:rPr lang="es-MX" b="0" dirty="0"/>
              <a:t>2 </a:t>
            </a:r>
            <a:r>
              <a:rPr lang="es-MX" b="0" dirty="0" err="1"/>
              <a:t>basquetball</a:t>
            </a:r>
            <a:r>
              <a:rPr lang="es-MX" b="0" dirty="0"/>
              <a:t> </a:t>
            </a:r>
            <a:r>
              <a:rPr lang="es-MX" b="0" dirty="0" err="1"/>
              <a:t>is</a:t>
            </a:r>
            <a:r>
              <a:rPr lang="es-MX" b="0" dirty="0"/>
              <a:t> </a:t>
            </a:r>
            <a:r>
              <a:rPr lang="es-MX" b="0" dirty="0" err="1"/>
              <a:t>boring</a:t>
            </a:r>
            <a:endParaRPr lang="es-MX" b="0" dirty="0"/>
          </a:p>
          <a:p>
            <a:pPr marL="0" indent="0">
              <a:buNone/>
            </a:pPr>
            <a:r>
              <a:rPr lang="es-MX" b="0" dirty="0"/>
              <a:t>3</a:t>
            </a:r>
          </a:p>
          <a:p>
            <a:pPr marL="0" indent="0">
              <a:buNone/>
            </a:pPr>
            <a:r>
              <a:rPr lang="es-MX" b="0" dirty="0"/>
              <a:t>4</a:t>
            </a:r>
          </a:p>
          <a:p>
            <a:pPr marL="0" indent="0">
              <a:buNone/>
            </a:pPr>
            <a:endParaRPr lang="en-US" b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9" y="5083371"/>
            <a:ext cx="1619672" cy="164868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E40B9FC-FE24-77B7-6E51-CC3F6207BFAC}"/>
              </a:ext>
            </a:extLst>
          </p:cNvPr>
          <p:cNvSpPr txBox="1"/>
          <p:nvPr/>
        </p:nvSpPr>
        <p:spPr>
          <a:xfrm>
            <a:off x="282350" y="5602014"/>
            <a:ext cx="16973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highlight>
                  <a:srgbClr val="FFFF00"/>
                </a:highlight>
                <a:latin typeface="Bahnschrift SemiBold SemiConden" panose="020B0502040204020203" pitchFamily="34" charset="0"/>
              </a:rPr>
              <a:t>30</a:t>
            </a:r>
          </a:p>
          <a:p>
            <a:r>
              <a:rPr lang="es-ES" sz="3200" dirty="0">
                <a:highlight>
                  <a:srgbClr val="FFFF00"/>
                </a:highlight>
                <a:latin typeface="Bahnschrift SemiBold SemiConden" panose="020B0502040204020203" pitchFamily="34" charset="0"/>
              </a:rPr>
              <a:t>seconds</a:t>
            </a:r>
            <a:endParaRPr lang="es-CL" sz="3200" dirty="0">
              <a:highlight>
                <a:srgbClr val="FFFF00"/>
              </a:highlight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61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Your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s-MX" dirty="0" err="1">
                <a:solidFill>
                  <a:schemeClr val="tx2">
                    <a:lumMod val="75000"/>
                  </a:schemeClr>
                </a:solidFill>
              </a:rPr>
              <a:t>own</a:t>
            </a:r>
            <a:r>
              <a:rPr lang="es-MX" dirty="0">
                <a:solidFill>
                  <a:schemeClr val="tx2">
                    <a:lumMod val="75000"/>
                  </a:schemeClr>
                </a:solidFill>
              </a:rPr>
              <a:t> opinión *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dirty="0"/>
              <a:t>Complete the sentences:</a:t>
            </a:r>
          </a:p>
          <a:p>
            <a:pPr marL="0" indent="0">
              <a:buNone/>
            </a:pPr>
            <a:r>
              <a:rPr lang="en-US" sz="2800" b="0" dirty="0"/>
              <a:t>My favorite sport is </a:t>
            </a:r>
            <a:r>
              <a:rPr lang="en-US" sz="2800" b="0" u="sng" dirty="0"/>
              <a:t>__do gymnastics__</a:t>
            </a:r>
            <a:r>
              <a:rPr lang="en-US" sz="2800" b="0" dirty="0"/>
              <a:t> because it is </a:t>
            </a:r>
            <a:r>
              <a:rPr lang="en-US" sz="2800" b="0" u="sng" dirty="0"/>
              <a:t>_challenging___.</a:t>
            </a: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dirty="0"/>
              <a:t>I think </a:t>
            </a:r>
            <a:r>
              <a:rPr lang="en-US" sz="2800" b="0" u="sng" dirty="0"/>
              <a:t>_</a:t>
            </a:r>
            <a:r>
              <a:rPr lang="en-US" sz="2800" b="0" u="sng" dirty="0" err="1"/>
              <a:t>basquetball</a:t>
            </a:r>
            <a:r>
              <a:rPr lang="en-US" sz="2800" b="0" u="sng" dirty="0"/>
              <a:t>__</a:t>
            </a:r>
            <a:r>
              <a:rPr lang="en-US" sz="2800" b="0" dirty="0"/>
              <a:t> is boring. </a:t>
            </a:r>
          </a:p>
          <a:p>
            <a:pPr marL="0" indent="0">
              <a:buNone/>
            </a:pPr>
            <a:r>
              <a:rPr lang="en-US" sz="2800" b="0" dirty="0"/>
              <a:t>I think </a:t>
            </a:r>
            <a:r>
              <a:rPr lang="en-US" sz="2800" b="0" u="sng" dirty="0"/>
              <a:t>_cycling_</a:t>
            </a:r>
            <a:r>
              <a:rPr lang="en-US" sz="2800" b="0" dirty="0"/>
              <a:t> is exciting. </a:t>
            </a:r>
          </a:p>
          <a:p>
            <a:pPr marL="0" indent="0">
              <a:buNone/>
            </a:pPr>
            <a:r>
              <a:rPr lang="en-US" sz="2800" b="0" u="sng" dirty="0"/>
              <a:t>football</a:t>
            </a:r>
            <a:r>
              <a:rPr lang="en-US" sz="2800" b="0" dirty="0"/>
              <a:t>__ is the most difficult sport. </a:t>
            </a:r>
          </a:p>
          <a:p>
            <a:pPr marL="0" indent="0">
              <a:buNone/>
            </a:pPr>
            <a:r>
              <a:rPr lang="en-US" sz="2800" b="0" u="sng" dirty="0"/>
              <a:t>_go swimming__</a:t>
            </a:r>
            <a:r>
              <a:rPr lang="en-US" sz="2800" b="0" dirty="0"/>
              <a:t> is the most relaxing sport. </a:t>
            </a:r>
          </a:p>
          <a:p>
            <a:pPr marL="0" indent="0">
              <a:buNone/>
            </a:pPr>
            <a:r>
              <a:rPr lang="en-US" sz="2800" b="0" dirty="0"/>
              <a:t> </a:t>
            </a:r>
          </a:p>
          <a:p>
            <a:pPr marL="0" indent="0">
              <a:buNone/>
            </a:pPr>
            <a:r>
              <a:rPr lang="en-US" sz="2800" b="0" u="sng" dirty="0"/>
              <a:t>_listen to music in English and sing it with the lyrics_</a:t>
            </a:r>
            <a:r>
              <a:rPr lang="en-US" sz="2800" b="0" dirty="0"/>
              <a:t> is the most enjoyable free time activity.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80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609D7-10BF-6097-6D9E-02163161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lang="en-US" sz="3200" b="1" u="sng" dirty="0">
                <a:solidFill>
                  <a:srgbClr val="CC9900">
                    <a:lumMod val="75000"/>
                  </a:srgbClr>
                </a:solidFill>
                <a:latin typeface="Britannic Bold" panose="020B0903060703020204" pitchFamily="34" charset="0"/>
                <a:ea typeface="+mn-ea"/>
                <a:cs typeface="Arial"/>
              </a:rPr>
              <a:t>EXPRESARSE SOBRE DEPORTES *</a:t>
            </a:r>
            <a:b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lang="es-C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327C67-5667-40E2-DE50-619EB4BC8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Examples:</a:t>
            </a: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skating is fun</a:t>
            </a:r>
          </a:p>
          <a:p>
            <a:pPr marL="0" indent="0">
              <a:buNone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CC9900">
                  <a:lumMod val="75000"/>
                </a:srgbClr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tennis is boring </a:t>
            </a:r>
          </a:p>
          <a:p>
            <a:pPr marL="0" indent="0">
              <a:buNone/>
            </a:pPr>
            <a:endParaRPr lang="en-US" sz="2400" b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1ro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buscar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significado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adjetivos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/>
                <a:ea typeface="+mj-ea"/>
                <a:cs typeface="Arial"/>
              </a:rPr>
              <a:t>2do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crear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3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oraciones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cada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uno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expresando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sus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gustos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sobre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lo que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piensan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de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los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deportes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, sin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repetir</a:t>
            </a:r>
            <a:r>
              <a:rPr lang="en-US" sz="2400" b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latin typeface="Arial"/>
                <a:ea typeface="+mj-ea"/>
                <a:cs typeface="Arial"/>
              </a:rPr>
              <a:t>adjetivos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78199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49BC4-ECBD-9734-0702-367ED5847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D4C73-8AF5-F66D-D3B6-924460B21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Identificar y </a:t>
            </a:r>
            <a:r>
              <a:rPr lang="en-US" b="0" u="sng" dirty="0" err="1"/>
              <a:t>describir</a:t>
            </a:r>
            <a:r>
              <a:rPr lang="en-US" b="0" u="sng" dirty="0"/>
              <a:t> </a:t>
            </a:r>
            <a:r>
              <a:rPr lang="en-US" b="0" u="sng" dirty="0" err="1"/>
              <a:t>deportes</a:t>
            </a:r>
            <a:r>
              <a:rPr lang="en-US" b="0" u="sng" dirty="0"/>
              <a:t> y hobbies</a:t>
            </a:r>
            <a:r>
              <a:rPr lang="en-US" b="0" dirty="0"/>
              <a:t>: Swimming is an excellent sport to get fit. </a:t>
            </a:r>
          </a:p>
          <a:p>
            <a:endParaRPr lang="en-US" b="0" dirty="0"/>
          </a:p>
          <a:p>
            <a:r>
              <a:rPr lang="en-US" b="0" u="sng" dirty="0" err="1"/>
              <a:t>Expresarse</a:t>
            </a:r>
            <a:r>
              <a:rPr lang="en-US" b="0" u="sng" dirty="0"/>
              <a:t> </a:t>
            </a:r>
            <a:r>
              <a:rPr lang="en-US" b="0" u="sng" dirty="0" err="1"/>
              <a:t>acerca</a:t>
            </a:r>
            <a:r>
              <a:rPr lang="en-US" b="0" u="sng" dirty="0"/>
              <a:t> del </a:t>
            </a:r>
            <a:r>
              <a:rPr lang="en-US" b="0" u="sng" dirty="0" err="1"/>
              <a:t>pasado</a:t>
            </a:r>
            <a:r>
              <a:rPr lang="en-US" b="0" dirty="0"/>
              <a:t>: He won the competition; What did they do on Saturday? They went to the museum.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28064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1">
                <a:lumMod val="40000"/>
                <a:lumOff val="60000"/>
              </a:schemeClr>
            </a:gs>
            <a:gs pos="83000">
              <a:schemeClr val="tx2">
                <a:lumMod val="60000"/>
                <a:lumOff val="40000"/>
              </a:schemeClr>
            </a:gs>
            <a:gs pos="100000">
              <a:srgbClr val="FFC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CF7E-045A-E973-E827-30A0D9AEF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625"/>
            <a:ext cx="8519864" cy="914400"/>
          </a:xfrm>
        </p:spPr>
        <p:txBody>
          <a:bodyPr/>
          <a:lstStyle/>
          <a:p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Estructura para describir un deporte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46971-64E7-35C3-27EB-397CC9088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96" y="936785"/>
            <a:ext cx="9051304" cy="54102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>
                <a:solidFill>
                  <a:schemeClr val="accent5">
                    <a:lumMod val="50000"/>
                  </a:schemeClr>
                </a:solidFill>
              </a:rPr>
              <a:t>Sport </a:t>
            </a:r>
            <a:r>
              <a:rPr lang="en-US" sz="3000" dirty="0"/>
              <a:t>+ </a:t>
            </a:r>
            <a:r>
              <a:rPr lang="en-US" sz="3000" dirty="0">
                <a:solidFill>
                  <a:schemeClr val="tx2">
                    <a:lumMod val="75000"/>
                  </a:schemeClr>
                </a:solidFill>
              </a:rPr>
              <a:t>is</a:t>
            </a:r>
            <a:r>
              <a:rPr lang="en-US" sz="3000" dirty="0"/>
              <a:t> + </a:t>
            </a:r>
            <a:r>
              <a:rPr lang="en-US" sz="3000" dirty="0">
                <a:solidFill>
                  <a:srgbClr val="7030A0"/>
                </a:solidFill>
              </a:rPr>
              <a:t>adjective </a:t>
            </a:r>
            <a:r>
              <a:rPr lang="en-US" sz="3000" dirty="0"/>
              <a:t>+ </a:t>
            </a:r>
            <a:r>
              <a:rPr lang="en-US" sz="3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sport/activity </a:t>
            </a:r>
            <a:r>
              <a:rPr lang="en-US" sz="3000" dirty="0"/>
              <a:t>+ to + 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verb</a:t>
            </a:r>
          </a:p>
          <a:p>
            <a:pPr marL="0" indent="0">
              <a:buNone/>
            </a:pPr>
            <a:endParaRPr lang="es-CL" sz="3000" dirty="0"/>
          </a:p>
          <a:p>
            <a:pPr marL="0" indent="0">
              <a:buNone/>
            </a:pPr>
            <a:r>
              <a:rPr lang="es-CL" sz="3000" dirty="0"/>
              <a:t>Ejemplos:</a:t>
            </a:r>
          </a:p>
          <a:p>
            <a:pPr marL="0" indent="0">
              <a:buNone/>
            </a:pPr>
            <a:endParaRPr lang="es-CL" sz="3000" dirty="0"/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Swimming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is </a:t>
            </a:r>
            <a:r>
              <a:rPr lang="en-US" sz="2800" dirty="0"/>
              <a:t>an </a:t>
            </a:r>
            <a:r>
              <a:rPr lang="en-US" sz="2800" dirty="0">
                <a:solidFill>
                  <a:srgbClr val="7030A0"/>
                </a:solidFill>
              </a:rPr>
              <a:t>excellent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sport</a:t>
            </a:r>
            <a:r>
              <a:rPr lang="en-US" sz="2800" dirty="0"/>
              <a:t> to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get fit. </a:t>
            </a:r>
          </a:p>
          <a:p>
            <a:r>
              <a:rPr lang="en-US" sz="2800" dirty="0"/>
              <a:t>Running is a good activity to stay healthy. </a:t>
            </a:r>
          </a:p>
          <a:p>
            <a:r>
              <a:rPr lang="en-US" sz="2800" dirty="0"/>
              <a:t>Skating is a fun sport to exercise. </a:t>
            </a:r>
          </a:p>
          <a:p>
            <a:r>
              <a:rPr lang="en-US" sz="2800" dirty="0"/>
              <a:t>Football is an exciting sport to play with friends. </a:t>
            </a:r>
          </a:p>
          <a:p>
            <a:r>
              <a:rPr lang="en-US" sz="2800" dirty="0"/>
              <a:t>Climbing is a challenging sport to build strength. </a:t>
            </a:r>
          </a:p>
          <a:p>
            <a:pPr marL="0" indent="0">
              <a:buNone/>
            </a:pPr>
            <a:endParaRPr lang="es-CL" sz="3000" dirty="0"/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416892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3FEB3-2A9B-755C-D871-98C631164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43345-1364-6691-458D-ECF617261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sz="28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Sports</a:t>
            </a:r>
            <a:r>
              <a:rPr lang="es-CL" sz="28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br>
              <a:rPr lang="es-CL" sz="2800" dirty="0"/>
            </a:br>
            <a:r>
              <a:rPr lang="es-CL" sz="2800" dirty="0"/>
              <a:t>football – tennis – basketball – </a:t>
            </a:r>
            <a:r>
              <a:rPr lang="es-CL" sz="2800" dirty="0" err="1"/>
              <a:t>volleyball</a:t>
            </a:r>
            <a:r>
              <a:rPr lang="es-CL" sz="2800" dirty="0"/>
              <a:t> – running – climbing – </a:t>
            </a:r>
            <a:r>
              <a:rPr lang="es-CL" sz="2800" dirty="0" err="1"/>
              <a:t>skating</a:t>
            </a:r>
            <a:r>
              <a:rPr lang="es-CL" sz="2800" dirty="0"/>
              <a:t> – karate – gymnastics – skateboarding – </a:t>
            </a:r>
            <a:r>
              <a:rPr lang="es-CL" sz="2800" dirty="0" err="1"/>
              <a:t>swimming</a:t>
            </a:r>
            <a:endParaRPr lang="es-CL" sz="2800" dirty="0"/>
          </a:p>
          <a:p>
            <a:pPr>
              <a:buNone/>
            </a:pPr>
            <a:r>
              <a:rPr lang="es-CL" sz="2800" b="1" u="sng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Adjectives</a:t>
            </a:r>
            <a:r>
              <a:rPr lang="es-CL" sz="28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br>
              <a:rPr lang="es-CL" sz="2800" dirty="0"/>
            </a:br>
            <a:r>
              <a:rPr lang="es-CL" sz="2800" dirty="0" err="1"/>
              <a:t>fun</a:t>
            </a:r>
            <a:r>
              <a:rPr lang="es-CL" sz="2800" dirty="0"/>
              <a:t> – exciting – excellent – </a:t>
            </a:r>
            <a:r>
              <a:rPr lang="es-CL" sz="2800" dirty="0" err="1"/>
              <a:t>challenging</a:t>
            </a:r>
            <a:r>
              <a:rPr lang="es-CL" sz="2800" dirty="0"/>
              <a:t> – </a:t>
            </a:r>
            <a:r>
              <a:rPr lang="es-CL" sz="2800" dirty="0" err="1"/>
              <a:t>healthy</a:t>
            </a:r>
            <a:r>
              <a:rPr lang="es-CL" sz="2800" dirty="0"/>
              <a:t> – </a:t>
            </a:r>
            <a:r>
              <a:rPr lang="es-CL" sz="2800" dirty="0" err="1"/>
              <a:t>relaxing</a:t>
            </a:r>
            <a:r>
              <a:rPr lang="es-CL" sz="2800" dirty="0"/>
              <a:t> – </a:t>
            </a:r>
            <a:r>
              <a:rPr lang="es-CL" sz="2800" dirty="0" err="1"/>
              <a:t>difficult</a:t>
            </a:r>
            <a:r>
              <a:rPr lang="es-CL" sz="2800" dirty="0"/>
              <a:t> – </a:t>
            </a:r>
            <a:r>
              <a:rPr lang="es-CL" sz="2800" dirty="0" err="1"/>
              <a:t>amazing</a:t>
            </a:r>
            <a:r>
              <a:rPr lang="es-CL" sz="2800" dirty="0"/>
              <a:t> – popular – </a:t>
            </a:r>
            <a:r>
              <a:rPr lang="es-CL" sz="2800" dirty="0" err="1"/>
              <a:t>enjoyable</a:t>
            </a:r>
            <a:endParaRPr lang="es-CL" sz="2800" dirty="0"/>
          </a:p>
          <a:p>
            <a:pPr>
              <a:buNone/>
            </a:pPr>
            <a:r>
              <a:rPr lang="es-CL" sz="2800" b="1" u="sng" dirty="0" err="1">
                <a:solidFill>
                  <a:schemeClr val="accent2">
                    <a:lumMod val="40000"/>
                    <a:lumOff val="60000"/>
                  </a:schemeClr>
                </a:solidFill>
              </a:rPr>
              <a:t>Verbs</a:t>
            </a:r>
            <a:r>
              <a:rPr lang="es-CL" sz="2800" b="1" u="sng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:</a:t>
            </a:r>
            <a:br>
              <a:rPr lang="es-CL" sz="2800" dirty="0"/>
            </a:br>
            <a:r>
              <a:rPr lang="es-CL" sz="2800" dirty="0" err="1"/>
              <a:t>get</a:t>
            </a:r>
            <a:r>
              <a:rPr lang="es-CL" sz="2800" dirty="0"/>
              <a:t> </a:t>
            </a:r>
            <a:r>
              <a:rPr lang="es-CL" sz="2800" dirty="0" err="1"/>
              <a:t>fit</a:t>
            </a:r>
            <a:r>
              <a:rPr lang="es-CL" sz="2800" dirty="0"/>
              <a:t> – </a:t>
            </a:r>
            <a:r>
              <a:rPr lang="es-CL" sz="2800" dirty="0" err="1"/>
              <a:t>stay</a:t>
            </a:r>
            <a:r>
              <a:rPr lang="es-CL" sz="2800" dirty="0"/>
              <a:t> </a:t>
            </a:r>
            <a:r>
              <a:rPr lang="es-CL" sz="2800" dirty="0" err="1"/>
              <a:t>healthy</a:t>
            </a:r>
            <a:r>
              <a:rPr lang="es-CL" sz="2800" dirty="0"/>
              <a:t> – </a:t>
            </a:r>
            <a:r>
              <a:rPr lang="es-CL" sz="2800" dirty="0" err="1"/>
              <a:t>exercise</a:t>
            </a:r>
            <a:r>
              <a:rPr lang="es-CL" sz="2800" dirty="0"/>
              <a:t> – relax – </a:t>
            </a:r>
            <a:r>
              <a:rPr lang="es-CL" sz="2800" dirty="0" err="1"/>
              <a:t>build</a:t>
            </a:r>
            <a:r>
              <a:rPr lang="es-CL" sz="2800" dirty="0"/>
              <a:t> </a:t>
            </a:r>
            <a:r>
              <a:rPr lang="es-CL" sz="2800" dirty="0" err="1"/>
              <a:t>strength</a:t>
            </a:r>
            <a:r>
              <a:rPr lang="es-CL" sz="2800" dirty="0"/>
              <a:t> – </a:t>
            </a:r>
            <a:r>
              <a:rPr lang="es-CL" sz="2800" dirty="0" err="1"/>
              <a:t>have</a:t>
            </a:r>
            <a:r>
              <a:rPr lang="es-CL" sz="2800" dirty="0"/>
              <a:t> </a:t>
            </a:r>
            <a:r>
              <a:rPr lang="es-CL" sz="2800" dirty="0" err="1"/>
              <a:t>fun</a:t>
            </a:r>
            <a:r>
              <a:rPr lang="es-CL" sz="2800" dirty="0"/>
              <a:t> – </a:t>
            </a:r>
            <a:r>
              <a:rPr lang="es-CL" sz="2800" dirty="0" err="1"/>
              <a:t>stay</a:t>
            </a:r>
            <a:r>
              <a:rPr lang="es-CL" sz="2800" dirty="0"/>
              <a:t> active – </a:t>
            </a:r>
            <a:r>
              <a:rPr lang="es-CL" sz="2800" dirty="0" err="1"/>
              <a:t>learn</a:t>
            </a:r>
            <a:r>
              <a:rPr lang="es-CL" sz="2800" dirty="0"/>
              <a:t> new </a:t>
            </a:r>
            <a:r>
              <a:rPr lang="es-CL" sz="2800" dirty="0" err="1"/>
              <a:t>skills</a:t>
            </a:r>
            <a:endParaRPr lang="es-CL" sz="28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7018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6DC2-E4AF-E3B5-83CB-8363964D0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Now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you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have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create</a:t>
            </a:r>
            <a:r>
              <a:rPr lang="es-C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s-C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sentences</a:t>
            </a:r>
            <a:endParaRPr lang="es-C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B27E3-5174-10FB-234D-7097FF2A7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/>
              <a:t>Football is ______________________________.</a:t>
            </a:r>
            <a:br>
              <a:rPr lang="en-US" sz="2400" dirty="0"/>
            </a:br>
            <a:r>
              <a:rPr lang="en-US" sz="2400" dirty="0"/>
              <a:t>Football is ______________________________.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dirty="0"/>
              <a:t>Running is ______________________________.</a:t>
            </a:r>
            <a:br>
              <a:rPr lang="en-US" sz="2400" dirty="0"/>
            </a:br>
            <a:r>
              <a:rPr lang="en-US" sz="2400" dirty="0"/>
              <a:t>Running is ______________________________.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dirty="0"/>
              <a:t>Climbing is ______________________________.</a:t>
            </a:r>
            <a:br>
              <a:rPr lang="en-US" sz="2400" dirty="0"/>
            </a:br>
            <a:r>
              <a:rPr lang="en-US" sz="2400" dirty="0"/>
              <a:t>Climbing is ______________________________.</a:t>
            </a:r>
          </a:p>
          <a:p>
            <a:pPr marL="0" indent="0">
              <a:buNone/>
            </a:pPr>
            <a:endParaRPr lang="es-CL" sz="2400" dirty="0"/>
          </a:p>
          <a:p>
            <a:pPr marL="0" indent="0">
              <a:buNone/>
            </a:pPr>
            <a:r>
              <a:rPr lang="es-CL" sz="2400" dirty="0" err="1"/>
              <a:t>Skating</a:t>
            </a:r>
            <a:r>
              <a:rPr lang="es-CL" sz="2400" dirty="0"/>
              <a:t> </a:t>
            </a:r>
            <a:r>
              <a:rPr lang="es-CL" sz="2400" dirty="0" err="1"/>
              <a:t>is</a:t>
            </a:r>
            <a:r>
              <a:rPr lang="es-CL" sz="2400" dirty="0"/>
              <a:t> _______________________________.</a:t>
            </a:r>
            <a:br>
              <a:rPr lang="es-CL" sz="2400" dirty="0"/>
            </a:br>
            <a:r>
              <a:rPr lang="es-CL" sz="2400" dirty="0" err="1"/>
              <a:t>Skating</a:t>
            </a:r>
            <a:r>
              <a:rPr lang="es-CL" sz="2400" dirty="0"/>
              <a:t> </a:t>
            </a:r>
            <a:r>
              <a:rPr lang="es-CL" sz="2400" dirty="0" err="1"/>
              <a:t>is</a:t>
            </a:r>
            <a:r>
              <a:rPr lang="es-CL" sz="2400" dirty="0"/>
              <a:t> _______________________________.</a:t>
            </a:r>
          </a:p>
          <a:p>
            <a:pPr marL="0" indent="0">
              <a:buNone/>
            </a:pPr>
            <a:endParaRPr lang="en-US" sz="2400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03957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36E46-35DF-3373-9AE3-B25BAF42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s-CL" sz="4800" dirty="0">
                <a:solidFill>
                  <a:srgbClr val="0C72AA"/>
                </a:solidFill>
                <a:effectLst>
                  <a:glow rad="584200">
                    <a:schemeClr val="accent1">
                      <a:alpha val="40000"/>
                    </a:schemeClr>
                  </a:glow>
                  <a:outerShdw blurRad="50800" dist="50800" dir="5400000" sx="101000" sy="101000" algn="ctr" rotWithShape="0">
                    <a:srgbClr val="000000">
                      <a:alpha val="43137"/>
                    </a:srgbClr>
                  </a:outerShdw>
                </a:effectLst>
              </a:rPr>
              <a:t>Simple past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E0E09-CB41-9BB5-4007-BE1352BFA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877" y="1024742"/>
            <a:ext cx="7849655" cy="3682806"/>
          </a:xfrm>
        </p:spPr>
        <p:txBody>
          <a:bodyPr/>
          <a:lstStyle/>
          <a:p>
            <a:pPr>
              <a:buNone/>
            </a:pPr>
            <a:endParaRPr lang="es-CL" sz="2400" b="1" dirty="0"/>
          </a:p>
          <a:p>
            <a:pPr>
              <a:buNone/>
            </a:pPr>
            <a:r>
              <a:rPr lang="es-CL" sz="2400" b="1" dirty="0"/>
              <a:t>¿Para qué usamos el Simple Past?</a:t>
            </a:r>
          </a:p>
          <a:p>
            <a:pPr>
              <a:buNone/>
            </a:pP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dirty="0"/>
              <a:t>👉 </a:t>
            </a:r>
            <a:r>
              <a:rPr lang="es-CL" sz="2400" b="1" dirty="0" err="1"/>
              <a:t>actions</a:t>
            </a:r>
            <a:r>
              <a:rPr lang="es-CL" sz="2400" b="1" dirty="0"/>
              <a:t> </a:t>
            </a:r>
            <a:r>
              <a:rPr lang="es-CL" sz="2400" b="1" dirty="0" err="1"/>
              <a:t>that</a:t>
            </a:r>
            <a:r>
              <a:rPr lang="es-CL" sz="2400" b="1" dirty="0"/>
              <a:t> </a:t>
            </a:r>
            <a:r>
              <a:rPr lang="es-CL" sz="2400" b="1" dirty="0" err="1"/>
              <a:t>started</a:t>
            </a:r>
            <a:r>
              <a:rPr lang="es-CL" sz="2400" b="1" dirty="0"/>
              <a:t> and </a:t>
            </a:r>
            <a:r>
              <a:rPr lang="es-CL" sz="2400" b="1" dirty="0" err="1"/>
              <a:t>finished</a:t>
            </a:r>
            <a:r>
              <a:rPr lang="es-CL" sz="2400" b="1" dirty="0"/>
              <a:t> in </a:t>
            </a:r>
            <a:r>
              <a:rPr lang="es-CL" sz="2400" b="1" dirty="0" err="1"/>
              <a:t>the</a:t>
            </a:r>
            <a:r>
              <a:rPr lang="es-CL" sz="2400" b="1" dirty="0"/>
              <a:t> past.</a:t>
            </a:r>
            <a:endParaRPr lang="es-CL" sz="2400" dirty="0"/>
          </a:p>
          <a:p>
            <a:pPr>
              <a:buNone/>
            </a:pPr>
            <a:endParaRPr lang="es-CL" sz="2400" dirty="0"/>
          </a:p>
          <a:p>
            <a:pPr>
              <a:buNone/>
            </a:pPr>
            <a:r>
              <a:rPr lang="es-CL" sz="2400" b="1" dirty="0" err="1"/>
              <a:t>Examples</a:t>
            </a:r>
            <a:r>
              <a:rPr lang="es-CL" sz="2400" b="1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/>
              <a:t>I </a:t>
            </a:r>
            <a:r>
              <a:rPr lang="es-CL" sz="2400" b="1" dirty="0" err="1"/>
              <a:t>played</a:t>
            </a:r>
            <a:r>
              <a:rPr lang="es-CL" sz="2400" dirty="0"/>
              <a:t> football </a:t>
            </a:r>
            <a:r>
              <a:rPr lang="es-CL" sz="2400" dirty="0" err="1"/>
              <a:t>yesterday</a:t>
            </a:r>
            <a:r>
              <a:rPr lang="es-CL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 err="1"/>
              <a:t>She</a:t>
            </a:r>
            <a:r>
              <a:rPr lang="es-CL" sz="2400" dirty="0"/>
              <a:t> </a:t>
            </a:r>
            <a:r>
              <a:rPr lang="es-CL" sz="2400" b="1" dirty="0" err="1"/>
              <a:t>visited</a:t>
            </a:r>
            <a:r>
              <a:rPr lang="es-CL" sz="2400" dirty="0"/>
              <a:t> </a:t>
            </a:r>
            <a:r>
              <a:rPr lang="es-CL" sz="2400" dirty="0" err="1"/>
              <a:t>her</a:t>
            </a:r>
            <a:r>
              <a:rPr lang="es-CL" sz="2400" dirty="0"/>
              <a:t> </a:t>
            </a:r>
            <a:r>
              <a:rPr lang="es-CL" sz="2400" dirty="0" err="1"/>
              <a:t>grandmother</a:t>
            </a:r>
            <a:r>
              <a:rPr lang="es-CL" sz="2400" dirty="0"/>
              <a:t> </a:t>
            </a:r>
            <a:r>
              <a:rPr lang="es-CL" sz="2400" dirty="0" err="1"/>
              <a:t>last</a:t>
            </a:r>
            <a:r>
              <a:rPr lang="es-CL" sz="2400" dirty="0"/>
              <a:t> </a:t>
            </a:r>
            <a:r>
              <a:rPr lang="es-CL" sz="2400" dirty="0" err="1"/>
              <a:t>weekend</a:t>
            </a:r>
            <a:r>
              <a:rPr lang="es-CL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 err="1"/>
              <a:t>They</a:t>
            </a:r>
            <a:r>
              <a:rPr lang="es-CL" sz="2400" dirty="0"/>
              <a:t> </a:t>
            </a:r>
            <a:r>
              <a:rPr lang="es-CL" sz="2400" b="1" dirty="0" err="1"/>
              <a:t>watched</a:t>
            </a:r>
            <a:r>
              <a:rPr lang="es-CL" sz="2400" dirty="0"/>
              <a:t> a </a:t>
            </a:r>
            <a:r>
              <a:rPr lang="es-CL" sz="2400" dirty="0" err="1"/>
              <a:t>movie</a:t>
            </a:r>
            <a:r>
              <a:rPr lang="es-CL" sz="2400" dirty="0"/>
              <a:t> </a:t>
            </a:r>
            <a:r>
              <a:rPr lang="es-CL" sz="2400" dirty="0" err="1"/>
              <a:t>last</a:t>
            </a:r>
            <a:r>
              <a:rPr lang="es-CL" sz="2400" dirty="0"/>
              <a:t> </a:t>
            </a:r>
            <a:r>
              <a:rPr lang="es-CL" sz="2400" dirty="0" err="1"/>
              <a:t>night</a:t>
            </a:r>
            <a:r>
              <a:rPr lang="es-CL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sz="2400" dirty="0"/>
              <a:t>He </a:t>
            </a:r>
            <a:r>
              <a:rPr lang="es-CL" sz="2400" b="1" dirty="0" err="1"/>
              <a:t>went</a:t>
            </a:r>
            <a:r>
              <a:rPr lang="es-CL" sz="2400" dirty="0"/>
              <a:t> </a:t>
            </a:r>
            <a:r>
              <a:rPr lang="es-CL" sz="2400" dirty="0" err="1"/>
              <a:t>to</a:t>
            </a:r>
            <a:r>
              <a:rPr lang="es-CL" sz="2400" dirty="0"/>
              <a:t> </a:t>
            </a:r>
            <a:r>
              <a:rPr lang="es-CL" sz="2400" dirty="0" err="1"/>
              <a:t>the</a:t>
            </a:r>
            <a:r>
              <a:rPr lang="es-CL" sz="2400" dirty="0"/>
              <a:t> </a:t>
            </a:r>
            <a:r>
              <a:rPr lang="es-CL" sz="2400" dirty="0" err="1"/>
              <a:t>stadium</a:t>
            </a:r>
            <a:r>
              <a:rPr lang="es-CL" sz="2400" dirty="0"/>
              <a:t> </a:t>
            </a:r>
            <a:r>
              <a:rPr lang="es-CL" sz="2400" dirty="0" err="1"/>
              <a:t>yesterday</a:t>
            </a:r>
            <a:r>
              <a:rPr lang="es-CL" dirty="0"/>
              <a:t>.</a:t>
            </a:r>
          </a:p>
          <a:p>
            <a:endParaRPr lang="es-CL" dirty="0"/>
          </a:p>
        </p:txBody>
      </p:sp>
      <p:pic>
        <p:nvPicPr>
          <p:cNvPr id="5122" name="Picture 2" descr="Artículos destacados - Elbibliote.com">
            <a:extLst>
              <a:ext uri="{FF2B5EF4-FFF2-40B4-BE49-F238E27FC236}">
                <a16:creationId xmlns:a16="http://schemas.microsoft.com/office/drawing/2014/main" id="{3BAAB86A-0456-7295-178C-D77DADCB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81" y="1024742"/>
            <a:ext cx="2403351" cy="165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6004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ADEB-9B5F-1A70-94A1-4B16A129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bg2"/>
                </a:solidFill>
              </a:rPr>
              <a:t>Estructura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F8E46B-1B8D-FFE9-0A98-D64256DD54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381823"/>
              </p:ext>
            </p:extLst>
          </p:nvPr>
        </p:nvGraphicFramePr>
        <p:xfrm>
          <a:off x="914400" y="1196752"/>
          <a:ext cx="8001000" cy="4824533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324588196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07376709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45628800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3531601367"/>
                    </a:ext>
                  </a:extLst>
                </a:gridCol>
              </a:tblGrid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CL" dirty="0">
                        <a:latin typeface="Algerian" panose="04020705040A02060702" pitchFamily="8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latin typeface="Algerian" panose="04020705040A02060702" pitchFamily="82" charset="0"/>
                        </a:rPr>
                        <a:t>Affirmative</a:t>
                      </a:r>
                      <a:endParaRPr lang="es-CL" dirty="0">
                        <a:latin typeface="Algerian" panose="04020705040A02060702" pitchFamily="8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>
                          <a:latin typeface="Algerian" panose="04020705040A02060702" pitchFamily="82" charset="0"/>
                        </a:rPr>
                        <a:t>Negative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>
                          <a:latin typeface="Algerian" panose="04020705040A02060702" pitchFamily="82" charset="0"/>
                        </a:rPr>
                        <a:t>Question</a:t>
                      </a:r>
                      <a:endParaRPr lang="es-CL" dirty="0">
                        <a:latin typeface="Algerian" panose="04020705040A02060702" pitchFamily="8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675358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I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I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I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I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754033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You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You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played</a:t>
                      </a:r>
                      <a:r>
                        <a:rPr lang="es-CL" dirty="0"/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You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Did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you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play</a:t>
                      </a:r>
                      <a:r>
                        <a:rPr lang="es-CL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872731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He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He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He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he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36478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She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She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She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she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6665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We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 we play?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603294"/>
                  </a:ext>
                </a:extLst>
              </a:tr>
              <a:tr h="6892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They</a:t>
                      </a:r>
                      <a:endParaRPr lang="es-CL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They played.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They didn't play.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Did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they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play</a:t>
                      </a:r>
                      <a:r>
                        <a:rPr lang="es-CL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934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899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732D-4734-5F20-832F-1B1C76CB3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bg2"/>
                </a:solidFill>
              </a:rPr>
              <a:t>Palabras que nos indican pasado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A1278C-85CF-FA49-6FC8-ECB3BA7E6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1835348"/>
              </p:ext>
            </p:extLst>
          </p:nvPr>
        </p:nvGraphicFramePr>
        <p:xfrm>
          <a:off x="914400" y="980728"/>
          <a:ext cx="8001000" cy="5112569"/>
        </p:xfrm>
        <a:graphic>
          <a:graphicData uri="http://schemas.openxmlformats.org/drawingml/2006/table">
            <a:tbl>
              <a:tblPr/>
              <a:tblGrid>
                <a:gridCol w="4000500">
                  <a:extLst>
                    <a:ext uri="{9D8B030D-6E8A-4147-A177-3AD203B41FA5}">
                      <a16:colId xmlns:a16="http://schemas.microsoft.com/office/drawing/2014/main" val="1750585575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1634792937"/>
                    </a:ext>
                  </a:extLst>
                </a:gridCol>
              </a:tblGrid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English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Spanish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175248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yesterday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ayer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783661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yesterday</a:t>
                      </a:r>
                      <a:r>
                        <a:rPr lang="es-CL" dirty="0"/>
                        <a:t> </a:t>
                      </a:r>
                      <a:r>
                        <a:rPr lang="es-CL" dirty="0" err="1"/>
                        <a:t>morning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ayer en la mañana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76719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night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anoche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357153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week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 semana pasada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134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weekend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/>
                        <a:t>el fin de semana pasado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301760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month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el mes pasado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001254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last 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el año pasado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864001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two days ago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hace dos días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369816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three weeks ago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hace tres semanas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2502144"/>
                  </a:ext>
                </a:extLst>
              </a:tr>
              <a:tr h="46477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in 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en 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07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403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203D4-D458-A815-B7C5-7F30A40C1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4" y="404664"/>
            <a:ext cx="9087842" cy="914400"/>
          </a:xfrm>
        </p:spPr>
        <p:txBody>
          <a:bodyPr/>
          <a:lstStyle/>
          <a:p>
            <a:r>
              <a:rPr lang="pt-BR" sz="3200" b="1" dirty="0">
                <a:solidFill>
                  <a:srgbClr val="FF0000"/>
                </a:solidFill>
                <a:latin typeface="+mn-lt"/>
              </a:rPr>
              <a:t>        Regular </a:t>
            </a:r>
            <a:r>
              <a:rPr lang="pt-BR" sz="3200" b="1" dirty="0" err="1">
                <a:solidFill>
                  <a:srgbClr val="FF0000"/>
                </a:solidFill>
                <a:latin typeface="+mn-lt"/>
              </a:rPr>
              <a:t>verbs</a:t>
            </a:r>
            <a:r>
              <a:rPr lang="pt-BR" sz="3200" b="1" dirty="0">
                <a:solidFill>
                  <a:srgbClr val="FF0000"/>
                </a:solidFill>
                <a:latin typeface="+mn-lt"/>
              </a:rPr>
              <a:t>: Agregamos -</a:t>
            </a:r>
            <a:r>
              <a:rPr lang="pt-BR" sz="3200" b="1" dirty="0" err="1">
                <a:solidFill>
                  <a:srgbClr val="FF0000"/>
                </a:solidFill>
                <a:latin typeface="+mn-lt"/>
              </a:rPr>
              <a:t>ed</a:t>
            </a:r>
            <a:br>
              <a:rPr lang="pt-BR" sz="3200" b="1" dirty="0">
                <a:solidFill>
                  <a:srgbClr val="FF0000"/>
                </a:solidFill>
              </a:rPr>
            </a:br>
            <a:br>
              <a:rPr lang="pt-BR" sz="2000" dirty="0">
                <a:solidFill>
                  <a:srgbClr val="FF0000"/>
                </a:solidFill>
              </a:rPr>
            </a:br>
            <a:endParaRPr lang="es-CL" sz="2000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5DBE40-B5F6-8CED-84C2-6A111C4CA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905611"/>
              </p:ext>
            </p:extLst>
          </p:nvPr>
        </p:nvGraphicFramePr>
        <p:xfrm>
          <a:off x="1043608" y="1196752"/>
          <a:ext cx="8058828" cy="5112569"/>
        </p:xfrm>
        <a:graphic>
          <a:graphicData uri="http://schemas.openxmlformats.org/drawingml/2006/table">
            <a:tbl>
              <a:tblPr/>
              <a:tblGrid>
                <a:gridCol w="4058328">
                  <a:extLst>
                    <a:ext uri="{9D8B030D-6E8A-4147-A177-3AD203B41FA5}">
                      <a16:colId xmlns:a16="http://schemas.microsoft.com/office/drawing/2014/main" val="30895577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1707116581"/>
                    </a:ext>
                  </a:extLst>
                </a:gridCol>
              </a:tblGrid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>
                          <a:latin typeface="Bahnschrift SemiBold" panose="020B0502040204020203" pitchFamily="34" charset="0"/>
                        </a:rPr>
                        <a:t>Present</a:t>
                      </a:r>
                      <a:endParaRPr lang="es-CL" b="1" dirty="0">
                        <a:latin typeface="Bahnschrift SemiBold" panose="020B0502040204020203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>
                          <a:latin typeface="Bahnschrift SemiBold" panose="020B0502040204020203" pitchFamily="34" charset="0"/>
                        </a:rPr>
                        <a:t>Past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114951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play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played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030813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watch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watched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616902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visit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visited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0811668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clean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cleaned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826781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walk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walked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438606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help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helped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311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99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5E1C-3AD4-32E2-6BF8-1CBF951BC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6A066-D492-BFC2-A075-916232117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88005"/>
            <a:ext cx="9087842" cy="914400"/>
          </a:xfrm>
        </p:spPr>
        <p:txBody>
          <a:bodyPr/>
          <a:lstStyle/>
          <a:p>
            <a:r>
              <a:rPr lang="pt-BR" sz="3200" b="1" dirty="0">
                <a:solidFill>
                  <a:srgbClr val="FF0000"/>
                </a:solidFill>
                <a:latin typeface="+mn-lt"/>
              </a:rPr>
              <a:t>Irregular </a:t>
            </a:r>
            <a:r>
              <a:rPr lang="pt-BR" sz="3200" b="1" dirty="0" err="1">
                <a:solidFill>
                  <a:srgbClr val="FF0000"/>
                </a:solidFill>
                <a:latin typeface="+mn-lt"/>
              </a:rPr>
              <a:t>verbs</a:t>
            </a:r>
            <a:r>
              <a:rPr lang="pt-BR" sz="3200" b="1" dirty="0">
                <a:solidFill>
                  <a:srgbClr val="FF0000"/>
                </a:solidFill>
                <a:latin typeface="+mn-lt"/>
              </a:rPr>
              <a:t>: El verbo cambia</a:t>
            </a:r>
            <a:br>
              <a:rPr lang="pt-BR" sz="3200" b="1" dirty="0">
                <a:solidFill>
                  <a:srgbClr val="FF0000"/>
                </a:solidFill>
              </a:rPr>
            </a:br>
            <a:br>
              <a:rPr lang="pt-BR" sz="2000" dirty="0">
                <a:solidFill>
                  <a:srgbClr val="FF0000"/>
                </a:solidFill>
              </a:rPr>
            </a:br>
            <a:endParaRPr lang="es-CL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DEAD04F-4E4C-7736-A611-E4194F879A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63141"/>
              </p:ext>
            </p:extLst>
          </p:nvPr>
        </p:nvGraphicFramePr>
        <p:xfrm>
          <a:off x="914400" y="908720"/>
          <a:ext cx="8001000" cy="5040560"/>
        </p:xfrm>
        <a:graphic>
          <a:graphicData uri="http://schemas.openxmlformats.org/drawingml/2006/table">
            <a:tbl>
              <a:tblPr/>
              <a:tblGrid>
                <a:gridCol w="4089648">
                  <a:extLst>
                    <a:ext uri="{9D8B030D-6E8A-4147-A177-3AD203B41FA5}">
                      <a16:colId xmlns:a16="http://schemas.microsoft.com/office/drawing/2014/main" val="4151336473"/>
                    </a:ext>
                  </a:extLst>
                </a:gridCol>
                <a:gridCol w="3911352">
                  <a:extLst>
                    <a:ext uri="{9D8B030D-6E8A-4147-A177-3AD203B41FA5}">
                      <a16:colId xmlns:a16="http://schemas.microsoft.com/office/drawing/2014/main" val="84959056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Present</a:t>
                      </a:r>
                      <a:endParaRPr lang="es-CL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Past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52903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go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went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20119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eat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9174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drink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drank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2351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had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585538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did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694119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25939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run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ran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83493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swim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swam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46552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buy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 err="1"/>
                        <a:t>bought</a:t>
                      </a:r>
                      <a:endParaRPr lang="es-CL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49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1488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42C52-AD9F-174D-742C-AE04367D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Video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72DF-919F-0AB8-F32A-E0AE6D9D4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https://www.youtube.com/watch?v=kTf0V4HyFtM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842566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3BAF-628E-B93A-BEBF-6321C72E1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Choose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correct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verb</a:t>
            </a:r>
            <a:endParaRPr lang="es-C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3C450CF-C4F6-5206-3C97-957A23C6B6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4400" y="1329284"/>
            <a:ext cx="7609776" cy="473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football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football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TV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night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watched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football match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night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ate)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ate)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pizza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85869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5B4EE-59A5-7FAA-A96E-045EAB2CC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Look at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time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expression</a:t>
            </a:r>
            <a:endParaRPr lang="es-C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DCAF4A1-A7D6-A6B4-0C31-5BAEE4F371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4400" y="1467784"/>
            <a:ext cx="7717177" cy="445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Sarah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Sarah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camping.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summer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camping.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Usually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basketball after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basketball.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he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in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morning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he (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runs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in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4516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9A64B-A825-17FB-E028-AF859406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Choose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the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correct</a:t>
            </a:r>
            <a:r>
              <a:rPr lang="es-CL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s-CL" dirty="0" err="1">
                <a:solidFill>
                  <a:schemeClr val="bg1">
                    <a:lumMod val="75000"/>
                  </a:schemeClr>
                </a:solidFill>
              </a:rPr>
              <a:t>verb</a:t>
            </a:r>
            <a:endParaRPr lang="es-CL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7C323D5-F508-AE83-1F8C-CED490F4B5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87624" y="1052736"/>
            <a:ext cx="6393904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played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lang="es-CL" altLang="es-CL" sz="2000" dirty="0" err="1">
                <a:latin typeface="Arial" panose="020B0604020202020204" pitchFamily="34" charset="0"/>
              </a:rPr>
              <a:t>ed</a:t>
            </a:r>
            <a:r>
              <a:rPr lang="es-CL" altLang="es-CL" sz="2000" dirty="0">
                <a:latin typeface="Arial" panose="020B0604020202020204" pitchFamily="34" charset="0"/>
              </a:rPr>
              <a:t> / </a:t>
            </a:r>
            <a:r>
              <a:rPr lang="es-CL" altLang="es-CL" sz="2000" dirty="0" err="1">
                <a:latin typeface="Arial" panose="020B0604020202020204" pitchFamily="34" charset="0"/>
              </a:rPr>
              <a:t>didn’t</a:t>
            </a:r>
            <a:r>
              <a:rPr lang="es-CL" altLang="es-CL" sz="2000" dirty="0">
                <a:latin typeface="Arial" panose="020B0604020202020204" pitchFamily="34" charset="0"/>
              </a:rPr>
              <a:t> </a:t>
            </a:r>
            <a:r>
              <a:rPr lang="es-CL" altLang="es-CL" sz="2000" dirty="0" err="1">
                <a:latin typeface="Arial" panose="020B0604020202020204" pitchFamily="34" charset="0"/>
              </a:rPr>
              <a:t>play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didn't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didn’t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went</a:t>
            </a:r>
            <a:r>
              <a:rPr kumimoji="0" lang="es-CL" altLang="es-CL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yesterday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b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012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2917</TotalTime>
  <Words>2537</Words>
  <Application>Microsoft Office PowerPoint</Application>
  <PresentationFormat>On-screen Show (4:3)</PresentationFormat>
  <Paragraphs>438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61" baseType="lpstr">
      <vt:lpstr>Agency FB</vt:lpstr>
      <vt:lpstr>Algerian</vt:lpstr>
      <vt:lpstr>Arial</vt:lpstr>
      <vt:lpstr>Bahnschrift SemiBold</vt:lpstr>
      <vt:lpstr>Bahnschrift SemiBold SemiConden</vt:lpstr>
      <vt:lpstr>Bauhaus 93</vt:lpstr>
      <vt:lpstr>Britannic Bold</vt:lpstr>
      <vt:lpstr>Gill Sans MT</vt:lpstr>
      <vt:lpstr>Google Sans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Conocimientos </vt:lpstr>
      <vt:lpstr>Conocimientos</vt:lpstr>
      <vt:lpstr>SHOULD and MUST</vt:lpstr>
      <vt:lpstr>EASY RULES</vt:lpstr>
      <vt:lpstr>EDUCATIONAL LINKS</vt:lpstr>
      <vt:lpstr>¿Cómo distinguirlos?</vt:lpstr>
      <vt:lpstr>MUST = DEBER</vt:lpstr>
      <vt:lpstr>MUST NOT (MUSN’T) = NO DEBERIA</vt:lpstr>
      <vt:lpstr>SHOULD = DEBERÍA</vt:lpstr>
      <vt:lpstr>SHOULD NOT (SHOULDN’T) = NO DEBERÍA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  <vt:lpstr>Give an advice or an order</vt:lpstr>
      <vt:lpstr>Give advice or order</vt:lpstr>
      <vt:lpstr>subjects</vt:lpstr>
      <vt:lpstr>PowerPoint Presentation</vt:lpstr>
      <vt:lpstr>Vocabulario</vt:lpstr>
      <vt:lpstr>vocabulary</vt:lpstr>
      <vt:lpstr>Vocabulary</vt:lpstr>
      <vt:lpstr>Vocabulario</vt:lpstr>
      <vt:lpstr>Vocabulary</vt:lpstr>
      <vt:lpstr>Vocabulary</vt:lpstr>
      <vt:lpstr>30 Seconds Challenge</vt:lpstr>
      <vt:lpstr>30 Seconds Challenge</vt:lpstr>
      <vt:lpstr>30 Seconds Challenge</vt:lpstr>
      <vt:lpstr>Write 4 different sentences using: </vt:lpstr>
      <vt:lpstr>Your own opinión *</vt:lpstr>
      <vt:lpstr>  EXPRESARSE SOBRE DEPORTES * </vt:lpstr>
      <vt:lpstr>PowerPoint Presentation</vt:lpstr>
      <vt:lpstr>Estructura para describir un deporte</vt:lpstr>
      <vt:lpstr>VOCABULARY</vt:lpstr>
      <vt:lpstr>Now, you have to create sentences</vt:lpstr>
      <vt:lpstr>Simple past</vt:lpstr>
      <vt:lpstr>Estructura</vt:lpstr>
      <vt:lpstr>Palabras que nos indican pasado</vt:lpstr>
      <vt:lpstr>        Regular verbs: Agregamos -ed  </vt:lpstr>
      <vt:lpstr>Irregular verbs: El verbo cambia  </vt:lpstr>
      <vt:lpstr>Video </vt:lpstr>
      <vt:lpstr>Choose the correct verb</vt:lpstr>
      <vt:lpstr>Look at the time expression</vt:lpstr>
      <vt:lpstr>Choose the correct verb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Mari Paz Alvarez</cp:lastModifiedBy>
  <cp:revision>44</cp:revision>
  <dcterms:created xsi:type="dcterms:W3CDTF">2026-07-06T02:36:56Z</dcterms:created>
  <dcterms:modified xsi:type="dcterms:W3CDTF">2026-08-17T15:17:02Z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