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3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85780-23C6-F580-021A-6E9435901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2C94957-462B-AE11-19B3-A0839972F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EE5C56-5D4A-A4B4-2C85-7F20BD548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8ED31C-6DE1-FAE9-8C6D-A743FC18F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65E61E-3534-C037-8140-1C65A346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76398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422169-B019-5EC4-5E4C-97F978D5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3A3C3B-CD4E-E848-139C-C456E965C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C821E7-86D0-C52C-0B13-3D8AB1787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04C10B-2BEE-0C87-80E6-7506B9A9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D60A0C-3211-0C90-E58E-E95460EFC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11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8D460-2312-A1DC-3CC3-F692C1DE8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7A55F0-87E2-EDDD-C025-1FAD884C99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B58C09-C733-4F11-2C65-F16119281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127677-0FA5-E31D-5534-4EC6B91CA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8FD987-4EC7-0C5F-2F2F-C14F9C984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00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43DA05-F01D-56E0-64B2-F063DAFA8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FA48DC-B9E5-1C22-6E21-81235A90C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65010C6-1EF0-2F6E-C675-585A81AB2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ABFFFD-68C6-5728-C767-E980DE123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AFBF198-6939-3016-17BC-1EFA96C40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8D9AD2-0D5E-0FEE-E048-28740EEE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10831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C0CC51-53DE-32DB-F86F-E0472F78E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EFE482-C2D8-4FBE-9B1F-D28BBF802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90EB26F-3FB4-106B-4D39-A9EEC249A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E3C49C5-B93C-B993-5856-FAFB1A016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E4FCFEB-7932-4840-9785-B3F895652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7FA5E6D-3EC2-0FF9-3163-9FD8A1F4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4F8BF5-97EC-A95C-4A78-1CD4C40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6D8D784-3793-98BF-0F74-9EB4935CB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54845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79C245-C71E-A743-79A3-30EFCAA2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5A5E9B7-EC1F-85B5-964A-3B6C367F3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A355470-A98D-78DB-D15F-066EDF48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9801F61-6CF4-409D-7204-5BC6E00E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3451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DD5C09D-2CFF-E100-8273-5F97CEE19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AA8483-A879-1776-288B-662C3501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E8D6C5D-7229-FB5E-45B8-4FFBE0529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403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76FE92-8EA0-6FFB-B285-9BB5BBD6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0520125-505E-6C95-1D60-CCCF4BC4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D7E073-03A9-820E-922B-8347174D48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AC58D7F-9BA7-254F-A2A3-2760DC1EB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F43E8E-F45F-A0AA-A16E-61D60D799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1F52BB-EB81-625E-5A27-CDC00975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9929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DD6062-8746-4FC2-B26D-4DB65CD3E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209DB1-4B54-E64B-0600-372B11D0D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ABCB34-9E1E-C8A6-FFE5-4E9A109EBE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CECD68-3FEA-1D95-EC1F-B242C3EE9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0E4EFF-FE42-9944-19D6-79735578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AFB1E5-E1C1-5D44-9F55-E828AA50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5850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6CFC76-05AA-BC69-1277-3E7A7851F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56B033-518F-CA33-EB6F-3E042592A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61440-F98C-3D4D-8E0C-EB0663E11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0CB090-4C0E-D395-3AD1-781EF210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5FF7C-07B1-BF9F-7873-DF4144699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09495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D090D96-EADA-A7E0-3850-6178998EA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51C246-CB91-DE9D-F5B1-5B39C8B2B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03E2B5-9C50-0923-0DFB-F7FB3359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21F73A-5656-A8D3-18A4-6279E1363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4A436-FAB9-4ED0-D1A9-FAD409970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3043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C4522EF-04C8-EF97-7CED-C9DF4EA2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8541C7-7AA1-3C84-62B6-5E43A8951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D94B31-004D-07CF-0B73-03A344B806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74BFD-3F11-49A0-9B18-B5154FA14F3A}" type="datetimeFigureOut">
              <a:rPr lang="es-CL" smtClean="0"/>
              <a:t>10-09-2026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AAAA07-1579-6BA9-D1A8-6C90EE7AA7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B55BCF-8A5F-95DA-DC88-EA8FE11FC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68404F-C7AF-4B8F-9E0E-8FC0A59CB2DE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63918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FFD489-EC48-89F7-3572-1FC9307221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76260"/>
          </a:xfrm>
        </p:spPr>
        <p:txBody>
          <a:bodyPr/>
          <a:lstStyle/>
          <a:p>
            <a:r>
              <a:rPr kumimoji="0" lang="es-CL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Taller PAES M1</a:t>
            </a:r>
            <a:endParaRPr lang="es-CL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4495F0-3766-487E-A481-11154A8C3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78505"/>
            <a:ext cx="9144000" cy="297929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Clase 9: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CL" sz="2800" b="1" dirty="0">
                <a:solidFill>
                  <a:prstClr val="black"/>
                </a:solidFill>
                <a:latin typeface="Aptos" panose="02110004020202020204"/>
              </a:rPr>
              <a:t>Ecuaciones y Proporcionalidad</a:t>
            </a:r>
            <a:endParaRPr kumimoji="0" lang="es-CL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3° y 4° medio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Claudio Chávez T.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62513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D9E4D-1E06-E4E0-EB70-71798BCD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Lo básico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696014-5EB0-64F5-DABF-697F665C56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/>
              <a:t>"Si una cantidad desconocida aumenta en 7 y obtenemos 25, ¿cómo podemos encontrar la cantidad original?“</a:t>
            </a:r>
          </a:p>
          <a:p>
            <a:endParaRPr lang="es-CL" dirty="0"/>
          </a:p>
          <a:p>
            <a:pPr>
              <a:buNone/>
            </a:pPr>
            <a:r>
              <a:rPr lang="es-CL" dirty="0"/>
              <a:t>Planteamos:</a:t>
            </a:r>
          </a:p>
          <a:p>
            <a:pPr>
              <a:buNone/>
            </a:pPr>
            <a:r>
              <a:rPr lang="es-CL" dirty="0"/>
              <a:t>  x+7=25   </a:t>
            </a:r>
          </a:p>
          <a:p>
            <a:pPr>
              <a:buNone/>
            </a:pPr>
            <a:r>
              <a:rPr lang="es-CL" dirty="0"/>
              <a:t>Entonces:</a:t>
            </a:r>
          </a:p>
          <a:p>
            <a:pPr>
              <a:buNone/>
            </a:pPr>
            <a:r>
              <a:rPr lang="es-CL" dirty="0"/>
              <a:t>  x=18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9307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7522BE-360D-F74B-E33A-5B868DD8C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ECUACIONES LINEALES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81EECB-A6D5-D07D-4148-20385BA23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b="1" dirty="0"/>
              <a:t>Concepto</a:t>
            </a:r>
          </a:p>
          <a:p>
            <a:pPr>
              <a:buNone/>
            </a:pPr>
            <a:r>
              <a:rPr lang="es-CL" dirty="0"/>
              <a:t>Una ecuación lineal es una igualdad en la que la incógnita aparece</a:t>
            </a:r>
          </a:p>
          <a:p>
            <a:pPr>
              <a:buNone/>
            </a:pPr>
            <a:r>
              <a:rPr lang="es-CL" dirty="0"/>
              <a:t>con exponente 1.</a:t>
            </a:r>
          </a:p>
          <a:p>
            <a:pPr>
              <a:buNone/>
            </a:pPr>
            <a:r>
              <a:rPr lang="es-CL" dirty="0"/>
              <a:t>Ejemplo:</a:t>
            </a:r>
          </a:p>
          <a:p>
            <a:pPr>
              <a:buNone/>
            </a:pPr>
            <a:r>
              <a:rPr lang="es-CL" dirty="0"/>
              <a:t>Una empresa cobra una tarifa fija de $3.500 más $850 por cada</a:t>
            </a:r>
          </a:p>
          <a:p>
            <a:pPr>
              <a:buNone/>
            </a:pPr>
            <a:r>
              <a:rPr lang="es-CL" dirty="0"/>
              <a:t>hora de servicio.</a:t>
            </a:r>
          </a:p>
          <a:p>
            <a:pPr>
              <a:buNone/>
            </a:pPr>
            <a:r>
              <a:rPr lang="es-CL" dirty="0"/>
              <a:t>Otra empresa cobra $5.000 de tarifa fija más $600 por cada hora.</a:t>
            </a:r>
          </a:p>
          <a:p>
            <a:pPr>
              <a:buNone/>
            </a:pPr>
            <a:r>
              <a:rPr lang="es-CL" dirty="0"/>
              <a:t>¿Para cuántas horas ambas empresas cobran lo mismo?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63246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A7F34-BB11-5D06-FA26-836FF2F98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Entonces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0BE5A1-74FF-DD55-286C-B496E6F0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CL" b="1" dirty="0"/>
              <a:t>Paso 1: representar</a:t>
            </a:r>
          </a:p>
          <a:p>
            <a:pPr>
              <a:buNone/>
            </a:pPr>
            <a:r>
              <a:rPr lang="es-CL" dirty="0"/>
              <a:t>Primera empresa: 3500+850x</a:t>
            </a:r>
          </a:p>
          <a:p>
            <a:pPr>
              <a:buNone/>
            </a:pPr>
            <a:r>
              <a:rPr lang="es-CL" dirty="0"/>
              <a:t>Segunda: 5000+600x</a:t>
            </a:r>
          </a:p>
          <a:p>
            <a:pPr>
              <a:buNone/>
            </a:pPr>
            <a:r>
              <a:rPr lang="es-CL" b="1" dirty="0"/>
              <a:t>Paso 2:  </a:t>
            </a:r>
            <a:r>
              <a:rPr lang="es-CL" dirty="0"/>
              <a:t>850x-600x=5000-3500</a:t>
            </a:r>
          </a:p>
          <a:p>
            <a:pPr>
              <a:buNone/>
            </a:pPr>
            <a:r>
              <a:rPr lang="es-CL" dirty="0"/>
              <a:t>                             250x=1500</a:t>
            </a:r>
          </a:p>
          <a:p>
            <a:pPr>
              <a:buNone/>
            </a:pPr>
            <a:r>
              <a:rPr lang="es-CL" b="1" dirty="0"/>
              <a:t>Paso 3 </a:t>
            </a:r>
            <a:r>
              <a:rPr lang="es-CL" dirty="0"/>
              <a:t>x=6</a:t>
            </a:r>
          </a:p>
          <a:p>
            <a:pPr>
              <a:buNone/>
            </a:pPr>
            <a:endParaRPr lang="es-CL" dirty="0"/>
          </a:p>
          <a:p>
            <a:pPr>
              <a:buNone/>
            </a:pPr>
            <a:r>
              <a:rPr lang="es-CL" b="1" dirty="0"/>
              <a:t>Respuesta: 6</a:t>
            </a:r>
          </a:p>
          <a:p>
            <a:pPr>
              <a:buNone/>
            </a:pPr>
            <a:endParaRPr lang="es-CL" dirty="0"/>
          </a:p>
          <a:p>
            <a:pPr>
              <a:buNone/>
            </a:pPr>
            <a:br>
              <a:rPr lang="es-CL" dirty="0"/>
            </a:b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7637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F9538-9608-B62E-6ABB-80C6FCAEA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ERROR PAES FRECUENTE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948B3E-9226-FFA1-F9BC-B08948CE2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CL" sz="4000" dirty="0"/>
              <a:t>Calcular solamente:</a:t>
            </a:r>
          </a:p>
          <a:p>
            <a:pPr>
              <a:buNone/>
            </a:pPr>
            <a:r>
              <a:rPr lang="es-CL" sz="4000" dirty="0"/>
              <a:t>        5000-3500=1500 y responde 1.500</a:t>
            </a:r>
          </a:p>
          <a:p>
            <a:pPr>
              <a:buNone/>
            </a:pPr>
            <a:r>
              <a:rPr lang="es-CL" sz="4000" b="1" dirty="0"/>
              <a:t>   No tiene sentido:</a:t>
            </a:r>
            <a:r>
              <a:rPr lang="es-CL" sz="4000" dirty="0"/>
              <a:t> 1.500 es una diferencia de dinero, no una cantidad de horas.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2129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6D8A5-CE47-6F68-9CA5-4763E7856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ESTRATEGIA RÁPIDA PARA ECUACIONES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487881F1-1231-F314-7CC4-ED03FA0177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s-CL" dirty="0"/>
                  <a:t>Cuando veas: </a:t>
                </a:r>
                <a:r>
                  <a:rPr lang="es-CL" dirty="0" err="1"/>
                  <a:t>ax+b</a:t>
                </a:r>
                <a:r>
                  <a:rPr lang="es-CL" dirty="0"/>
                  <a:t>=</a:t>
                </a:r>
                <a:r>
                  <a:rPr lang="es-CL" dirty="0" err="1"/>
                  <a:t>cx+d</a:t>
                </a:r>
                <a:r>
                  <a:rPr lang="es-CL" dirty="0"/>
                  <a:t> se debe proceder con:</a:t>
                </a:r>
              </a:p>
              <a:p>
                <a:pPr>
                  <a:buNone/>
                </a:pPr>
                <a:r>
                  <a:rPr lang="es-CL" b="1" dirty="0"/>
                  <a:t>"Incógnitas a un lado y números al otro.“</a:t>
                </a:r>
              </a:p>
              <a:p>
                <a:pPr>
                  <a:buNone/>
                </a:pPr>
                <a:endParaRPr lang="es-CL" b="1" dirty="0"/>
              </a:p>
              <a:p>
                <a:pPr>
                  <a:buNone/>
                </a:pPr>
                <a:r>
                  <a:rPr lang="es-CL" dirty="0"/>
                  <a:t>                                                    </a:t>
                </a:r>
                <a:r>
                  <a:rPr lang="es-CL" dirty="0" err="1"/>
                  <a:t>ax-cx</a:t>
                </a:r>
                <a:r>
                  <a:rPr lang="es-CL" dirty="0"/>
                  <a:t>=d-b</a:t>
                </a:r>
              </a:p>
              <a:p>
                <a:pPr>
                  <a:buNone/>
                </a:pPr>
                <a:r>
                  <a:rPr lang="es-CL" dirty="0"/>
                  <a:t>                                                    (a-c)x=d-b</a:t>
                </a:r>
              </a:p>
              <a:p>
                <a:pPr>
                  <a:buNone/>
                </a:pPr>
                <a:r>
                  <a:rPr lang="es-CL" dirty="0"/>
                  <a:t>                                                         x=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C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s-CL" b="1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487881F1-1231-F314-7CC4-ED03FA0177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094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95F0F8-C05A-2662-D067-6D4F2C2D9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SISTEMAS DE ECUACIONES 2x2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D9B4F4-E1B3-C02B-3258-8BD9D8FA8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CL" dirty="0"/>
              <a:t>Un sistema con dos ecuaciones y dos incógnitas.</a:t>
            </a:r>
          </a:p>
          <a:p>
            <a:pPr>
              <a:buNone/>
            </a:pPr>
            <a:r>
              <a:rPr lang="es-CL" dirty="0"/>
              <a:t>Ejemplo:</a:t>
            </a:r>
          </a:p>
          <a:p>
            <a:pPr>
              <a:buNone/>
            </a:pPr>
            <a:r>
              <a:rPr lang="es-CL" dirty="0"/>
              <a:t>                    </a:t>
            </a:r>
            <a:r>
              <a:rPr lang="es-CL" dirty="0" err="1"/>
              <a:t>x+y</a:t>
            </a:r>
            <a:r>
              <a:rPr lang="es-CL" dirty="0"/>
              <a:t>=10</a:t>
            </a:r>
            <a:br>
              <a:rPr lang="es-CL" dirty="0"/>
            </a:br>
            <a:r>
              <a:rPr lang="es-CL" dirty="0"/>
              <a:t>                  x-y=2</a:t>
            </a:r>
          </a:p>
          <a:p>
            <a:pPr>
              <a:buNone/>
            </a:pPr>
            <a:r>
              <a:rPr lang="es-CL" dirty="0"/>
              <a:t>Tenemos que encontrar simultáneamente (x) e (y).</a:t>
            </a:r>
          </a:p>
          <a:p>
            <a:r>
              <a:rPr lang="es-CL" b="1" dirty="0"/>
              <a:t>Método de Reducción:</a:t>
            </a:r>
          </a:p>
          <a:p>
            <a:pPr>
              <a:buNone/>
            </a:pPr>
            <a:r>
              <a:rPr lang="es-CL" dirty="0"/>
              <a:t>Sumamos ambas ecuaciones:</a:t>
            </a:r>
          </a:p>
          <a:p>
            <a:pPr>
              <a:buNone/>
            </a:pPr>
            <a:r>
              <a:rPr lang="es-CL" dirty="0"/>
              <a:t>             (</a:t>
            </a:r>
            <a:r>
              <a:rPr lang="es-CL" dirty="0" err="1"/>
              <a:t>x+y</a:t>
            </a:r>
            <a:r>
              <a:rPr lang="es-CL" dirty="0"/>
              <a:t>)+(x-y)=10+2</a:t>
            </a:r>
          </a:p>
          <a:p>
            <a:pPr>
              <a:buNone/>
            </a:pPr>
            <a:r>
              <a:rPr lang="es-CL" dirty="0"/>
              <a:t>Los (y) desaparecen: 2x=12</a:t>
            </a:r>
          </a:p>
          <a:p>
            <a:pPr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1766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FBA82-74EA-00DA-D30D-F6607293C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E5A9F0-4E13-5B1E-56E0-98314450C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Entonces:                          x=6</a:t>
            </a: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Reemplazamos:</a:t>
            </a: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                      6+y=10</a:t>
            </a:r>
            <a:b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                           y=4</a:t>
            </a:r>
            <a:endParaRPr lang="es-CL" sz="3600" dirty="0">
              <a:solidFill>
                <a:prstClr val="black"/>
              </a:solidFill>
              <a:latin typeface="Aptos" panose="02110004020202020204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CL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Por lo tanto:                 </a:t>
            </a:r>
            <a:r>
              <a:rPr lang="es-CL" sz="3600" dirty="0"/>
              <a:t>(</a:t>
            </a:r>
            <a:r>
              <a:rPr lang="es-CL" sz="3600" dirty="0" err="1"/>
              <a:t>x,y</a:t>
            </a:r>
            <a:r>
              <a:rPr lang="es-CL" sz="3600" dirty="0"/>
              <a:t>)=(6,4)</a:t>
            </a:r>
            <a:endParaRPr kumimoji="0" lang="es-CL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1742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B67900-8E8D-AF41-CD37-A7AC6A4E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¿CUÁNDO USAR REDUCCIÓN?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720368-D8DD-638A-F3D5-97A6999BA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b="1" dirty="0"/>
              <a:t>Regla PAES:</a:t>
            </a:r>
          </a:p>
          <a:p>
            <a:pPr>
              <a:buNone/>
            </a:pPr>
            <a:r>
              <a:rPr lang="es-CL" dirty="0"/>
              <a:t>Si al sumar o restar las ecuaciones una variable desaparece</a:t>
            </a:r>
          </a:p>
          <a:p>
            <a:pPr>
              <a:buNone/>
            </a:pPr>
            <a:r>
              <a:rPr lang="es-CL" dirty="0"/>
              <a:t>fácilmente:</a:t>
            </a:r>
          </a:p>
          <a:p>
            <a:pPr>
              <a:buNone/>
            </a:pPr>
            <a:endParaRPr lang="es-CL" dirty="0"/>
          </a:p>
          <a:p>
            <a:pPr>
              <a:buNone/>
            </a:pPr>
            <a:r>
              <a:rPr lang="es-CL" dirty="0"/>
              <a:t>USA REDUCCIÓN</a:t>
            </a:r>
            <a:br>
              <a:rPr lang="es-CL" dirty="0"/>
            </a:br>
            <a:endParaRPr lang="es-CL" dirty="0"/>
          </a:p>
          <a:p>
            <a:pPr>
              <a:buNone/>
            </a:pPr>
            <a:r>
              <a:rPr lang="es-CL" dirty="0"/>
              <a:t>Es generalmente el método más rápido.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4852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7C5C2-F3FC-F1E5-12D9-F7B741B95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BC19DC-7D64-8905-0BCD-B32402FE9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CL" b="1" dirty="0"/>
              <a:t>EJEMPLO</a:t>
            </a:r>
          </a:p>
          <a:p>
            <a:pPr>
              <a:buNone/>
            </a:pPr>
            <a:r>
              <a:rPr lang="es-CL" dirty="0"/>
              <a:t>Resolver:</a:t>
            </a:r>
          </a:p>
          <a:p>
            <a:pPr>
              <a:buNone/>
            </a:pPr>
            <a:r>
              <a:rPr lang="es-CL" dirty="0"/>
              <a:t>                                                                 3x+2y=18</a:t>
            </a:r>
          </a:p>
          <a:p>
            <a:pPr>
              <a:buNone/>
            </a:pPr>
            <a:r>
              <a:rPr lang="es-CL" dirty="0"/>
              <a:t>                                                                  5x-2y=14</a:t>
            </a:r>
            <a:br>
              <a:rPr lang="es-CL" dirty="0"/>
            </a:br>
            <a:endParaRPr lang="es-CL" dirty="0"/>
          </a:p>
          <a:p>
            <a:pPr>
              <a:buNone/>
            </a:pPr>
            <a:r>
              <a:rPr lang="es-CL" dirty="0"/>
              <a:t>Observamos que aparecen:</a:t>
            </a:r>
          </a:p>
          <a:p>
            <a:pPr>
              <a:buNone/>
            </a:pPr>
            <a:r>
              <a:rPr lang="es-CL" dirty="0"/>
              <a:t>                                                              +2y y -2y</a:t>
            </a:r>
          </a:p>
          <a:p>
            <a:pPr>
              <a:buNone/>
            </a:pPr>
            <a:r>
              <a:rPr lang="es-CL" dirty="0"/>
              <a:t>¡Perfecto!</a:t>
            </a:r>
            <a:br>
              <a:rPr lang="es-CL" dirty="0"/>
            </a:b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5376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36228-E643-63B0-0F36-3B0CFBB8B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15A70A1-AE94-95BD-849D-D5EE55159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s-CL" dirty="0"/>
              <a:t>Sumamos:</a:t>
            </a:r>
          </a:p>
          <a:p>
            <a:pPr>
              <a:buNone/>
            </a:pPr>
            <a:r>
              <a:rPr lang="es-CL" dirty="0"/>
              <a:t>3x+5x+2y-2y=18+14</a:t>
            </a:r>
            <a:br>
              <a:rPr lang="es-CL" dirty="0"/>
            </a:br>
            <a:endParaRPr lang="es-CL" dirty="0"/>
          </a:p>
          <a:p>
            <a:pPr>
              <a:buNone/>
            </a:pPr>
            <a:r>
              <a:rPr lang="es-CL" dirty="0"/>
              <a:t>8x=32 entonces x=4</a:t>
            </a:r>
            <a:br>
              <a:rPr lang="es-CL" dirty="0"/>
            </a:br>
            <a:endParaRPr lang="es-CL" dirty="0"/>
          </a:p>
          <a:p>
            <a:pPr>
              <a:buNone/>
            </a:pPr>
            <a:r>
              <a:rPr lang="es-CL" dirty="0"/>
              <a:t>Reemplazamos:</a:t>
            </a:r>
          </a:p>
          <a:p>
            <a:pPr>
              <a:buNone/>
            </a:pPr>
            <a:r>
              <a:rPr lang="es-CL" dirty="0"/>
              <a:t>3(4)+2y=18</a:t>
            </a:r>
            <a:br>
              <a:rPr lang="es-CL" dirty="0"/>
            </a:br>
            <a:br>
              <a:rPr lang="es-CL" dirty="0"/>
            </a:br>
            <a:r>
              <a:rPr lang="es-CL" dirty="0"/>
              <a:t>12+2y=18</a:t>
            </a:r>
          </a:p>
          <a:p>
            <a:pPr>
              <a:buNone/>
            </a:pPr>
            <a:r>
              <a:rPr lang="es-CL" dirty="0"/>
              <a:t>2y=6 entonces  y=3</a:t>
            </a:r>
            <a:br>
              <a:rPr lang="es-CL" dirty="0"/>
            </a:br>
            <a:r>
              <a:rPr lang="es-CL" dirty="0"/>
              <a:t>]</a:t>
            </a:r>
          </a:p>
          <a:p>
            <a:pPr>
              <a:buNone/>
            </a:pPr>
            <a:r>
              <a:rPr lang="es-CL" b="1" dirty="0"/>
              <a:t>Resultado: </a:t>
            </a:r>
            <a:r>
              <a:rPr lang="es-CL" dirty="0"/>
              <a:t>x=4, y=3</a:t>
            </a:r>
          </a:p>
          <a:p>
            <a:pPr>
              <a:buNone/>
            </a:pPr>
            <a:endParaRPr lang="es-CL" dirty="0"/>
          </a:p>
          <a:p>
            <a:pPr>
              <a:buNone/>
            </a:pP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12035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745C18-0062-2B79-6102-51CC36AC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PROBLEMA TIPO PAES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62A2C2-6586-509A-6C34-98D9756BE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/>
              <a:t>En una entrada al cine, una persona compra 2 entradas de adulto y</a:t>
            </a:r>
          </a:p>
          <a:p>
            <a:pPr>
              <a:buNone/>
            </a:pPr>
            <a:r>
              <a:rPr lang="es-CL" dirty="0"/>
              <a:t>3 de estudiante por $24.000.</a:t>
            </a:r>
          </a:p>
          <a:p>
            <a:pPr>
              <a:buNone/>
            </a:pPr>
            <a:r>
              <a:rPr lang="es-CL" dirty="0"/>
              <a:t>Otra persona compra 4 entradas de adulto y 1 de estudiante por</a:t>
            </a:r>
          </a:p>
          <a:p>
            <a:pPr>
              <a:buNone/>
            </a:pPr>
            <a:r>
              <a:rPr lang="es-CL" dirty="0"/>
              <a:t>$26.000.</a:t>
            </a:r>
          </a:p>
          <a:p>
            <a:pPr>
              <a:buNone/>
            </a:pPr>
            <a:endParaRPr lang="es-CL" dirty="0"/>
          </a:p>
          <a:p>
            <a:pPr>
              <a:buNone/>
            </a:pPr>
            <a:r>
              <a:rPr lang="es-CL" dirty="0"/>
              <a:t>¿Cuál es el precio de cada entrada?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43574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3CA464-15C0-0336-75C6-FEF281C69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PROCEDIMIENTO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2192B3-DC4A-07EB-AF1C-B54551A7F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/>
              <a:t>Definimos:</a:t>
            </a:r>
          </a:p>
          <a:p>
            <a:pPr>
              <a:buNone/>
            </a:pPr>
            <a:r>
              <a:rPr lang="es-CL" dirty="0"/>
              <a:t>x=precio adulto</a:t>
            </a:r>
          </a:p>
          <a:p>
            <a:pPr>
              <a:buNone/>
            </a:pPr>
            <a:r>
              <a:rPr lang="es-CL" dirty="0"/>
              <a:t>y=precio estudiante</a:t>
            </a:r>
            <a:br>
              <a:rPr lang="es-CL" dirty="0"/>
            </a:br>
            <a:endParaRPr lang="es-CL" dirty="0"/>
          </a:p>
          <a:p>
            <a:pPr>
              <a:buNone/>
            </a:pPr>
            <a:r>
              <a:rPr lang="es-CL" dirty="0"/>
              <a:t>Entonces:</a:t>
            </a:r>
          </a:p>
          <a:p>
            <a:pPr>
              <a:buNone/>
            </a:pPr>
            <a:r>
              <a:rPr lang="es-CL" dirty="0"/>
              <a:t>2x+3y=24000</a:t>
            </a:r>
          </a:p>
          <a:p>
            <a:pPr>
              <a:buNone/>
            </a:pPr>
            <a:r>
              <a:rPr lang="es-CL" dirty="0"/>
              <a:t>4x+y=26000</a:t>
            </a:r>
          </a:p>
          <a:p>
            <a:pPr>
              <a:buNone/>
            </a:pP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9751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F00DEE-5849-A22A-F271-A43C7E691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D195B4-2785-FC8A-83A7-ABEB8F7BF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CL" dirty="0"/>
              <a:t>De la segunda:                              y=26000-4x</a:t>
            </a:r>
            <a:br>
              <a:rPr lang="es-CL" dirty="0"/>
            </a:br>
            <a:endParaRPr lang="es-CL" dirty="0"/>
          </a:p>
          <a:p>
            <a:pPr>
              <a:buNone/>
            </a:pPr>
            <a:r>
              <a:rPr lang="es-CL" dirty="0"/>
              <a:t>Sustituimos:                    2x+3(26000-4x)=24000</a:t>
            </a:r>
          </a:p>
          <a:p>
            <a:pPr>
              <a:buNone/>
            </a:pPr>
            <a:r>
              <a:rPr lang="es-CL" dirty="0"/>
              <a:t>                                                  2x+78000-12x=24000</a:t>
            </a:r>
            <a:br>
              <a:rPr lang="es-CL" dirty="0"/>
            </a:br>
            <a:r>
              <a:rPr lang="es-CL" dirty="0"/>
              <a:t>                                                                  -10x=-54000</a:t>
            </a:r>
            <a:br>
              <a:rPr lang="es-CL" dirty="0"/>
            </a:br>
            <a:r>
              <a:rPr lang="es-CL" dirty="0"/>
              <a:t>                                                                         x=5400</a:t>
            </a:r>
            <a:br>
              <a:rPr lang="es-CL" dirty="0"/>
            </a:br>
            <a:endParaRPr lang="es-CL" dirty="0"/>
          </a:p>
          <a:p>
            <a:pPr>
              <a:buNone/>
            </a:pPr>
            <a:r>
              <a:rPr lang="es-CL" dirty="0"/>
              <a:t>Entonces                                            y=26000-4(5400)</a:t>
            </a:r>
            <a:br>
              <a:rPr lang="es-CL" dirty="0"/>
            </a:br>
            <a:r>
              <a:rPr lang="es-CL" dirty="0"/>
              <a:t>                                                                       y=4400</a:t>
            </a:r>
          </a:p>
          <a:p>
            <a:pPr>
              <a:buNone/>
            </a:pPr>
            <a:r>
              <a:rPr lang="es-CL" dirty="0"/>
              <a:t>Respuesta: Adulto $ 5.400 y Estudiante $ 4.400</a:t>
            </a:r>
          </a:p>
          <a:p>
            <a:pPr>
              <a:buNone/>
            </a:pPr>
            <a:r>
              <a:rPr lang="es-CL" b="1" dirty="0"/>
              <a:t>Ojo: se debe definir clara mente que representa cada incógnita</a:t>
            </a:r>
          </a:p>
          <a:p>
            <a:pPr>
              <a:buNone/>
            </a:pP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757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122BA-311A-00B5-9AE5-2D0F456A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PROPORCIONALIDAD DIRECTA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280BE0F-ABD4-1E01-5DC3-9D371A25FE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25000" lnSpcReduction="20000"/>
              </a:bodyPr>
              <a:lstStyle/>
              <a:p>
                <a:pPr>
                  <a:buNone/>
                </a:pPr>
                <a:r>
                  <a:rPr lang="es-CL" sz="7200" dirty="0"/>
                  <a:t>Dos variables son </a:t>
                </a:r>
                <a:r>
                  <a:rPr lang="es-CL" sz="7200" b="1" i="1" dirty="0"/>
                  <a:t>directamente proporcionales </a:t>
                </a:r>
                <a:r>
                  <a:rPr lang="es-CL" sz="7200" dirty="0"/>
                  <a:t>cuando:</a:t>
                </a:r>
              </a:p>
              <a:p>
                <a:pPr>
                  <a:buNone/>
                </a:pPr>
                <a:r>
                  <a:rPr lang="es-CL" sz="7200" dirty="0"/>
                  <a:t>Si una aumenta, la otra aumenta en la misma proporción.</a:t>
                </a:r>
              </a:p>
              <a:p>
                <a:pPr>
                  <a:buNone/>
                </a:pPr>
                <a:r>
                  <a:rPr lang="es-CL" sz="7200" dirty="0"/>
                  <a:t>Por ejemplo: </a:t>
                </a:r>
                <a:br>
                  <a:rPr lang="es-CL" sz="7200" dirty="0"/>
                </a:br>
                <a:r>
                  <a:rPr lang="es-CL" sz="7200" dirty="0"/>
                  <a:t>y=</a:t>
                </a:r>
                <a:r>
                  <a:rPr lang="es-CL" sz="7200" dirty="0" err="1"/>
                  <a:t>kx</a:t>
                </a:r>
                <a:endParaRPr lang="es-CL" sz="7200" dirty="0"/>
              </a:p>
              <a:p>
                <a:pPr>
                  <a:buNone/>
                </a:pPr>
                <a:r>
                  <a:rPr lang="es-CL" sz="7200" dirty="0"/>
                  <a:t>Donde (k) es la constante de proporcionalidad.</a:t>
                </a:r>
              </a:p>
              <a:p>
                <a:pPr>
                  <a:buNone/>
                </a:pPr>
                <a:r>
                  <a:rPr lang="es-CL" sz="7200" b="1" dirty="0"/>
                  <a:t>EJEMPLO</a:t>
                </a:r>
              </a:p>
              <a:p>
                <a:pPr>
                  <a:buNone/>
                </a:pPr>
                <a:r>
                  <a:rPr lang="es-CL" sz="7200" dirty="0"/>
                  <a:t>Si 4 cuadernos cuestan $6.000, entonces: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s-CL" sz="7200" b="0" i="1" smtClean="0">
                        <a:latin typeface="Cambria Math" panose="02040503050406030204" pitchFamily="18" charset="0"/>
                      </a:rPr>
                      <m:t>                                     </m:t>
                    </m:r>
                    <m:f>
                      <m:fPr>
                        <m:ctrlPr>
                          <a:rPr lang="es-CL" sz="7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CL" sz="7200" b="0" i="1" smtClean="0">
                            <a:latin typeface="Cambria Math" panose="02040503050406030204" pitchFamily="18" charset="0"/>
                          </a:rPr>
                          <m:t>6000</m:t>
                        </m:r>
                      </m:num>
                      <m:den>
                        <m:r>
                          <a:rPr lang="es-CL" sz="7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s-CL" sz="7200" dirty="0"/>
                  <a:t>=1500</a:t>
                </a:r>
              </a:p>
              <a:p>
                <a:pPr>
                  <a:buNone/>
                </a:pPr>
                <a:r>
                  <a:rPr lang="es-CL" sz="7200" dirty="0"/>
                  <a:t>Cada cuaderno cuesta: $1500</a:t>
                </a:r>
                <a:br>
                  <a:rPr lang="es-CL" sz="7200" dirty="0"/>
                </a:br>
                <a:endParaRPr lang="es-CL" sz="7200" dirty="0"/>
              </a:p>
              <a:p>
                <a:pPr>
                  <a:buNone/>
                </a:pPr>
                <a:r>
                  <a:rPr lang="es-CL" sz="7200" dirty="0"/>
                  <a:t>Entonces 7 cuadernos cuestan:</a:t>
                </a:r>
              </a:p>
              <a:p>
                <a:pPr>
                  <a:buNone/>
                </a:pPr>
                <a:r>
                  <a:rPr lang="es-CL" sz="7200" dirty="0"/>
                  <a:t>7(1500)=10500</a:t>
                </a:r>
                <a:br>
                  <a:rPr lang="es-CL" sz="7200" dirty="0"/>
                </a:br>
                <a:endParaRPr lang="es-CL" sz="7200" dirty="0"/>
              </a:p>
              <a:p>
                <a:pPr>
                  <a:buNone/>
                </a:pPr>
                <a:r>
                  <a:rPr lang="es-CL" sz="7200" dirty="0"/>
                  <a:t>                                                 $10.500</a:t>
                </a:r>
              </a:p>
              <a:p>
                <a:pPr>
                  <a:buNone/>
                </a:pPr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8280BE0F-ABD4-1E01-5DC3-9D371A25FE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22" t="-210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66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E340C1-5D21-2285-E5D4-4575967EC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RECONOCIMIENTO RÁPIDO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D5038DD-40DE-841D-E1AB-B0284D5C83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En proporcionalidad directa: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s-C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s-CL" dirty="0"/>
                  <a:t>=k es constante.</a:t>
                </a:r>
              </a:p>
              <a:p>
                <a:pPr>
                  <a:buNone/>
                </a:pPr>
                <a:r>
                  <a:rPr lang="es-CL" b="1" dirty="0"/>
                  <a:t>Palabras que pueden dar una pista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s-CL" dirty="0"/>
                  <a:t>"por cada"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s-CL" dirty="0"/>
                  <a:t>"a razón de"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s-CL" dirty="0"/>
                  <a:t>"mismo precio unitario"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s-CL" dirty="0"/>
                  <a:t>"manteniendo el precio por unidad"</a:t>
                </a:r>
              </a:p>
              <a:p>
                <a:pPr>
                  <a:buNone/>
                </a:pPr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D5038DD-40DE-841D-E1AB-B0284D5C83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174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DCB62-ADFC-C72E-ACB3-0AFED3073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PROPORCIONALIDAD INVERSA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BC83431-D5AA-5B28-2824-BD6DECF5D3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s-CL" dirty="0"/>
                  <a:t>Aquí ocurre lo contrario:</a:t>
                </a:r>
              </a:p>
              <a:p>
                <a:pPr>
                  <a:buNone/>
                </a:pPr>
                <a:r>
                  <a:rPr lang="es-CL" dirty="0"/>
                  <a:t>Si una variable aumenta, la otra disminuye.</a:t>
                </a:r>
              </a:p>
              <a:p>
                <a:pPr>
                  <a:buNone/>
                </a:pPr>
                <a:r>
                  <a:rPr lang="es-CL" dirty="0"/>
                  <a:t>La relación es:</a:t>
                </a:r>
              </a:p>
              <a:p>
                <a:pPr>
                  <a:buNone/>
                </a:pPr>
                <a:r>
                  <a:rPr lang="es-CL" dirty="0" err="1"/>
                  <a:t>xy</a:t>
                </a:r>
                <a:r>
                  <a:rPr lang="es-CL" dirty="0"/>
                  <a:t>=k</a:t>
                </a:r>
              </a:p>
              <a:p>
                <a:pPr>
                  <a:buNone/>
                </a:pPr>
                <a:r>
                  <a:rPr lang="es-CL" dirty="0"/>
                  <a:t>Por ejemplo:</a:t>
                </a:r>
              </a:p>
              <a:p>
                <a:pPr>
                  <a:buNone/>
                </a:pPr>
                <a:r>
                  <a:rPr lang="es-CL" dirty="0"/>
                  <a:t>Un automóvil debe recorrer una distancia fija de </a:t>
                </a:r>
                <a:r>
                  <a:rPr lang="es-CL" b="1" dirty="0"/>
                  <a:t>240 km</a:t>
                </a:r>
                <a:r>
                  <a:rPr lang="es-CL" dirty="0"/>
                  <a:t>.</a:t>
                </a:r>
              </a:p>
              <a:p>
                <a:pPr marL="342900" lvl="0" indent="-342900"/>
                <a:r>
                  <a:rPr lang="es-CL" dirty="0"/>
                  <a:t>Si viaja a </a:t>
                </a:r>
                <a:r>
                  <a:rPr lang="es-CL" b="1" dirty="0"/>
                  <a:t>60 km/h</a:t>
                </a:r>
                <a:r>
                  <a:rPr lang="es-CL" dirty="0"/>
                  <a:t>, demora: </a:t>
                </a:r>
              </a:p>
              <a:p>
                <a:pPr>
                  <a:buNone/>
                </a:pPr>
                <a:r>
                  <a:rPr lang="es-CL" dirty="0"/>
                  <a:t>t=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C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es-CL" dirty="0"/>
                  <a:t>​=4 horas</a:t>
                </a:r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6BC83431-D5AA-5B28-2824-BD6DECF5D3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667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8CFFD4-0D8C-500E-95D9-42AC3ADF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46A41014-877D-CBC7-0D50-1792EF13F6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dirty="0"/>
                  <a:t>Supongamos que aumenta su velocidad a </a:t>
                </a:r>
                <a:r>
                  <a:rPr lang="es-CL" b="1" dirty="0"/>
                  <a:t>80 km/h</a:t>
                </a:r>
                <a:r>
                  <a:rPr lang="es-CL" dirty="0"/>
                  <a:t>.</a:t>
                </a:r>
              </a:p>
              <a:p>
                <a:pPr>
                  <a:buNone/>
                </a:pPr>
                <a:r>
                  <a:rPr lang="es-CL" dirty="0"/>
                  <a:t>Como la distancia sigue siendo la misma:</a:t>
                </a:r>
              </a:p>
              <a:p>
                <a:pPr>
                  <a:buNone/>
                </a:pPr>
                <a:r>
                  <a:rPr lang="es-CL" dirty="0"/>
                  <a:t>  t=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s-C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240</m:t>
                        </m:r>
                      </m:num>
                      <m:den>
                        <m:r>
                          <a:rPr lang="es-CL" b="0" i="1" smtClean="0">
                            <a:latin typeface="Cambria Math" panose="02040503050406030204" pitchFamily="18" charset="0"/>
                          </a:rPr>
                          <m:t>80</m:t>
                        </m:r>
                      </m:den>
                    </m:f>
                  </m:oMath>
                </a14:m>
                <a:r>
                  <a:rPr lang="es-CL" dirty="0"/>
                  <a:t>​=3 horas</a:t>
                </a:r>
              </a:p>
              <a:p>
                <a:pPr>
                  <a:buNone/>
                </a:pPr>
                <a:endParaRPr lang="es-CL" dirty="0"/>
              </a:p>
              <a:p>
                <a:pPr>
                  <a:buNone/>
                </a:pPr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46A41014-877D-CBC7-0D50-1792EF13F6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18E5DB2-7FE0-1A3E-78BD-729F218CB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887194"/>
              </p:ext>
            </p:extLst>
          </p:nvPr>
        </p:nvGraphicFramePr>
        <p:xfrm>
          <a:off x="838200" y="3812418"/>
          <a:ext cx="10515600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63101893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4536624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/>
                        <a:t>Velocidad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/>
                        <a:t>Tiempo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2957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/>
                        <a:t>60 km/h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/>
                        <a:t>4 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2706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/>
                        <a:t>80 km/h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s-CL" dirty="0"/>
                        <a:t>3 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9168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325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8CCEA-0E1B-A473-0D18-4173EC6D7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D2F6BAB-1E63-6DB5-ED88-6497DC0721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None/>
                </a:pPr>
                <a:r>
                  <a:rPr lang="es-CL" b="1" dirty="0"/>
                  <a:t>La velocidad aumenta y el tiempo disminuye.</a:t>
                </a:r>
                <a:endParaRPr lang="es-CL" dirty="0"/>
              </a:p>
              <a:p>
                <a:pPr>
                  <a:buNone/>
                </a:pPr>
                <a:r>
                  <a:rPr lang="es-CL" dirty="0"/>
                  <a:t>Por eso estamos frente a una </a:t>
                </a:r>
                <a:r>
                  <a:rPr lang="es-CL" b="1" dirty="0"/>
                  <a:t>proporcionalidad inversa</a:t>
                </a:r>
                <a:endParaRPr lang="es-CL" dirty="0"/>
              </a:p>
              <a:p>
                <a:pPr>
                  <a:buNone/>
                </a:pPr>
                <a:r>
                  <a:rPr lang="es-CL" b="1" dirty="0"/>
                  <a:t>¿Cómo lo resolvemos rápidamente?</a:t>
                </a:r>
              </a:p>
              <a:p>
                <a:pPr>
                  <a:buNone/>
                </a:pPr>
                <a:r>
                  <a:rPr lang="es-CL" dirty="0"/>
                  <a:t>En una proporcionalidad inversa: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borderBox>
                        <m:borderBoxPr>
                          <m:ctrlPr>
                            <a:rPr lang="es-CL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s-CL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s-CL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borderBox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Entonces: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s-CL"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⋅4=80⋅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s-CL"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es-CL" i="0">
                          <a:latin typeface="Cambria Math" panose="02040503050406030204" pitchFamily="18" charset="0"/>
                        </a:rPr>
                        <m:t>=80</m:t>
                      </m:r>
                      <m:r>
                        <a:rPr lang="es-CL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s-CL" dirty="0"/>
              </a:p>
              <a:p>
                <a:pPr>
                  <a:buNone/>
                </a:pPr>
                <a:r>
                  <a:rPr lang="es-CL" dirty="0"/>
                  <a:t>                                                                  t=3</a:t>
                </a:r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2D2F6BAB-1E63-6DB5-ED88-6497DC0721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 b="-294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7204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9BBA9-529E-47DB-5C42-A59A3DAE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¿CÓMO DISTINGUIRLAS EN LA PAES?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B5ECF5-0788-AD12-F84F-1EAF87593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s-CL" dirty="0"/>
          </a:p>
          <a:p>
            <a:pPr>
              <a:buNone/>
            </a:pPr>
            <a:r>
              <a:rPr lang="es-CL" sz="1800" b="1" dirty="0"/>
              <a:t>DIRECTA</a:t>
            </a:r>
          </a:p>
          <a:p>
            <a:pPr>
              <a:buNone/>
            </a:pPr>
            <a:r>
              <a:rPr lang="es-CL" sz="1800" dirty="0"/>
              <a:t>Más → Más</a:t>
            </a:r>
          </a:p>
          <a:p>
            <a:pPr>
              <a:buNone/>
            </a:pPr>
            <a:r>
              <a:rPr lang="es-CL" sz="1800" dirty="0"/>
              <a:t>Menos → Menos</a:t>
            </a:r>
          </a:p>
          <a:p>
            <a:pPr>
              <a:buNone/>
            </a:pPr>
            <a:r>
              <a:rPr lang="es-CL" sz="1800" b="1" dirty="0"/>
              <a:t>INVERSA</a:t>
            </a:r>
          </a:p>
          <a:p>
            <a:pPr>
              <a:buNone/>
            </a:pPr>
            <a:r>
              <a:rPr lang="es-CL" sz="1800" dirty="0"/>
              <a:t>Más → Menos</a:t>
            </a:r>
          </a:p>
          <a:p>
            <a:pPr>
              <a:buNone/>
            </a:pPr>
            <a:r>
              <a:rPr lang="es-CL" sz="1800" dirty="0"/>
              <a:t>Menos → Más</a:t>
            </a:r>
          </a:p>
          <a:p>
            <a:pPr>
              <a:buNone/>
            </a:pPr>
            <a:r>
              <a:rPr lang="es-CL" sz="1800" dirty="0"/>
              <a:t>Pregúntate:</a:t>
            </a:r>
          </a:p>
          <a:p>
            <a:pPr>
              <a:buNone/>
            </a:pPr>
            <a:r>
              <a:rPr lang="es-CL" sz="1800" dirty="0"/>
              <a:t>"Si aumento una variable, ¿qué debería pasar con la otra?"</a:t>
            </a:r>
          </a:p>
          <a:p>
            <a:pPr>
              <a:buNone/>
            </a:pPr>
            <a:r>
              <a:rPr lang="es-CL" sz="1800" dirty="0"/>
              <a:t>Si ambas aumentan: </a:t>
            </a:r>
            <a:r>
              <a:rPr lang="es-CL" sz="1800" b="1" dirty="0"/>
              <a:t>directa.</a:t>
            </a:r>
            <a:endParaRPr lang="es-CL" sz="1800" dirty="0"/>
          </a:p>
          <a:p>
            <a:pPr>
              <a:buNone/>
            </a:pPr>
            <a:r>
              <a:rPr lang="es-CL" sz="1800" dirty="0"/>
              <a:t>Si una aumenta y la otra disminuye: </a:t>
            </a:r>
            <a:r>
              <a:rPr lang="es-CL" sz="1800" b="1" dirty="0"/>
              <a:t>inversa.</a:t>
            </a:r>
            <a:endParaRPr lang="es-CL" sz="1800" dirty="0"/>
          </a:p>
          <a:p>
            <a:pPr>
              <a:buNone/>
            </a:pPr>
            <a:endParaRPr lang="es-CL" sz="1800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19777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B5E42-926B-46D2-E1A0-CF5E5D0E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PROBLEMA PAES DE PROPORCIONALIDAD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4465B16-DACC-1B88-74E3-C4A4AB5D56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s-CL" dirty="0"/>
                  <a:t>Una impresora produce 480 páginas en 8 minutos, manteniendo</a:t>
                </a:r>
              </a:p>
              <a:p>
                <a:pPr>
                  <a:buNone/>
                </a:pPr>
                <a:r>
                  <a:rPr lang="es-CL" dirty="0"/>
                  <a:t>una velocidad constante. ¿Cuántas páginas producirá en 15</a:t>
                </a:r>
              </a:p>
              <a:p>
                <a:pPr>
                  <a:buNone/>
                </a:pPr>
                <a:r>
                  <a:rPr lang="es-CL" dirty="0"/>
                  <a:t>minutos?</a:t>
                </a:r>
              </a:p>
              <a:p>
                <a:pPr>
                  <a:buNone/>
                </a:pPr>
                <a:r>
                  <a:rPr lang="es-CL" dirty="0"/>
                  <a:t>Es directa.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s-C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CL" b="0" i="1" smtClean="0">
                              <a:latin typeface="Cambria Math" panose="02040503050406030204" pitchFamily="18" charset="0"/>
                            </a:rPr>
                            <m:t>480</m:t>
                          </m:r>
                        </m:num>
                        <m:den>
                          <m:r>
                            <a:rPr lang="es-CL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s-CL" b="0" i="1" smtClean="0"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s-CL" b="0" dirty="0"/>
              </a:p>
              <a:p>
                <a:pPr>
                  <a:buNone/>
                </a:pPr>
                <a:r>
                  <a:rPr lang="es-CL" dirty="0"/>
                  <a:t>Produce: 60 páginas/minuto</a:t>
                </a:r>
                <a:br>
                  <a:rPr lang="es-CL" dirty="0"/>
                </a:br>
                <a:endParaRPr lang="es-CL" dirty="0"/>
              </a:p>
              <a:p>
                <a:pPr>
                  <a:buNone/>
                </a:pPr>
                <a:r>
                  <a:rPr lang="es-CL" dirty="0"/>
                  <a:t>Entonces: 60(15)=900, producirá 900 pág.</a:t>
                </a:r>
              </a:p>
              <a:p>
                <a:pPr>
                  <a:buNone/>
                </a:pPr>
                <a:endParaRPr lang="es-CL" dirty="0"/>
              </a:p>
              <a:p>
                <a:endParaRPr lang="es-CL" dirty="0"/>
              </a:p>
            </p:txBody>
          </p:sp>
        </mc:Choice>
        <mc:Fallback>
          <p:sp>
            <p:nvSpPr>
              <p:cNvPr id="3" name="Marcador de contenido 2">
                <a:extLst>
                  <a:ext uri="{FF2B5EF4-FFF2-40B4-BE49-F238E27FC236}">
                    <a16:creationId xmlns:a16="http://schemas.microsoft.com/office/drawing/2014/main" id="{B4465B16-DACC-1B88-74E3-C4A4AB5D56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s-C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718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F04893-DA76-23DC-73FD-E48014E9E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PROBLEMA PAES DE PROPORCIONALIDAD INVERSA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822635-78A1-755B-E804-E7D5AB024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dirty="0"/>
              <a:t>Una cuadrilla de 8 trabajadores demora 15 días en completar una</a:t>
            </a:r>
          </a:p>
          <a:p>
            <a:pPr>
              <a:buNone/>
            </a:pPr>
            <a:r>
              <a:rPr lang="es-CL" dirty="0"/>
              <a:t>obra. Si todos trabajan al mismo ritmo y se incorporan 4</a:t>
            </a:r>
          </a:p>
          <a:p>
            <a:pPr>
              <a:buNone/>
            </a:pPr>
            <a:r>
              <a:rPr lang="es-CL" dirty="0"/>
              <a:t>trabajadores adicionales, ¿cuántos días demorarán?</a:t>
            </a:r>
          </a:p>
          <a:p>
            <a:pPr>
              <a:buNone/>
            </a:pPr>
            <a:r>
              <a:rPr lang="es-CL" dirty="0"/>
              <a:t>8(15)=12x</a:t>
            </a:r>
          </a:p>
          <a:p>
            <a:pPr>
              <a:buNone/>
            </a:pPr>
            <a:r>
              <a:rPr lang="es-CL" dirty="0"/>
              <a:t>120=12x</a:t>
            </a:r>
          </a:p>
          <a:p>
            <a:pPr>
              <a:buNone/>
            </a:pPr>
            <a:r>
              <a:rPr lang="es-CL" dirty="0"/>
              <a:t>x=10</a:t>
            </a:r>
          </a:p>
          <a:p>
            <a:pPr>
              <a:buNone/>
            </a:pPr>
            <a:r>
              <a:rPr lang="es-CL" dirty="0"/>
              <a:t>Respuesta: 10 </a:t>
            </a:r>
            <a:r>
              <a:rPr lang="es-CL" dirty="0" err="1"/>
              <a:t>dias</a:t>
            </a:r>
            <a:endParaRPr lang="es-CL" dirty="0"/>
          </a:p>
          <a:p>
            <a:pPr>
              <a:buNone/>
            </a:pPr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18915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8BFE5-E2B9-AC0B-02D6-33F9F736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PROBLEMA TIPO PAES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B25A2A-77F1-6B8E-34BC-4F42FC4DD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s-CL" dirty="0"/>
              <a:t>Una tienda ofrece dos planes de despacho.</a:t>
            </a:r>
          </a:p>
          <a:p>
            <a:pPr>
              <a:buNone/>
            </a:pPr>
            <a:r>
              <a:rPr lang="es-CL" b="1" dirty="0"/>
              <a:t>Plan A</a:t>
            </a:r>
          </a:p>
          <a:p>
            <a:r>
              <a:rPr lang="es-CL" dirty="0"/>
              <a:t>$2.000+500x</a:t>
            </a:r>
          </a:p>
          <a:p>
            <a:pPr marL="0" indent="0">
              <a:buNone/>
            </a:pPr>
            <a:r>
              <a:rPr lang="es-CL" b="1" dirty="0"/>
              <a:t>Plan B</a:t>
            </a:r>
          </a:p>
          <a:p>
            <a:pPr marL="0" indent="0">
              <a:buNone/>
            </a:pPr>
            <a:r>
              <a:rPr lang="es-CL" dirty="0"/>
              <a:t>$5.000+250x</a:t>
            </a:r>
          </a:p>
          <a:p>
            <a:pPr marL="0" indent="0">
              <a:buNone/>
            </a:pPr>
            <a:r>
              <a:rPr lang="es-CL" dirty="0"/>
              <a:t>Donde (x) es el número de productos enviados.</a:t>
            </a:r>
          </a:p>
          <a:p>
            <a:pPr>
              <a:buNone/>
            </a:pPr>
            <a:r>
              <a:rPr lang="es-CL" b="1" dirty="0"/>
              <a:t>Pregunta</a:t>
            </a:r>
          </a:p>
          <a:p>
            <a:pPr>
              <a:buNone/>
            </a:pPr>
            <a:r>
              <a:rPr lang="es-CL" dirty="0"/>
              <a:t>¿Para qué cantidad de productos ambos planes tienen el mismo costo?</a:t>
            </a:r>
          </a:p>
          <a:p>
            <a:pPr marL="0" indent="0">
              <a:buNone/>
            </a:pPr>
            <a:endParaRPr lang="es-CL" b="1" dirty="0"/>
          </a:p>
        </p:txBody>
      </p:sp>
    </p:spTree>
    <p:extLst>
      <p:ext uri="{BB962C8B-B14F-4D97-AF65-F5344CB8AC3E}">
        <p14:creationId xmlns:p14="http://schemas.microsoft.com/office/powerpoint/2010/main" val="3872434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48300-890A-9717-AEBC-7CD3821FA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6B6E60-D880-EC86-88E8-AD25E47B3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L" dirty="0"/>
              <a:t>Igualamos:</a:t>
            </a:r>
          </a:p>
          <a:p>
            <a:pPr marL="0" indent="0">
              <a:buNone/>
            </a:pPr>
            <a:r>
              <a:rPr lang="es-CL" dirty="0"/>
              <a:t>  2000+500x=5000+250x</a:t>
            </a:r>
          </a:p>
          <a:p>
            <a:pPr marL="0" indent="0">
              <a:buNone/>
            </a:pPr>
            <a:r>
              <a:rPr lang="es-CL" dirty="0"/>
              <a:t>  250x=3000</a:t>
            </a:r>
          </a:p>
          <a:p>
            <a:pPr marL="0" indent="0">
              <a:buNone/>
            </a:pPr>
            <a:r>
              <a:rPr lang="es-CL" dirty="0"/>
              <a:t>  x=12</a:t>
            </a:r>
          </a:p>
          <a:p>
            <a:pPr marL="0" indent="0">
              <a:buNone/>
            </a:pPr>
            <a:r>
              <a:rPr lang="es-CL" dirty="0"/>
              <a:t>  Respuesta 12 productos</a:t>
            </a:r>
          </a:p>
          <a:p>
            <a:pPr marL="0" indent="0">
              <a:buNone/>
            </a:pPr>
            <a:r>
              <a:rPr lang="es-CL" dirty="0"/>
              <a:t>  </a:t>
            </a:r>
            <a:r>
              <a:rPr lang="es-CL" b="1" dirty="0"/>
              <a:t>Interpretación PAES</a:t>
            </a:r>
          </a:p>
          <a:p>
            <a:pPr marL="0" indent="0">
              <a:buNone/>
            </a:pPr>
            <a:r>
              <a:rPr lang="es-CL" dirty="0"/>
              <a:t>  Para: x&lt;12, conviene un plan</a:t>
            </a:r>
          </a:p>
          <a:p>
            <a:pPr marL="0" indent="0">
              <a:buNone/>
            </a:pPr>
            <a:r>
              <a:rPr lang="es-CL" dirty="0"/>
              <a:t>  Para: x&gt;12, conviene el otro.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/>
              <a:t>El valor (x=12) es el </a:t>
            </a:r>
            <a:r>
              <a:rPr lang="es-CL" b="1" dirty="0"/>
              <a:t>punto de equilibrio</a:t>
            </a: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4913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06C496-6126-CDCA-0D1B-E78652D03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RESUMEN DE ESTRATEGIAS PAES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6108B7-0C0C-C0B8-28CB-56AE27A08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CL" dirty="0"/>
              <a:t>ECUACIÓN LINEAL</a:t>
            </a:r>
          </a:p>
          <a:p>
            <a:pPr marL="0" indent="0">
              <a:buNone/>
            </a:pPr>
            <a:r>
              <a:rPr lang="es-CL" sz="2400" dirty="0" err="1"/>
              <a:t>ax+b</a:t>
            </a:r>
            <a:r>
              <a:rPr lang="es-CL" sz="2400" dirty="0"/>
              <a:t>=</a:t>
            </a:r>
            <a:r>
              <a:rPr lang="es-CL" sz="2400" dirty="0" err="1"/>
              <a:t>cx+d</a:t>
            </a:r>
            <a:r>
              <a:rPr lang="es-CL" sz="2400" dirty="0"/>
              <a:t>, Incógnitas a un lado, números al otro.</a:t>
            </a:r>
          </a:p>
          <a:p>
            <a:r>
              <a:rPr lang="es-CL" dirty="0"/>
              <a:t>SISTEMA 2x2</a:t>
            </a:r>
          </a:p>
          <a:p>
            <a:pPr marL="0" indent="0">
              <a:buNone/>
            </a:pPr>
            <a:r>
              <a:rPr lang="es-CL" sz="2400" dirty="0"/>
              <a:t>Ver las ecuaciones para reducir</a:t>
            </a:r>
          </a:p>
          <a:p>
            <a:r>
              <a:rPr lang="es-CL" dirty="0"/>
              <a:t>PROPORCIONALIDAD DIRECTA</a:t>
            </a:r>
          </a:p>
          <a:p>
            <a:pPr marL="0" indent="0">
              <a:buNone/>
            </a:pPr>
            <a:r>
              <a:rPr lang="es-CL" sz="2400" dirty="0"/>
              <a:t> y=</a:t>
            </a:r>
            <a:r>
              <a:rPr lang="es-CL" sz="2400" dirty="0" err="1"/>
              <a:t>kx</a:t>
            </a:r>
            <a:r>
              <a:rPr lang="es-CL" sz="2400" dirty="0"/>
              <a:t> </a:t>
            </a:r>
          </a:p>
          <a:p>
            <a:pPr>
              <a:buNone/>
            </a:pPr>
            <a:r>
              <a:rPr lang="es-CL" sz="2400" dirty="0"/>
              <a:t>Más → Más.</a:t>
            </a:r>
          </a:p>
          <a:p>
            <a:pPr>
              <a:buNone/>
            </a:pPr>
            <a:r>
              <a:rPr lang="es-CL" sz="2400" dirty="0"/>
              <a:t>Menos → Menos.</a:t>
            </a:r>
          </a:p>
          <a:p>
            <a:r>
              <a:rPr lang="es-CL" dirty="0"/>
              <a:t>PROPORCIONALIDAD INVERSA</a:t>
            </a:r>
          </a:p>
          <a:p>
            <a:pPr marL="0" indent="0">
              <a:buNone/>
            </a:pPr>
            <a:r>
              <a:rPr lang="es-CL" dirty="0"/>
              <a:t> </a:t>
            </a:r>
            <a:r>
              <a:rPr lang="es-CL" sz="2400" dirty="0" err="1"/>
              <a:t>xy</a:t>
            </a:r>
            <a:r>
              <a:rPr lang="es-CL" sz="2400" dirty="0"/>
              <a:t>=k</a:t>
            </a:r>
          </a:p>
          <a:p>
            <a:pPr>
              <a:buNone/>
            </a:pPr>
            <a:r>
              <a:rPr lang="es-CL" sz="2400" dirty="0"/>
              <a:t>Más → Menos.</a:t>
            </a:r>
          </a:p>
          <a:p>
            <a:pPr>
              <a:buNone/>
            </a:pPr>
            <a:r>
              <a:rPr lang="es-CL" sz="2400" dirty="0"/>
              <a:t>Menos → Más.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74780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6DED0A-56A9-B9D7-6B1E-00644BDC3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Sintesis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A6FFCA-2251-0316-47AC-372798B33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CL" sz="3600" dirty="0"/>
              <a:t>Ecuación → igualdad.</a:t>
            </a:r>
          </a:p>
          <a:p>
            <a:pPr>
              <a:buNone/>
            </a:pPr>
            <a:r>
              <a:rPr lang="es-CL" sz="3600" dirty="0"/>
              <a:t>Sistema → dos condiciones simultáneas.</a:t>
            </a:r>
          </a:p>
          <a:p>
            <a:pPr>
              <a:buNone/>
            </a:pPr>
            <a:r>
              <a:rPr lang="es-CL" sz="3600" dirty="0"/>
              <a:t>Directa → misma dirección.</a:t>
            </a:r>
          </a:p>
          <a:p>
            <a:pPr>
              <a:buNone/>
            </a:pPr>
            <a:r>
              <a:rPr lang="es-CL" sz="3600" dirty="0"/>
              <a:t>Inversa → dirección contraria.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295630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1126</Words>
  <Application>Microsoft Office PowerPoint</Application>
  <PresentationFormat>Panorámica</PresentationFormat>
  <Paragraphs>211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Cambria Math</vt:lpstr>
      <vt:lpstr>Tema de Office</vt:lpstr>
      <vt:lpstr>Taller PAES M1</vt:lpstr>
      <vt:lpstr>Lo básico</vt:lpstr>
      <vt:lpstr>ECUACIONES LINEALES</vt:lpstr>
      <vt:lpstr>Entonces</vt:lpstr>
      <vt:lpstr>ERROR PAES FRECUENTE</vt:lpstr>
      <vt:lpstr>ESTRATEGIA RÁPIDA PARA ECUACIONES</vt:lpstr>
      <vt:lpstr>SISTEMAS DE ECUACIONES 2x2</vt:lpstr>
      <vt:lpstr>Presentación de PowerPoint</vt:lpstr>
      <vt:lpstr>¿CUÁNDO USAR REDUCCIÓN?</vt:lpstr>
      <vt:lpstr>Presentación de PowerPoint</vt:lpstr>
      <vt:lpstr>Presentación de PowerPoint</vt:lpstr>
      <vt:lpstr>PROBLEMA TIPO PAES</vt:lpstr>
      <vt:lpstr>PROCEDIMIENTO</vt:lpstr>
      <vt:lpstr>Presentación de PowerPoint</vt:lpstr>
      <vt:lpstr>PROPORCIONALIDAD DIRECTA</vt:lpstr>
      <vt:lpstr>RECONOCIMIENTO RÁPIDO</vt:lpstr>
      <vt:lpstr>PROPORCIONALIDAD INVERSA</vt:lpstr>
      <vt:lpstr>Presentación de PowerPoint</vt:lpstr>
      <vt:lpstr>Presentación de PowerPoint</vt:lpstr>
      <vt:lpstr>¿CÓMO DISTINGUIRLAS EN LA PAES?</vt:lpstr>
      <vt:lpstr>PROBLEMA PAES DE PROPORCIONALIDAD</vt:lpstr>
      <vt:lpstr>PROBLEMA PAES DE PROPORCIONALIDAD INVERSA</vt:lpstr>
      <vt:lpstr>PROBLEMA TIPO PAES</vt:lpstr>
      <vt:lpstr>Presentación de PowerPoint</vt:lpstr>
      <vt:lpstr>RESUMEN DE ESTRATEGIAS PAES</vt:lpstr>
      <vt:lpstr>Sintesis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Chávez</dc:creator>
  <cp:lastModifiedBy>Claudio Chávez</cp:lastModifiedBy>
  <cp:revision>14</cp:revision>
  <dcterms:created xsi:type="dcterms:W3CDTF">2026-09-10T23:21:16Z</dcterms:created>
  <dcterms:modified xsi:type="dcterms:W3CDTF">2026-09-11T01:08:58Z</dcterms:modified>
</cp:coreProperties>
</file>